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1.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media/image153.jpg" ContentType="image/gif"/>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12.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5" r:id="rId5"/>
    <p:sldMasterId id="2147483674" r:id="rId6"/>
    <p:sldMasterId id="2147483683" r:id="rId7"/>
    <p:sldMasterId id="2147483692" r:id="rId8"/>
    <p:sldMasterId id="2147483701" r:id="rId9"/>
    <p:sldMasterId id="2147483710" r:id="rId10"/>
    <p:sldMasterId id="2147483719" r:id="rId11"/>
    <p:sldMasterId id="2147483728" r:id="rId12"/>
    <p:sldMasterId id="2147483737" r:id="rId13"/>
    <p:sldMasterId id="2147483746" r:id="rId14"/>
    <p:sldMasterId id="2147483755" r:id="rId15"/>
    <p:sldMasterId id="2147483764" r:id="rId16"/>
    <p:sldMasterId id="2147483773" r:id="rId17"/>
    <p:sldMasterId id="2147483782" r:id="rId18"/>
    <p:sldMasterId id="2147483791" r:id="rId19"/>
    <p:sldMasterId id="2147483800" r:id="rId20"/>
    <p:sldMasterId id="2147483809" r:id="rId21"/>
    <p:sldMasterId id="2147483818" r:id="rId22"/>
    <p:sldMasterId id="2147483827" r:id="rId23"/>
    <p:sldMasterId id="2147483836" r:id="rId24"/>
    <p:sldMasterId id="2147483845" r:id="rId25"/>
  </p:sldMasterIdLst>
  <p:handoutMasterIdLst>
    <p:handoutMasterId r:id="rId250"/>
  </p:handoutMasterIdLst>
  <p:sldIdLst>
    <p:sldId id="256" r:id="rId26"/>
    <p:sldId id="270" r:id="rId27"/>
    <p:sldId id="257" r:id="rId28"/>
    <p:sldId id="272" r:id="rId29"/>
    <p:sldId id="273" r:id="rId30"/>
    <p:sldId id="271" r:id="rId31"/>
    <p:sldId id="259" r:id="rId32"/>
    <p:sldId id="265" r:id="rId33"/>
    <p:sldId id="274" r:id="rId34"/>
    <p:sldId id="279" r:id="rId35"/>
    <p:sldId id="275" r:id="rId36"/>
    <p:sldId id="277" r:id="rId37"/>
    <p:sldId id="352" r:id="rId38"/>
    <p:sldId id="353" r:id="rId39"/>
    <p:sldId id="282" r:id="rId40"/>
    <p:sldId id="280" r:id="rId41"/>
    <p:sldId id="283" r:id="rId42"/>
    <p:sldId id="284" r:id="rId43"/>
    <p:sldId id="285" r:id="rId44"/>
    <p:sldId id="287" r:id="rId45"/>
    <p:sldId id="288" r:id="rId46"/>
    <p:sldId id="289" r:id="rId47"/>
    <p:sldId id="290" r:id="rId48"/>
    <p:sldId id="291" r:id="rId49"/>
    <p:sldId id="292" r:id="rId50"/>
    <p:sldId id="295" r:id="rId51"/>
    <p:sldId id="296" r:id="rId52"/>
    <p:sldId id="297" r:id="rId53"/>
    <p:sldId id="298" r:id="rId54"/>
    <p:sldId id="300" r:id="rId55"/>
    <p:sldId id="301" r:id="rId56"/>
    <p:sldId id="302" r:id="rId57"/>
    <p:sldId id="304" r:id="rId58"/>
    <p:sldId id="305" r:id="rId59"/>
    <p:sldId id="306" r:id="rId60"/>
    <p:sldId id="307" r:id="rId61"/>
    <p:sldId id="308" r:id="rId62"/>
    <p:sldId id="309" r:id="rId63"/>
    <p:sldId id="343" r:id="rId64"/>
    <p:sldId id="344" r:id="rId65"/>
    <p:sldId id="345" r:id="rId66"/>
    <p:sldId id="346" r:id="rId67"/>
    <p:sldId id="347" r:id="rId68"/>
    <p:sldId id="315" r:id="rId69"/>
    <p:sldId id="316" r:id="rId70"/>
    <p:sldId id="348" r:id="rId71"/>
    <p:sldId id="349" r:id="rId72"/>
    <p:sldId id="350" r:id="rId73"/>
    <p:sldId id="351"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260" r:id="rId93"/>
    <p:sldId id="268" r:id="rId94"/>
    <p:sldId id="339" r:id="rId95"/>
    <p:sldId id="340" r:id="rId96"/>
    <p:sldId id="342" r:id="rId97"/>
    <p:sldId id="341" r:id="rId98"/>
    <p:sldId id="366" r:id="rId99"/>
    <p:sldId id="367" r:id="rId100"/>
    <p:sldId id="380" r:id="rId101"/>
    <p:sldId id="381" r:id="rId102"/>
    <p:sldId id="382" r:id="rId103"/>
    <p:sldId id="383" r:id="rId104"/>
    <p:sldId id="372" r:id="rId105"/>
    <p:sldId id="373" r:id="rId106"/>
    <p:sldId id="374" r:id="rId107"/>
    <p:sldId id="376" r:id="rId108"/>
    <p:sldId id="377" r:id="rId109"/>
    <p:sldId id="375"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79" r:id="rId123"/>
    <p:sldId id="368" r:id="rId124"/>
    <p:sldId id="390" r:id="rId125"/>
    <p:sldId id="369" r:id="rId126"/>
    <p:sldId id="370" r:id="rId127"/>
    <p:sldId id="371" r:id="rId128"/>
    <p:sldId id="384" r:id="rId129"/>
    <p:sldId id="385" r:id="rId130"/>
    <p:sldId id="388" r:id="rId131"/>
    <p:sldId id="386" r:id="rId132"/>
    <p:sldId id="389" r:id="rId133"/>
    <p:sldId id="387"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4" r:id="rId148"/>
    <p:sldId id="405" r:id="rId149"/>
    <p:sldId id="406" r:id="rId150"/>
    <p:sldId id="407" r:id="rId151"/>
    <p:sldId id="408" r:id="rId152"/>
    <p:sldId id="409" r:id="rId153"/>
    <p:sldId id="410" r:id="rId154"/>
    <p:sldId id="411" r:id="rId155"/>
    <p:sldId id="412" r:id="rId156"/>
    <p:sldId id="413" r:id="rId157"/>
    <p:sldId id="414" r:id="rId158"/>
    <p:sldId id="415" r:id="rId159"/>
    <p:sldId id="417" r:id="rId160"/>
    <p:sldId id="416" r:id="rId161"/>
    <p:sldId id="418" r:id="rId162"/>
    <p:sldId id="420" r:id="rId163"/>
    <p:sldId id="419" r:id="rId164"/>
    <p:sldId id="421" r:id="rId165"/>
    <p:sldId id="422" r:id="rId166"/>
    <p:sldId id="423" r:id="rId167"/>
    <p:sldId id="424" r:id="rId168"/>
    <p:sldId id="425" r:id="rId169"/>
    <p:sldId id="426" r:id="rId170"/>
    <p:sldId id="427" r:id="rId171"/>
    <p:sldId id="428" r:id="rId172"/>
    <p:sldId id="429" r:id="rId173"/>
    <p:sldId id="430" r:id="rId174"/>
    <p:sldId id="431" r:id="rId175"/>
    <p:sldId id="432" r:id="rId176"/>
    <p:sldId id="433" r:id="rId177"/>
    <p:sldId id="434" r:id="rId178"/>
    <p:sldId id="435" r:id="rId179"/>
    <p:sldId id="436" r:id="rId180"/>
    <p:sldId id="437" r:id="rId181"/>
    <p:sldId id="438" r:id="rId182"/>
    <p:sldId id="439" r:id="rId183"/>
    <p:sldId id="440" r:id="rId184"/>
    <p:sldId id="441" r:id="rId185"/>
    <p:sldId id="442" r:id="rId186"/>
    <p:sldId id="443" r:id="rId187"/>
    <p:sldId id="444" r:id="rId188"/>
    <p:sldId id="445" r:id="rId189"/>
    <p:sldId id="446" r:id="rId190"/>
    <p:sldId id="447" r:id="rId191"/>
    <p:sldId id="448" r:id="rId192"/>
    <p:sldId id="449" r:id="rId193"/>
    <p:sldId id="450" r:id="rId194"/>
    <p:sldId id="463" r:id="rId195"/>
    <p:sldId id="464" r:id="rId196"/>
    <p:sldId id="465" r:id="rId197"/>
    <p:sldId id="466" r:id="rId198"/>
    <p:sldId id="467" r:id="rId199"/>
    <p:sldId id="468" r:id="rId200"/>
    <p:sldId id="469" r:id="rId201"/>
    <p:sldId id="470" r:id="rId202"/>
    <p:sldId id="471" r:id="rId203"/>
    <p:sldId id="472" r:id="rId204"/>
    <p:sldId id="473" r:id="rId205"/>
    <p:sldId id="474" r:id="rId206"/>
    <p:sldId id="475" r:id="rId207"/>
    <p:sldId id="476" r:id="rId208"/>
    <p:sldId id="477" r:id="rId209"/>
    <p:sldId id="478" r:id="rId210"/>
    <p:sldId id="480" r:id="rId211"/>
    <p:sldId id="481" r:id="rId212"/>
    <p:sldId id="482" r:id="rId213"/>
    <p:sldId id="483" r:id="rId214"/>
    <p:sldId id="484" r:id="rId215"/>
    <p:sldId id="485" r:id="rId216"/>
    <p:sldId id="486" r:id="rId217"/>
    <p:sldId id="487" r:id="rId218"/>
    <p:sldId id="488" r:id="rId219"/>
    <p:sldId id="489" r:id="rId220"/>
    <p:sldId id="490" r:id="rId221"/>
    <p:sldId id="491" r:id="rId222"/>
    <p:sldId id="492" r:id="rId223"/>
    <p:sldId id="493" r:id="rId224"/>
    <p:sldId id="494" r:id="rId225"/>
    <p:sldId id="495" r:id="rId226"/>
    <p:sldId id="496" r:id="rId227"/>
    <p:sldId id="497" r:id="rId228"/>
    <p:sldId id="498" r:id="rId229"/>
    <p:sldId id="499" r:id="rId230"/>
    <p:sldId id="500" r:id="rId231"/>
    <p:sldId id="501" r:id="rId232"/>
    <p:sldId id="502" r:id="rId233"/>
    <p:sldId id="503" r:id="rId234"/>
    <p:sldId id="504" r:id="rId235"/>
    <p:sldId id="451" r:id="rId236"/>
    <p:sldId id="452" r:id="rId237"/>
    <p:sldId id="453" r:id="rId238"/>
    <p:sldId id="454" r:id="rId239"/>
    <p:sldId id="455" r:id="rId240"/>
    <p:sldId id="456" r:id="rId241"/>
    <p:sldId id="457" r:id="rId242"/>
    <p:sldId id="458" r:id="rId243"/>
    <p:sldId id="459" r:id="rId244"/>
    <p:sldId id="460" r:id="rId245"/>
    <p:sldId id="461" r:id="rId246"/>
    <p:sldId id="462" r:id="rId247"/>
    <p:sldId id="505" r:id="rId248"/>
    <p:sldId id="507" r:id="rId24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1F74FC"/>
    <a:srgbClr val="005392"/>
    <a:srgbClr val="F4BBFF"/>
    <a:srgbClr val="800080"/>
    <a:srgbClr val="57D3FF"/>
    <a:srgbClr val="79D9FF"/>
    <a:srgbClr val="31CB31"/>
    <a:srgbClr val="FDD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9" autoAdjust="0"/>
    <p:restoredTop sz="94660"/>
  </p:normalViewPr>
  <p:slideViewPr>
    <p:cSldViewPr snapToGrid="0">
      <p:cViewPr>
        <p:scale>
          <a:sx n="100" d="100"/>
          <a:sy n="100" d="100"/>
        </p:scale>
        <p:origin x="-24" y="420"/>
      </p:cViewPr>
      <p:guideLst>
        <p:guide orient="horz" pos="2160"/>
        <p:guide pos="3840"/>
      </p:guideLst>
    </p:cSldViewPr>
  </p:slideViewPr>
  <p:notesTextViewPr>
    <p:cViewPr>
      <p:scale>
        <a:sx n="3" d="2"/>
        <a:sy n="3" d="2"/>
      </p:scale>
      <p:origin x="0" y="0"/>
    </p:cViewPr>
  </p:notesTextViewPr>
  <p:notesViewPr>
    <p:cSldViewPr snapToGrid="0">
      <p:cViewPr varScale="1">
        <p:scale>
          <a:sx n="59" d="100"/>
          <a:sy n="59" d="100"/>
        </p:scale>
        <p:origin x="1602" y="8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18.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59" Type="http://schemas.openxmlformats.org/officeDocument/2006/relationships/slide" Target="slides/slide134.xml"/><Relationship Id="rId170" Type="http://schemas.openxmlformats.org/officeDocument/2006/relationships/slide" Target="slides/slide145.xml"/><Relationship Id="rId191" Type="http://schemas.openxmlformats.org/officeDocument/2006/relationships/slide" Target="slides/slide166.xml"/><Relationship Id="rId205" Type="http://schemas.openxmlformats.org/officeDocument/2006/relationships/slide" Target="slides/slide180.xml"/><Relationship Id="rId226" Type="http://schemas.openxmlformats.org/officeDocument/2006/relationships/slide" Target="slides/slide201.xml"/><Relationship Id="rId247" Type="http://schemas.openxmlformats.org/officeDocument/2006/relationships/slide" Target="slides/slide222.xml"/><Relationship Id="rId107" Type="http://schemas.openxmlformats.org/officeDocument/2006/relationships/slide" Target="slides/slide82.xml"/><Relationship Id="rId11" Type="http://schemas.openxmlformats.org/officeDocument/2006/relationships/slideMaster" Target="slideMasters/slideMaster8.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2.xml"/><Relationship Id="rId95" Type="http://schemas.openxmlformats.org/officeDocument/2006/relationships/slide" Target="slides/slide70.xml"/><Relationship Id="rId160" Type="http://schemas.openxmlformats.org/officeDocument/2006/relationships/slide" Target="slides/slide135.xml"/><Relationship Id="rId181" Type="http://schemas.openxmlformats.org/officeDocument/2006/relationships/slide" Target="slides/slide156.xml"/><Relationship Id="rId216" Type="http://schemas.openxmlformats.org/officeDocument/2006/relationships/slide" Target="slides/slide191.xml"/><Relationship Id="rId237" Type="http://schemas.openxmlformats.org/officeDocument/2006/relationships/slide" Target="slides/slide212.xml"/><Relationship Id="rId22" Type="http://schemas.openxmlformats.org/officeDocument/2006/relationships/slideMaster" Target="slideMasters/slideMaster19.xml"/><Relationship Id="rId43" Type="http://schemas.openxmlformats.org/officeDocument/2006/relationships/slide" Target="slides/slide18.xml"/><Relationship Id="rId64" Type="http://schemas.openxmlformats.org/officeDocument/2006/relationships/slide" Target="slides/slide39.xml"/><Relationship Id="rId118" Type="http://schemas.openxmlformats.org/officeDocument/2006/relationships/slide" Target="slides/slide93.xml"/><Relationship Id="rId139" Type="http://schemas.openxmlformats.org/officeDocument/2006/relationships/slide" Target="slides/slide114.xml"/><Relationship Id="rId85" Type="http://schemas.openxmlformats.org/officeDocument/2006/relationships/slide" Target="slides/slide60.xml"/><Relationship Id="rId150" Type="http://schemas.openxmlformats.org/officeDocument/2006/relationships/slide" Target="slides/slide125.xml"/><Relationship Id="rId171" Type="http://schemas.openxmlformats.org/officeDocument/2006/relationships/slide" Target="slides/slide146.xml"/><Relationship Id="rId192" Type="http://schemas.openxmlformats.org/officeDocument/2006/relationships/slide" Target="slides/slide167.xml"/><Relationship Id="rId206" Type="http://schemas.openxmlformats.org/officeDocument/2006/relationships/slide" Target="slides/slide181.xml"/><Relationship Id="rId227" Type="http://schemas.openxmlformats.org/officeDocument/2006/relationships/slide" Target="slides/slide202.xml"/><Relationship Id="rId248" Type="http://schemas.openxmlformats.org/officeDocument/2006/relationships/slide" Target="slides/slide223.xml"/><Relationship Id="rId12" Type="http://schemas.openxmlformats.org/officeDocument/2006/relationships/slideMaster" Target="slideMasters/slideMaster9.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182" Type="http://schemas.openxmlformats.org/officeDocument/2006/relationships/slide" Target="slides/slide157.xml"/><Relationship Id="rId217" Type="http://schemas.openxmlformats.org/officeDocument/2006/relationships/slide" Target="slides/slide192.xml"/><Relationship Id="rId6" Type="http://schemas.openxmlformats.org/officeDocument/2006/relationships/slideMaster" Target="slideMasters/slideMaster3.xml"/><Relationship Id="rId238" Type="http://schemas.openxmlformats.org/officeDocument/2006/relationships/slide" Target="slides/slide213.xml"/><Relationship Id="rId23" Type="http://schemas.openxmlformats.org/officeDocument/2006/relationships/slideMaster" Target="slideMasters/slideMaster20.xml"/><Relationship Id="rId119" Type="http://schemas.openxmlformats.org/officeDocument/2006/relationships/slide" Target="slides/slide94.xml"/><Relationship Id="rId44" Type="http://schemas.openxmlformats.org/officeDocument/2006/relationships/slide" Target="slides/slide19.xml"/><Relationship Id="rId65" Type="http://schemas.openxmlformats.org/officeDocument/2006/relationships/slide" Target="slides/slide40.xml"/><Relationship Id="rId86" Type="http://schemas.openxmlformats.org/officeDocument/2006/relationships/slide" Target="slides/slide61.xml"/><Relationship Id="rId130" Type="http://schemas.openxmlformats.org/officeDocument/2006/relationships/slide" Target="slides/slide105.xml"/><Relationship Id="rId151" Type="http://schemas.openxmlformats.org/officeDocument/2006/relationships/slide" Target="slides/slide126.xml"/><Relationship Id="rId172" Type="http://schemas.openxmlformats.org/officeDocument/2006/relationships/slide" Target="slides/slide147.xml"/><Relationship Id="rId193" Type="http://schemas.openxmlformats.org/officeDocument/2006/relationships/slide" Target="slides/slide168.xml"/><Relationship Id="rId207" Type="http://schemas.openxmlformats.org/officeDocument/2006/relationships/slide" Target="slides/slide182.xml"/><Relationship Id="rId228" Type="http://schemas.openxmlformats.org/officeDocument/2006/relationships/slide" Target="slides/slide203.xml"/><Relationship Id="rId249" Type="http://schemas.openxmlformats.org/officeDocument/2006/relationships/slide" Target="slides/slide224.xml"/><Relationship Id="rId13" Type="http://schemas.openxmlformats.org/officeDocument/2006/relationships/slideMaster" Target="slideMasters/slideMaster10.xml"/><Relationship Id="rId109" Type="http://schemas.openxmlformats.org/officeDocument/2006/relationships/slide" Target="slides/slide84.xml"/><Relationship Id="rId34" Type="http://schemas.openxmlformats.org/officeDocument/2006/relationships/slide" Target="slides/slide9.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20" Type="http://schemas.openxmlformats.org/officeDocument/2006/relationships/slide" Target="slides/slide95.xml"/><Relationship Id="rId141" Type="http://schemas.openxmlformats.org/officeDocument/2006/relationships/slide" Target="slides/slide116.xml"/><Relationship Id="rId7" Type="http://schemas.openxmlformats.org/officeDocument/2006/relationships/slideMaster" Target="slideMasters/slideMaster4.xml"/><Relationship Id="rId162" Type="http://schemas.openxmlformats.org/officeDocument/2006/relationships/slide" Target="slides/slide137.xml"/><Relationship Id="rId183" Type="http://schemas.openxmlformats.org/officeDocument/2006/relationships/slide" Target="slides/slide158.xml"/><Relationship Id="rId218" Type="http://schemas.openxmlformats.org/officeDocument/2006/relationships/slide" Target="slides/slide193.xml"/><Relationship Id="rId239" Type="http://schemas.openxmlformats.org/officeDocument/2006/relationships/slide" Target="slides/slide214.xml"/><Relationship Id="rId250" Type="http://schemas.openxmlformats.org/officeDocument/2006/relationships/handoutMaster" Target="handoutMasters/handoutMaster1.xml"/><Relationship Id="rId24" Type="http://schemas.openxmlformats.org/officeDocument/2006/relationships/slideMaster" Target="slideMasters/slideMaster21.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31" Type="http://schemas.openxmlformats.org/officeDocument/2006/relationships/slide" Target="slides/slide106.xml"/><Relationship Id="rId152" Type="http://schemas.openxmlformats.org/officeDocument/2006/relationships/slide" Target="slides/slide127.xml"/><Relationship Id="rId173" Type="http://schemas.openxmlformats.org/officeDocument/2006/relationships/slide" Target="slides/slide148.xml"/><Relationship Id="rId194" Type="http://schemas.openxmlformats.org/officeDocument/2006/relationships/slide" Target="slides/slide169.xml"/><Relationship Id="rId208" Type="http://schemas.openxmlformats.org/officeDocument/2006/relationships/slide" Target="slides/slide183.xml"/><Relationship Id="rId229" Type="http://schemas.openxmlformats.org/officeDocument/2006/relationships/slide" Target="slides/slide204.xml"/><Relationship Id="rId240" Type="http://schemas.openxmlformats.org/officeDocument/2006/relationships/slide" Target="slides/slide215.xml"/><Relationship Id="rId14" Type="http://schemas.openxmlformats.org/officeDocument/2006/relationships/slideMaster" Target="slideMasters/slideMaster11.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8" Type="http://schemas.openxmlformats.org/officeDocument/2006/relationships/slideMaster" Target="slideMasters/slideMaster5.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219" Type="http://schemas.openxmlformats.org/officeDocument/2006/relationships/slide" Target="slides/slide194.xml"/><Relationship Id="rId230" Type="http://schemas.openxmlformats.org/officeDocument/2006/relationships/slide" Target="slides/slide205.xml"/><Relationship Id="rId251" Type="http://schemas.openxmlformats.org/officeDocument/2006/relationships/presProps" Target="presProps.xml"/><Relationship Id="rId25" Type="http://schemas.openxmlformats.org/officeDocument/2006/relationships/slideMaster" Target="slideMasters/slideMaster22.xml"/><Relationship Id="rId46" Type="http://schemas.openxmlformats.org/officeDocument/2006/relationships/slide" Target="slides/slide21.xml"/><Relationship Id="rId67" Type="http://schemas.openxmlformats.org/officeDocument/2006/relationships/slide" Target="slides/slide42.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95" Type="http://schemas.openxmlformats.org/officeDocument/2006/relationships/slide" Target="slides/slide170.xml"/><Relationship Id="rId209" Type="http://schemas.openxmlformats.org/officeDocument/2006/relationships/slide" Target="slides/slide184.xml"/><Relationship Id="rId220" Type="http://schemas.openxmlformats.org/officeDocument/2006/relationships/slide" Target="slides/slide195.xml"/><Relationship Id="rId241" Type="http://schemas.openxmlformats.org/officeDocument/2006/relationships/slide" Target="slides/slide216.xml"/><Relationship Id="rId15" Type="http://schemas.openxmlformats.org/officeDocument/2006/relationships/slideMaster" Target="slideMasters/slideMaster12.xml"/><Relationship Id="rId36" Type="http://schemas.openxmlformats.org/officeDocument/2006/relationships/slide" Target="slides/slide11.xml"/><Relationship Id="rId57" Type="http://schemas.openxmlformats.org/officeDocument/2006/relationships/slide" Target="slides/slide32.xml"/><Relationship Id="rId78" Type="http://schemas.openxmlformats.org/officeDocument/2006/relationships/slide" Target="slides/slide53.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64" Type="http://schemas.openxmlformats.org/officeDocument/2006/relationships/slide" Target="slides/slide139.xml"/><Relationship Id="rId185" Type="http://schemas.openxmlformats.org/officeDocument/2006/relationships/slide" Target="slides/slide160.xml"/><Relationship Id="rId9" Type="http://schemas.openxmlformats.org/officeDocument/2006/relationships/slideMaster" Target="slideMasters/slideMaster6.xml"/><Relationship Id="rId210" Type="http://schemas.openxmlformats.org/officeDocument/2006/relationships/slide" Target="slides/slide185.xml"/><Relationship Id="rId26" Type="http://schemas.openxmlformats.org/officeDocument/2006/relationships/slide" Target="slides/slide1.xml"/><Relationship Id="rId231" Type="http://schemas.openxmlformats.org/officeDocument/2006/relationships/slide" Target="slides/slide206.xml"/><Relationship Id="rId252" Type="http://schemas.openxmlformats.org/officeDocument/2006/relationships/viewProps" Target="viewProps.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196" Type="http://schemas.openxmlformats.org/officeDocument/2006/relationships/slide" Target="slides/slide171.xml"/><Relationship Id="rId200" Type="http://schemas.openxmlformats.org/officeDocument/2006/relationships/slide" Target="slides/slide175.xml"/><Relationship Id="rId16" Type="http://schemas.openxmlformats.org/officeDocument/2006/relationships/slideMaster" Target="slideMasters/slideMaster13.xml"/><Relationship Id="rId221" Type="http://schemas.openxmlformats.org/officeDocument/2006/relationships/slide" Target="slides/slide196.xml"/><Relationship Id="rId242" Type="http://schemas.openxmlformats.org/officeDocument/2006/relationships/slide" Target="slides/slide217.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186" Type="http://schemas.openxmlformats.org/officeDocument/2006/relationships/slide" Target="slides/slide161.xml"/><Relationship Id="rId211" Type="http://schemas.openxmlformats.org/officeDocument/2006/relationships/slide" Target="slides/slide186.xml"/><Relationship Id="rId232" Type="http://schemas.openxmlformats.org/officeDocument/2006/relationships/slide" Target="slides/slide207.xml"/><Relationship Id="rId253" Type="http://schemas.openxmlformats.org/officeDocument/2006/relationships/theme" Target="theme/theme1.xml"/><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slide" Target="slides/slide151.xml"/><Relationship Id="rId197" Type="http://schemas.openxmlformats.org/officeDocument/2006/relationships/slide" Target="slides/slide172.xml"/><Relationship Id="rId201" Type="http://schemas.openxmlformats.org/officeDocument/2006/relationships/slide" Target="slides/slide176.xml"/><Relationship Id="rId222" Type="http://schemas.openxmlformats.org/officeDocument/2006/relationships/slide" Target="slides/slide197.xml"/><Relationship Id="rId243" Type="http://schemas.openxmlformats.org/officeDocument/2006/relationships/slide" Target="slides/slide218.xml"/><Relationship Id="rId17" Type="http://schemas.openxmlformats.org/officeDocument/2006/relationships/slideMaster" Target="slideMasters/slideMaster14.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87" Type="http://schemas.openxmlformats.org/officeDocument/2006/relationships/slide" Target="slides/slide162.xml"/><Relationship Id="rId1" Type="http://schemas.openxmlformats.org/officeDocument/2006/relationships/customXml" Target="../customXml/item1.xml"/><Relationship Id="rId212" Type="http://schemas.openxmlformats.org/officeDocument/2006/relationships/slide" Target="slides/slide187.xml"/><Relationship Id="rId233" Type="http://schemas.openxmlformats.org/officeDocument/2006/relationships/slide" Target="slides/slide208.xml"/><Relationship Id="rId254" Type="http://schemas.openxmlformats.org/officeDocument/2006/relationships/tableStyles" Target="tableStyles.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60" Type="http://schemas.openxmlformats.org/officeDocument/2006/relationships/slide" Target="slides/slide35.xml"/><Relationship Id="rId81" Type="http://schemas.openxmlformats.org/officeDocument/2006/relationships/slide" Target="slides/slide56.xml"/><Relationship Id="rId135" Type="http://schemas.openxmlformats.org/officeDocument/2006/relationships/slide" Target="slides/slide110.xml"/><Relationship Id="rId156" Type="http://schemas.openxmlformats.org/officeDocument/2006/relationships/slide" Target="slides/slide131.xml"/><Relationship Id="rId177" Type="http://schemas.openxmlformats.org/officeDocument/2006/relationships/slide" Target="slides/slide152.xml"/><Relationship Id="rId198" Type="http://schemas.openxmlformats.org/officeDocument/2006/relationships/slide" Target="slides/slide173.xml"/><Relationship Id="rId202" Type="http://schemas.openxmlformats.org/officeDocument/2006/relationships/slide" Target="slides/slide177.xml"/><Relationship Id="rId223" Type="http://schemas.openxmlformats.org/officeDocument/2006/relationships/slide" Target="slides/slide198.xml"/><Relationship Id="rId244" Type="http://schemas.openxmlformats.org/officeDocument/2006/relationships/slide" Target="slides/slide219.xml"/><Relationship Id="rId18" Type="http://schemas.openxmlformats.org/officeDocument/2006/relationships/slideMaster" Target="slideMasters/slideMaster15.xml"/><Relationship Id="rId39" Type="http://schemas.openxmlformats.org/officeDocument/2006/relationships/slide" Target="slides/slide14.xml"/><Relationship Id="rId50" Type="http://schemas.openxmlformats.org/officeDocument/2006/relationships/slide" Target="slides/slide25.xml"/><Relationship Id="rId104" Type="http://schemas.openxmlformats.org/officeDocument/2006/relationships/slide" Target="slides/slide79.xml"/><Relationship Id="rId125" Type="http://schemas.openxmlformats.org/officeDocument/2006/relationships/slide" Target="slides/slide100.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slide" Target="slides/slide163.xml"/><Relationship Id="rId71" Type="http://schemas.openxmlformats.org/officeDocument/2006/relationships/slide" Target="slides/slide46.xml"/><Relationship Id="rId92" Type="http://schemas.openxmlformats.org/officeDocument/2006/relationships/slide" Target="slides/slide67.xml"/><Relationship Id="rId213" Type="http://schemas.openxmlformats.org/officeDocument/2006/relationships/slide" Target="slides/slide188.xml"/><Relationship Id="rId234" Type="http://schemas.openxmlformats.org/officeDocument/2006/relationships/slide" Target="slides/slide209.xml"/><Relationship Id="rId2" Type="http://schemas.openxmlformats.org/officeDocument/2006/relationships/customXml" Target="../customXml/item2.xml"/><Relationship Id="rId29" Type="http://schemas.openxmlformats.org/officeDocument/2006/relationships/slide" Target="slides/slide4.xml"/><Relationship Id="rId40" Type="http://schemas.openxmlformats.org/officeDocument/2006/relationships/slide" Target="slides/slide15.xml"/><Relationship Id="rId115" Type="http://schemas.openxmlformats.org/officeDocument/2006/relationships/slide" Target="slides/slide90.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61" Type="http://schemas.openxmlformats.org/officeDocument/2006/relationships/slide" Target="slides/slide36.xml"/><Relationship Id="rId82" Type="http://schemas.openxmlformats.org/officeDocument/2006/relationships/slide" Target="slides/slide57.xml"/><Relationship Id="rId199" Type="http://schemas.openxmlformats.org/officeDocument/2006/relationships/slide" Target="slides/slide174.xml"/><Relationship Id="rId203" Type="http://schemas.openxmlformats.org/officeDocument/2006/relationships/slide" Target="slides/slide178.xml"/><Relationship Id="rId19" Type="http://schemas.openxmlformats.org/officeDocument/2006/relationships/slideMaster" Target="slideMasters/slideMaster16.xml"/><Relationship Id="rId224" Type="http://schemas.openxmlformats.org/officeDocument/2006/relationships/slide" Target="slides/slide199.xml"/><Relationship Id="rId245" Type="http://schemas.openxmlformats.org/officeDocument/2006/relationships/slide" Target="slides/slide220.xml"/><Relationship Id="rId30" Type="http://schemas.openxmlformats.org/officeDocument/2006/relationships/slide" Target="slides/slide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189" Type="http://schemas.openxmlformats.org/officeDocument/2006/relationships/slide" Target="slides/slide164.xml"/><Relationship Id="rId3" Type="http://schemas.openxmlformats.org/officeDocument/2006/relationships/customXml" Target="../customXml/item3.xml"/><Relationship Id="rId214" Type="http://schemas.openxmlformats.org/officeDocument/2006/relationships/slide" Target="slides/slide189.xml"/><Relationship Id="rId235" Type="http://schemas.openxmlformats.org/officeDocument/2006/relationships/slide" Target="slides/slide210.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17.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179" Type="http://schemas.openxmlformats.org/officeDocument/2006/relationships/slide" Target="slides/slide154.xml"/><Relationship Id="rId190" Type="http://schemas.openxmlformats.org/officeDocument/2006/relationships/slide" Target="slides/slide165.xml"/><Relationship Id="rId204" Type="http://schemas.openxmlformats.org/officeDocument/2006/relationships/slide" Target="slides/slide179.xml"/><Relationship Id="rId225" Type="http://schemas.openxmlformats.org/officeDocument/2006/relationships/slide" Target="slides/slide200.xml"/><Relationship Id="rId246" Type="http://schemas.openxmlformats.org/officeDocument/2006/relationships/slide" Target="slides/slide221.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7.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94" Type="http://schemas.openxmlformats.org/officeDocument/2006/relationships/slide" Target="slides/slide69.xml"/><Relationship Id="rId148" Type="http://schemas.openxmlformats.org/officeDocument/2006/relationships/slide" Target="slides/slide123.xml"/><Relationship Id="rId169" Type="http://schemas.openxmlformats.org/officeDocument/2006/relationships/slide" Target="slides/slide144.xml"/><Relationship Id="rId4" Type="http://schemas.openxmlformats.org/officeDocument/2006/relationships/slideMaster" Target="slideMasters/slideMaster1.xml"/><Relationship Id="rId180" Type="http://schemas.openxmlformats.org/officeDocument/2006/relationships/slide" Target="slides/slide155.xml"/><Relationship Id="rId215" Type="http://schemas.openxmlformats.org/officeDocument/2006/relationships/slide" Target="slides/slide190.xml"/><Relationship Id="rId236" Type="http://schemas.openxmlformats.org/officeDocument/2006/relationships/slide" Target="slides/slide2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AEEAA5-93AF-47F9-9B91-DF726A727AF6}" type="datetimeFigureOut">
              <a:rPr lang="ru-RU" smtClean="0"/>
              <a:pPr/>
              <a:t>11.11.2022</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D263AB-F390-4FB4-8143-322A3543A671}" type="slidenum">
              <a:rPr lang="ru-RU" smtClean="0"/>
              <a:pPr/>
              <a:t>‹#›</a:t>
            </a:fld>
            <a:endParaRPr lang="ru-RU"/>
          </a:p>
        </p:txBody>
      </p:sp>
    </p:spTree>
    <p:extLst>
      <p:ext uri="{BB962C8B-B14F-4D97-AF65-F5344CB8AC3E}">
        <p14:creationId xmlns:p14="http://schemas.microsoft.com/office/powerpoint/2010/main" val="326396609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Слайд_3">
    <p:bg>
      <p:bgPr>
        <a:solidFill>
          <a:srgbClr val="31C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920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Слайд_4">
    <p:bg>
      <p:bgPr>
        <a:solidFill>
          <a:srgbClr val="F4BB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6549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Слайд_5">
    <p:bg>
      <p:bgPr>
        <a:solidFill>
          <a:srgbClr val="79D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534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Слайд_6">
    <p:bg>
      <p:bgPr>
        <a:solidFill>
          <a:srgbClr val="FDD1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5103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Финальный слайд">
    <p:bg>
      <p:bgPr>
        <a:solidFill>
          <a:srgbClr val="57D3FF"/>
        </a:solidFill>
        <a:effectLst/>
      </p:bgPr>
    </p:bg>
    <p:spTree>
      <p:nvGrpSpPr>
        <p:cNvPr id="1" name=""/>
        <p:cNvGrpSpPr/>
        <p:nvPr/>
      </p:nvGrpSpPr>
      <p:grpSpPr>
        <a:xfrm>
          <a:off x="0" y="0"/>
          <a:ext cx="0" cy="0"/>
          <a:chOff x="0" y="0"/>
          <a:chExt cx="0" cy="0"/>
        </a:xfrm>
      </p:grpSpPr>
      <p:sp>
        <p:nvSpPr>
          <p:cNvPr id="3" name="Заголовок 1"/>
          <p:cNvSpPr>
            <a:spLocks noGrp="1"/>
          </p:cNvSpPr>
          <p:nvPr>
            <p:ph type="ctrTitle" hasCustomPrompt="1"/>
          </p:nvPr>
        </p:nvSpPr>
        <p:spPr>
          <a:xfrm>
            <a:off x="2117271" y="1143000"/>
            <a:ext cx="7957458" cy="2677886"/>
          </a:xfrm>
        </p:spPr>
        <p:txBody>
          <a:bodyPr anchor="ctr"/>
          <a:lstStyle>
            <a:lvl1pPr algn="ctr">
              <a:defRPr sz="6000" baseline="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Финальное поздравление</a:t>
            </a:r>
          </a:p>
        </p:txBody>
      </p:sp>
    </p:spTree>
    <p:extLst>
      <p:ext uri="{BB962C8B-B14F-4D97-AF65-F5344CB8AC3E}">
        <p14:creationId xmlns:p14="http://schemas.microsoft.com/office/powerpoint/2010/main" val="12325561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rgbClr val="57D3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117271" y="1143000"/>
            <a:ext cx="7957458" cy="2677886"/>
          </a:xfrm>
        </p:spPr>
        <p:txBody>
          <a:bodyPr anchor="ctr"/>
          <a:lstStyle>
            <a:lvl1pPr algn="ctr">
              <a:defRPr sz="60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Название презентации</a:t>
            </a:r>
          </a:p>
        </p:txBody>
      </p:sp>
      <p:sp>
        <p:nvSpPr>
          <p:cNvPr id="3" name="Подзаголовок 2"/>
          <p:cNvSpPr>
            <a:spLocks noGrp="1"/>
          </p:cNvSpPr>
          <p:nvPr>
            <p:ph type="subTitle" idx="1" hasCustomPrompt="1"/>
          </p:nvPr>
        </p:nvSpPr>
        <p:spPr>
          <a:xfrm>
            <a:off x="3194957" y="4006362"/>
            <a:ext cx="5802086" cy="544673"/>
          </a:xfrm>
        </p:spPr>
        <p:txBody>
          <a:bodyPr anchor="ctr"/>
          <a:lstStyle>
            <a:lvl1pPr marL="0" indent="0" algn="ctr">
              <a:buNone/>
              <a:defRPr sz="240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p>
        </p:txBody>
      </p:sp>
    </p:spTree>
    <p:extLst>
      <p:ext uri="{BB962C8B-B14F-4D97-AF65-F5344CB8AC3E}">
        <p14:creationId xmlns:p14="http://schemas.microsoft.com/office/powerpoint/2010/main" val="7509960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Слайд_1">
    <p:bg>
      <p:bgPr>
        <a:solidFill>
          <a:srgbClr val="57D3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0613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Слайд_2">
    <p:bg>
      <p:bgPr>
        <a:solidFill>
          <a:srgbClr val="1F74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8403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4" Type="http://schemas.openxmlformats.org/officeDocument/2006/relationships/slideLayout" Target="../slideLayouts/slideLayout132.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5" Type="http://schemas.openxmlformats.org/officeDocument/2006/relationships/slideLayout" Target="../slideLayouts/slideLayout141.xml"/><Relationship Id="rId4" Type="http://schemas.openxmlformats.org/officeDocument/2006/relationships/slideLayout" Target="../slideLayouts/slideLayout140.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5" Type="http://schemas.openxmlformats.org/officeDocument/2006/relationships/slideLayout" Target="../slideLayouts/slideLayout157.xml"/><Relationship Id="rId4" Type="http://schemas.openxmlformats.org/officeDocument/2006/relationships/slideLayout" Target="../slideLayouts/slideLayout156.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4" Type="http://schemas.openxmlformats.org/officeDocument/2006/relationships/slideLayout" Target="../slideLayouts/slideLayout164.xml"/><Relationship Id="rId9"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5" Type="http://schemas.openxmlformats.org/officeDocument/2006/relationships/slideLayout" Target="../slideLayouts/slideLayout173.xml"/><Relationship Id="rId4" Type="http://schemas.openxmlformats.org/officeDocument/2006/relationships/slideLayout" Target="../slideLayouts/slideLayout172.xml"/><Relationship Id="rId9"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pPr/>
              <a:t>11.11.2022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pPr/>
              <a:t>‹#›</a:t>
            </a:fld>
            <a:endParaRPr lang="ru-RU"/>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60" r:id="rId4"/>
    <p:sldLayoutId id="2147483661" r:id="rId5"/>
    <p:sldLayoutId id="2147483664" r:id="rId6"/>
    <p:sldLayoutId id="2147483651" r:id="rId7"/>
    <p:sldLayoutId id="2147483662"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10E5-E7F4-4A0C-A17F-7BDE1227269E}" type="datetimeFigureOut">
              <a:rPr lang="ru-RU" smtClean="0">
                <a:solidFill>
                  <a:prstClr val="black">
                    <a:tint val="75000"/>
                  </a:prstClr>
                </a:solidFill>
              </a:rPr>
              <a:pPr/>
              <a:t>11.11.2022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511D-E764-4C1E-9794-0B587D77089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315401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7.xml"/><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image" Target="../media/image2.png"/><Relationship Id="rId15" Type="http://schemas.openxmlformats.org/officeDocument/2006/relationships/audio" Target="../media/audio12.wav"/><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image" Target="../media/image31.png"/></Relationships>
</file>

<file path=ppt/slides/_rels/slide10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98.xml"/><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image" Target="../media/image47.png"/><Relationship Id="rId9" Type="http://schemas.openxmlformats.org/officeDocument/2006/relationships/image" Target="../media/image4.png"/></Relationships>
</file>

<file path=ppt/slides/_rels/slide10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98.xml"/><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image" Target="../media/image47.png"/><Relationship Id="rId9" Type="http://schemas.openxmlformats.org/officeDocument/2006/relationships/image" Target="../media/image4.png"/></Relationships>
</file>

<file path=ppt/slides/_rels/slide10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98.xml"/><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image" Target="../media/image47.png"/><Relationship Id="rId9" Type="http://schemas.openxmlformats.org/officeDocument/2006/relationships/image" Target="../media/image4.png"/></Relationships>
</file>

<file path=ppt/slides/_rels/slide10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98.xml"/><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image" Target="../media/image47.png"/><Relationship Id="rId9" Type="http://schemas.openxmlformats.org/officeDocument/2006/relationships/image" Target="../media/image4.png"/></Relationships>
</file>

<file path=ppt/slides/_rels/slide10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07.xml"/><Relationship Id="rId1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2.png"/><Relationship Id="rId12" Type="http://schemas.openxmlformats.org/officeDocument/2006/relationships/slide" Target="slide106.xml"/><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audio" Target="../media/audio12.wav"/><Relationship Id="rId1" Type="http://schemas.openxmlformats.org/officeDocument/2006/relationships/slideLayout" Target="../slideLayouts/slideLayout10.xml"/><Relationship Id="rId6" Type="http://schemas.openxmlformats.org/officeDocument/2006/relationships/image" Target="../media/image19.png"/><Relationship Id="rId11" Type="http://schemas.openxmlformats.org/officeDocument/2006/relationships/slide" Target="slide105.xml"/><Relationship Id="rId5" Type="http://schemas.openxmlformats.org/officeDocument/2006/relationships/image" Target="../media/image18.png"/><Relationship Id="rId15" Type="http://schemas.openxmlformats.org/officeDocument/2006/relationships/slide" Target="slide109.xml"/><Relationship Id="rId10" Type="http://schemas.openxmlformats.org/officeDocument/2006/relationships/image" Target="../media/image36.png"/><Relationship Id="rId19"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5.png"/><Relationship Id="rId14" Type="http://schemas.openxmlformats.org/officeDocument/2006/relationships/slide" Target="slide108.xml"/></Relationships>
</file>

<file path=ppt/slides/_rels/slide10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104.xml"/><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image" Target="../media/image6.png"/><Relationship Id="rId10" Type="http://schemas.openxmlformats.org/officeDocument/2006/relationships/image" Target="../media/image95.jpeg"/><Relationship Id="rId4" Type="http://schemas.openxmlformats.org/officeDocument/2006/relationships/image" Target="../media/image17.png"/><Relationship Id="rId9" Type="http://schemas.openxmlformats.org/officeDocument/2006/relationships/image" Target="../media/image38.png"/><Relationship Id="rId14" Type="http://schemas.openxmlformats.org/officeDocument/2006/relationships/image" Target="../media/image59.png"/></Relationships>
</file>

<file path=ppt/slides/_rels/slide10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slide" Target="slide104.xml"/><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6.png"/><Relationship Id="rId10" Type="http://schemas.openxmlformats.org/officeDocument/2006/relationships/slide" Target="slide4.xml"/><Relationship Id="rId4" Type="http://schemas.openxmlformats.org/officeDocument/2006/relationships/image" Target="../media/image17.png"/><Relationship Id="rId9" Type="http://schemas.openxmlformats.org/officeDocument/2006/relationships/image" Target="../media/image38.png"/></Relationships>
</file>

<file path=ppt/slides/_rels/slide10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slide" Target="slide104.xml"/><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6.png"/><Relationship Id="rId10" Type="http://schemas.openxmlformats.org/officeDocument/2006/relationships/slide" Target="slide4.xml"/><Relationship Id="rId4" Type="http://schemas.openxmlformats.org/officeDocument/2006/relationships/image" Target="../media/image17.png"/><Relationship Id="rId9" Type="http://schemas.openxmlformats.org/officeDocument/2006/relationships/image" Target="../media/image38.png"/></Relationships>
</file>

<file path=ppt/slides/_rels/slide10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104.xml"/><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image" Target="../media/image6.png"/><Relationship Id="rId10" Type="http://schemas.openxmlformats.org/officeDocument/2006/relationships/image" Target="../media/image96.png"/><Relationship Id="rId4" Type="http://schemas.openxmlformats.org/officeDocument/2006/relationships/image" Target="../media/image17.png"/><Relationship Id="rId9" Type="http://schemas.openxmlformats.org/officeDocument/2006/relationships/image" Target="../media/image38.png"/><Relationship Id="rId14" Type="http://schemas.openxmlformats.org/officeDocument/2006/relationships/image" Target="../media/image59.png"/></Relationships>
</file>

<file path=ppt/slides/_rels/slide10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104.xml"/><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image" Target="../media/image6.png"/><Relationship Id="rId10" Type="http://schemas.openxmlformats.org/officeDocument/2006/relationships/image" Target="../media/image97.png"/><Relationship Id="rId4" Type="http://schemas.openxmlformats.org/officeDocument/2006/relationships/image" Target="../media/image17.png"/><Relationship Id="rId9" Type="http://schemas.openxmlformats.org/officeDocument/2006/relationships/image" Target="../media/image38.png"/><Relationship Id="rId1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jpeg"/><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image" Target="../media/image2.png"/><Relationship Id="rId1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slide" Target="slide7.xml"/></Relationships>
</file>

<file path=ppt/slides/_rels/slide1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113.xml"/><Relationship Id="rId1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12" Type="http://schemas.openxmlformats.org/officeDocument/2006/relationships/slide" Target="slide111.xml"/><Relationship Id="rId17" Type="http://schemas.openxmlformats.org/officeDocument/2006/relationships/slide" Target="slide4.xml"/><Relationship Id="rId2" Type="http://schemas.openxmlformats.org/officeDocument/2006/relationships/image" Target="../media/image34.png"/><Relationship Id="rId16" Type="http://schemas.openxmlformats.org/officeDocument/2006/relationships/slide" Target="slide115.xml"/><Relationship Id="rId20" Type="http://schemas.openxmlformats.org/officeDocument/2006/relationships/image" Target="../media/image27.png"/><Relationship Id="rId1" Type="http://schemas.openxmlformats.org/officeDocument/2006/relationships/slideLayout" Target="../slideLayouts/slideLayout63.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17.png"/><Relationship Id="rId15" Type="http://schemas.openxmlformats.org/officeDocument/2006/relationships/slide" Target="slide114.xml"/><Relationship Id="rId10" Type="http://schemas.openxmlformats.org/officeDocument/2006/relationships/image" Target="../media/image38.png"/><Relationship Id="rId19" Type="http://schemas.openxmlformats.org/officeDocument/2006/relationships/slide" Target="slide2.xml"/><Relationship Id="rId4" Type="http://schemas.openxmlformats.org/officeDocument/2006/relationships/image" Target="../media/image33.png"/><Relationship Id="rId9" Type="http://schemas.openxmlformats.org/officeDocument/2006/relationships/image" Target="../media/image43.png"/><Relationship Id="rId14" Type="http://schemas.openxmlformats.org/officeDocument/2006/relationships/slide" Target="slide112.xml"/></Relationships>
</file>

<file path=ppt/slides/_rels/slide1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4.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98.jpeg"/><Relationship Id="rId2" Type="http://schemas.openxmlformats.org/officeDocument/2006/relationships/image" Target="../media/image42.png"/><Relationship Id="rId16"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10.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30.png"/></Relationships>
</file>

<file path=ppt/slides/_rels/slide1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4.xml"/><Relationship Id="rId2" Type="http://schemas.openxmlformats.org/officeDocument/2006/relationships/image" Target="../media/image42.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66.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110.xml"/></Relationships>
</file>

<file path=ppt/slides/_rels/slide1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4.xml"/><Relationship Id="rId2" Type="http://schemas.openxmlformats.org/officeDocument/2006/relationships/image" Target="../media/image42.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66.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110.xml"/></Relationships>
</file>

<file path=ppt/slides/_rels/slide1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0.jpeg"/><Relationship Id="rId18" Type="http://schemas.openxmlformats.org/officeDocument/2006/relationships/slide" Target="slide110.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99.jpeg"/><Relationship Id="rId17" Type="http://schemas.openxmlformats.org/officeDocument/2006/relationships/image" Target="../media/image30.png"/><Relationship Id="rId2" Type="http://schemas.openxmlformats.org/officeDocument/2006/relationships/image" Target="../media/image42.png"/><Relationship Id="rId16" Type="http://schemas.openxmlformats.org/officeDocument/2006/relationships/slide" Target="slide4.xml"/><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102.jpeg"/><Relationship Id="rId10" Type="http://schemas.openxmlformats.org/officeDocument/2006/relationships/image" Target="../media/image43.png"/><Relationship Id="rId19" Type="http://schemas.openxmlformats.org/officeDocument/2006/relationships/image" Target="../media/image66.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101.jpeg"/></Relationships>
</file>

<file path=ppt/slides/_rels/slide1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4.jpe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03.jpeg"/><Relationship Id="rId17" Type="http://schemas.openxmlformats.org/officeDocument/2006/relationships/image" Target="../media/image66.png"/><Relationship Id="rId2" Type="http://schemas.openxmlformats.org/officeDocument/2006/relationships/image" Target="../media/image42.png"/><Relationship Id="rId16" Type="http://schemas.openxmlformats.org/officeDocument/2006/relationships/slide" Target="slide110.xml"/><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4.xml"/></Relationships>
</file>

<file path=ppt/slides/_rels/slide1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120.xml"/><Relationship Id="rId18" Type="http://schemas.openxmlformats.org/officeDocument/2006/relationships/slide" Target="slide2.xml"/><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image" Target="../media/image28.gif"/><Relationship Id="rId17" Type="http://schemas.openxmlformats.org/officeDocument/2006/relationships/image" Target="../media/image26.png"/><Relationship Id="rId2" Type="http://schemas.openxmlformats.org/officeDocument/2006/relationships/image" Target="../media/image22.png"/><Relationship Id="rId16" Type="http://schemas.openxmlformats.org/officeDocument/2006/relationships/slide" Target="slide5.xml"/><Relationship Id="rId1" Type="http://schemas.openxmlformats.org/officeDocument/2006/relationships/slideLayout" Target="../slideLayouts/slideLayout68.xml"/><Relationship Id="rId6" Type="http://schemas.openxmlformats.org/officeDocument/2006/relationships/image" Target="../media/image19.png"/><Relationship Id="rId11" Type="http://schemas.openxmlformats.org/officeDocument/2006/relationships/slide" Target="slide8.xml"/><Relationship Id="rId5" Type="http://schemas.openxmlformats.org/officeDocument/2006/relationships/image" Target="../media/image23.png"/><Relationship Id="rId15" Type="http://schemas.openxmlformats.org/officeDocument/2006/relationships/slide" Target="slide119.xml"/><Relationship Id="rId10" Type="http://schemas.openxmlformats.org/officeDocument/2006/relationships/slide" Target="slide118.xml"/><Relationship Id="rId19"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slide" Target="slide117.xml"/><Relationship Id="rId14" Type="http://schemas.openxmlformats.org/officeDocument/2006/relationships/slide" Target="slide121.xml"/></Relationships>
</file>

<file path=ppt/slides/_rels/slide1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16.xml"/><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4.png"/><Relationship Id="rId11" Type="http://schemas.openxmlformats.org/officeDocument/2006/relationships/slide" Target="slide5.xml"/><Relationship Id="rId5" Type="http://schemas.openxmlformats.org/officeDocument/2006/relationships/image" Target="../media/image2.png"/><Relationship Id="rId15" Type="http://schemas.openxmlformats.org/officeDocument/2006/relationships/audio" Target="../media/audio12.wav"/><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image" Target="../media/image54.png"/></Relationships>
</file>

<file path=ppt/slides/_rels/slide1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slide" Target="slide5.xml"/><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68.xml"/><Relationship Id="rId6" Type="http://schemas.openxmlformats.org/officeDocument/2006/relationships/image" Target="../media/image4.png"/><Relationship Id="rId11" Type="http://schemas.openxmlformats.org/officeDocument/2006/relationships/image" Target="../media/image105.jpeg"/><Relationship Id="rId5" Type="http://schemas.openxmlformats.org/officeDocument/2006/relationships/image" Target="../media/image2.png"/><Relationship Id="rId15" Type="http://schemas.openxmlformats.org/officeDocument/2006/relationships/image" Target="../media/image54.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slide" Target="slide116.xml"/></Relationships>
</file>

<file path=ppt/slides/_rels/slide1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16.xml"/><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4.png"/><Relationship Id="rId11" Type="http://schemas.openxmlformats.org/officeDocument/2006/relationships/slide" Target="slide5.xml"/><Relationship Id="rId5" Type="http://schemas.openxmlformats.org/officeDocument/2006/relationships/image" Target="../media/image2.png"/><Relationship Id="rId15" Type="http://schemas.openxmlformats.org/officeDocument/2006/relationships/audio" Target="../media/audio12.wav"/><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7.xml"/><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image" Target="../media/image2.png"/><Relationship Id="rId15" Type="http://schemas.openxmlformats.org/officeDocument/2006/relationships/audio" Target="../media/audio12.wav"/><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image" Target="../media/image31.png"/></Relationships>
</file>

<file path=ppt/slides/_rels/slide1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16.xml"/><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4.png"/><Relationship Id="rId11" Type="http://schemas.openxmlformats.org/officeDocument/2006/relationships/slide" Target="slide5.xml"/><Relationship Id="rId5" Type="http://schemas.openxmlformats.org/officeDocument/2006/relationships/image" Target="../media/image2.png"/><Relationship Id="rId15" Type="http://schemas.openxmlformats.org/officeDocument/2006/relationships/audio" Target="../media/audio12.wav"/><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image" Target="../media/image54.png"/></Relationships>
</file>

<file path=ppt/slides/_rels/slide1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16.xml"/><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4.png"/><Relationship Id="rId11" Type="http://schemas.openxmlformats.org/officeDocument/2006/relationships/slide" Target="slide5.xml"/><Relationship Id="rId5" Type="http://schemas.openxmlformats.org/officeDocument/2006/relationships/image" Target="../media/image2.png"/><Relationship Id="rId15" Type="http://schemas.openxmlformats.org/officeDocument/2006/relationships/audio" Target="../media/audio12.wav"/><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image" Target="../media/image54.png"/></Relationships>
</file>

<file path=ppt/slides/_rels/slide1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24.xml"/><Relationship Id="rId1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4.png"/><Relationship Id="rId12" Type="http://schemas.openxmlformats.org/officeDocument/2006/relationships/slide" Target="slide125.xml"/><Relationship Id="rId17" Type="http://schemas.openxmlformats.org/officeDocument/2006/relationships/image" Target="../media/image26.png"/><Relationship Id="rId2" Type="http://schemas.openxmlformats.org/officeDocument/2006/relationships/image" Target="../media/image24.png"/><Relationship Id="rId16" Type="http://schemas.openxmlformats.org/officeDocument/2006/relationships/slide" Target="slide5.xml"/><Relationship Id="rId1" Type="http://schemas.openxmlformats.org/officeDocument/2006/relationships/slideLayout" Target="../slideLayouts/slideLayout69.xml"/><Relationship Id="rId6" Type="http://schemas.openxmlformats.org/officeDocument/2006/relationships/image" Target="../media/image9.png"/><Relationship Id="rId11" Type="http://schemas.openxmlformats.org/officeDocument/2006/relationships/slide" Target="slide123.xml"/><Relationship Id="rId5" Type="http://schemas.openxmlformats.org/officeDocument/2006/relationships/image" Target="../media/image35.png"/><Relationship Id="rId15" Type="http://schemas.openxmlformats.org/officeDocument/2006/relationships/slide" Target="slide126.xml"/><Relationship Id="rId10" Type="http://schemas.openxmlformats.org/officeDocument/2006/relationships/image" Target="../media/image36.png"/><Relationship Id="rId19"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slide" Target="slide127.xml"/></Relationships>
</file>

<file path=ppt/slides/_rels/slide1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5.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22.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1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5.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22.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1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5.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22.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1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5.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22.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5.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22.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12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133.xml"/><Relationship Id="rId1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131.xml"/><Relationship Id="rId17" Type="http://schemas.openxmlformats.org/officeDocument/2006/relationships/slide" Target="slide2.xml"/><Relationship Id="rId2" Type="http://schemas.openxmlformats.org/officeDocument/2006/relationships/image" Target="../media/image40.png"/><Relationship Id="rId16" Type="http://schemas.openxmlformats.org/officeDocument/2006/relationships/image" Target="../media/image2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slide" Target="slide130.xml"/><Relationship Id="rId5" Type="http://schemas.openxmlformats.org/officeDocument/2006/relationships/image" Target="../media/image33.png"/><Relationship Id="rId15" Type="http://schemas.openxmlformats.org/officeDocument/2006/relationships/slide" Target="slide5.xml"/><Relationship Id="rId10" Type="http://schemas.openxmlformats.org/officeDocument/2006/relationships/slide" Target="slide129.xml"/><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132.xml"/></Relationships>
</file>

<file path=ppt/slides/_rels/slide12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7.jpe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06.jpe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slide" Target="slide128.xml"/><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26.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6.xml"/><Relationship Id="rId18"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4.png"/><Relationship Id="rId12" Type="http://schemas.openxmlformats.org/officeDocument/2006/relationships/slide" Target="slide15.xml"/><Relationship Id="rId17" Type="http://schemas.openxmlformats.org/officeDocument/2006/relationships/slide" Target="slide3.xml"/><Relationship Id="rId2" Type="http://schemas.openxmlformats.org/officeDocument/2006/relationships/image" Target="../media/image24.png"/><Relationship Id="rId16" Type="http://schemas.openxmlformats.org/officeDocument/2006/relationships/slide" Target="slide19.xml"/><Relationship Id="rId20" Type="http://schemas.openxmlformats.org/officeDocument/2006/relationships/image" Target="../media/image27.png"/><Relationship Id="rId1" Type="http://schemas.openxmlformats.org/officeDocument/2006/relationships/slideLayout" Target="../slideLayouts/slideLayout141.xml"/><Relationship Id="rId6" Type="http://schemas.openxmlformats.org/officeDocument/2006/relationships/image" Target="../media/image9.png"/><Relationship Id="rId11" Type="http://schemas.openxmlformats.org/officeDocument/2006/relationships/slide" Target="slide14.xml"/><Relationship Id="rId5" Type="http://schemas.openxmlformats.org/officeDocument/2006/relationships/image" Target="../media/image35.png"/><Relationship Id="rId15" Type="http://schemas.openxmlformats.org/officeDocument/2006/relationships/slide" Target="slide18.xml"/><Relationship Id="rId10" Type="http://schemas.openxmlformats.org/officeDocument/2006/relationships/image" Target="../media/image36.png"/><Relationship Id="rId19" Type="http://schemas.openxmlformats.org/officeDocument/2006/relationships/slide" Target="slide2.xml"/><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slide" Target="slide17.xml"/></Relationships>
</file>

<file path=ppt/slides/_rels/slide13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5.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08.jpe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28.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3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5.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09.jpe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28.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5.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10.jpe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28.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3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5.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11.jpe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28.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3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38.xml"/><Relationship Id="rId1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37.xml"/><Relationship Id="rId17" Type="http://schemas.openxmlformats.org/officeDocument/2006/relationships/slide" Target="slide2.xml"/><Relationship Id="rId2" Type="http://schemas.openxmlformats.org/officeDocument/2006/relationships/image" Target="../media/image45.png"/><Relationship Id="rId16" Type="http://schemas.openxmlformats.org/officeDocument/2006/relationships/image" Target="../media/image26.png"/><Relationship Id="rId1" Type="http://schemas.openxmlformats.org/officeDocument/2006/relationships/slideLayout" Target="../slideLayouts/slideLayout66.xml"/><Relationship Id="rId6" Type="http://schemas.openxmlformats.org/officeDocument/2006/relationships/image" Target="../media/image3.png"/><Relationship Id="rId11" Type="http://schemas.openxmlformats.org/officeDocument/2006/relationships/slide" Target="slide136.xml"/><Relationship Id="rId5" Type="http://schemas.openxmlformats.org/officeDocument/2006/relationships/image" Target="../media/image41.png"/><Relationship Id="rId15" Type="http://schemas.openxmlformats.org/officeDocument/2006/relationships/slide" Target="slide5.xml"/><Relationship Id="rId10" Type="http://schemas.openxmlformats.org/officeDocument/2006/relationships/slide" Target="slide135.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slide" Target="slide139.xml"/></Relationships>
</file>

<file path=ppt/slides/_rels/slide13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34.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3.png"/><Relationship Id="rId11" Type="http://schemas.openxmlformats.org/officeDocument/2006/relationships/slide" Target="slide5.xml"/><Relationship Id="rId5" Type="http://schemas.openxmlformats.org/officeDocument/2006/relationships/image" Target="../media/image41.png"/><Relationship Id="rId10" Type="http://schemas.openxmlformats.org/officeDocument/2006/relationships/image" Target="../media/image112.jpe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13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34.xml"/><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41.png"/><Relationship Id="rId10" Type="http://schemas.openxmlformats.org/officeDocument/2006/relationships/slide" Target="slide5.xml"/><Relationship Id="rId4" Type="http://schemas.openxmlformats.org/officeDocument/2006/relationships/image" Target="../media/image47.png"/><Relationship Id="rId9" Type="http://schemas.openxmlformats.org/officeDocument/2006/relationships/image" Target="../media/image4.png"/></Relationships>
</file>

<file path=ppt/slides/_rels/slide13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34.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3.png"/><Relationship Id="rId11" Type="http://schemas.openxmlformats.org/officeDocument/2006/relationships/slide" Target="slide5.xml"/><Relationship Id="rId5" Type="http://schemas.openxmlformats.org/officeDocument/2006/relationships/image" Target="../media/image41.png"/><Relationship Id="rId10" Type="http://schemas.openxmlformats.org/officeDocument/2006/relationships/image" Target="../media/image113.jpe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13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34.xml"/><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41.png"/><Relationship Id="rId10" Type="http://schemas.openxmlformats.org/officeDocument/2006/relationships/slide" Target="slide5.xml"/><Relationship Id="rId4" Type="http://schemas.openxmlformats.org/officeDocument/2006/relationships/image" Target="../media/image47.png"/><Relationship Id="rId9" Type="http://schemas.openxmlformats.org/officeDocument/2006/relationships/image" Target="../media/image4.png"/></Relationships>
</file>

<file path=ppt/slides/_rels/slide13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34.xml"/><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41.png"/><Relationship Id="rId10" Type="http://schemas.openxmlformats.org/officeDocument/2006/relationships/slide" Target="slide5.xml"/><Relationship Id="rId4" Type="http://schemas.openxmlformats.org/officeDocument/2006/relationships/image" Target="../media/image47.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3.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141.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3.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39.png"/></Relationships>
</file>

<file path=ppt/slides/_rels/slide14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144.xml"/><Relationship Id="rId1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143.xml"/><Relationship Id="rId17" Type="http://schemas.openxmlformats.org/officeDocument/2006/relationships/slide" Target="slide2.xml"/><Relationship Id="rId2" Type="http://schemas.openxmlformats.org/officeDocument/2006/relationships/image" Target="../media/image40.png"/><Relationship Id="rId16" Type="http://schemas.openxmlformats.org/officeDocument/2006/relationships/image" Target="../media/image2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slide" Target="slide142.xml"/><Relationship Id="rId5" Type="http://schemas.openxmlformats.org/officeDocument/2006/relationships/image" Target="../media/image33.png"/><Relationship Id="rId15" Type="http://schemas.openxmlformats.org/officeDocument/2006/relationships/slide" Target="slide5.xml"/><Relationship Id="rId10" Type="http://schemas.openxmlformats.org/officeDocument/2006/relationships/slide" Target="slide141.xml"/><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145.xml"/></Relationships>
</file>

<file path=ppt/slides/_rels/slide1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5.xml"/><Relationship Id="rId3" Type="http://schemas.openxmlformats.org/officeDocument/2006/relationships/image" Target="../media/image114.png"/><Relationship Id="rId7" Type="http://schemas.openxmlformats.org/officeDocument/2006/relationships/image" Target="../media/image17.png"/><Relationship Id="rId12" Type="http://schemas.openxmlformats.org/officeDocument/2006/relationships/image" Target="../media/image38.pn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image" Target="../media/image6.png"/><Relationship Id="rId15" Type="http://schemas.openxmlformats.org/officeDocument/2006/relationships/slide" Target="slide140.xml"/><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23.png"/><Relationship Id="rId14" Type="http://schemas.openxmlformats.org/officeDocument/2006/relationships/image" Target="../media/image26.png"/></Relationships>
</file>

<file path=ppt/slides/_rels/slide14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5.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15.gif"/><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40.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4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5.xml"/><Relationship Id="rId3" Type="http://schemas.openxmlformats.org/officeDocument/2006/relationships/image" Target="../media/image116.png"/><Relationship Id="rId7" Type="http://schemas.openxmlformats.org/officeDocument/2006/relationships/image" Target="../media/image17.png"/><Relationship Id="rId12" Type="http://schemas.openxmlformats.org/officeDocument/2006/relationships/image" Target="../media/image38.pn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image" Target="../media/image6.png"/><Relationship Id="rId15" Type="http://schemas.openxmlformats.org/officeDocument/2006/relationships/slide" Target="slide140.xml"/><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23.png"/><Relationship Id="rId14" Type="http://schemas.openxmlformats.org/officeDocument/2006/relationships/image" Target="../media/image26.png"/></Relationships>
</file>

<file path=ppt/slides/_rels/slide14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5.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17.pn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40.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4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5.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18.pn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40.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4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49.xml"/><Relationship Id="rId1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4.png"/><Relationship Id="rId12" Type="http://schemas.openxmlformats.org/officeDocument/2006/relationships/slide" Target="slide148.xml"/><Relationship Id="rId17" Type="http://schemas.openxmlformats.org/officeDocument/2006/relationships/image" Target="../media/image26.png"/><Relationship Id="rId2" Type="http://schemas.openxmlformats.org/officeDocument/2006/relationships/image" Target="../media/image24.png"/><Relationship Id="rId16" Type="http://schemas.openxmlformats.org/officeDocument/2006/relationships/slide" Target="slide5.xml"/><Relationship Id="rId1" Type="http://schemas.openxmlformats.org/officeDocument/2006/relationships/slideLayout" Target="../slideLayouts/slideLayout69.xml"/><Relationship Id="rId6" Type="http://schemas.openxmlformats.org/officeDocument/2006/relationships/image" Target="../media/image9.png"/><Relationship Id="rId11" Type="http://schemas.openxmlformats.org/officeDocument/2006/relationships/slide" Target="slide147.xml"/><Relationship Id="rId5" Type="http://schemas.openxmlformats.org/officeDocument/2006/relationships/image" Target="../media/image35.png"/><Relationship Id="rId15" Type="http://schemas.openxmlformats.org/officeDocument/2006/relationships/slide" Target="slide150.xml"/><Relationship Id="rId10" Type="http://schemas.openxmlformats.org/officeDocument/2006/relationships/image" Target="../media/image36.png"/><Relationship Id="rId19"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slide" Target="slide151.xml"/></Relationships>
</file>

<file path=ppt/slides/_rels/slide1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9.jpg"/><Relationship Id="rId18" Type="http://schemas.openxmlformats.org/officeDocument/2006/relationships/audio" Target="../media/audio10.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146.xml"/><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26.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5.xml"/></Relationships>
</file>

<file path=ppt/slides/_rels/slide14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0.gif"/><Relationship Id="rId18" Type="http://schemas.openxmlformats.org/officeDocument/2006/relationships/audio" Target="../media/audio10.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146.xml"/><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26.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5.xml"/></Relationships>
</file>

<file path=ppt/slides/_rels/slide14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1.png"/><Relationship Id="rId18" Type="http://schemas.openxmlformats.org/officeDocument/2006/relationships/audio" Target="../media/audio10.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146.xml"/><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26.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3.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3.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30.png"/></Relationships>
</file>

<file path=ppt/slides/_rels/slide1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2.jpeg"/><Relationship Id="rId18" Type="http://schemas.openxmlformats.org/officeDocument/2006/relationships/audio" Target="../media/audio10.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146.xml"/><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26.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5.xml"/></Relationships>
</file>

<file path=ppt/slides/_rels/slide15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5.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0.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46.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15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57.xml"/><Relationship Id="rId1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56.xml"/><Relationship Id="rId17" Type="http://schemas.openxmlformats.org/officeDocument/2006/relationships/slide" Target="slide2.xml"/><Relationship Id="rId2" Type="http://schemas.openxmlformats.org/officeDocument/2006/relationships/image" Target="../media/image45.png"/><Relationship Id="rId16" Type="http://schemas.openxmlformats.org/officeDocument/2006/relationships/image" Target="../media/image26.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slide" Target="slide155.xml"/><Relationship Id="rId5" Type="http://schemas.openxmlformats.org/officeDocument/2006/relationships/image" Target="../media/image41.png"/><Relationship Id="rId15" Type="http://schemas.openxmlformats.org/officeDocument/2006/relationships/slide" Target="slide5.xml"/><Relationship Id="rId10" Type="http://schemas.openxmlformats.org/officeDocument/2006/relationships/slide" Target="slide154.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slide" Target="slide153.xml"/></Relationships>
</file>

<file path=ppt/slides/_rels/slide15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152.xml"/><Relationship Id="rId3" Type="http://schemas.openxmlformats.org/officeDocument/2006/relationships/image" Target="../media/image123.jpe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41.png"/><Relationship Id="rId11" Type="http://schemas.openxmlformats.org/officeDocument/2006/relationships/slide" Target="slide5.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15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52.xml"/><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41.png"/><Relationship Id="rId10" Type="http://schemas.openxmlformats.org/officeDocument/2006/relationships/slide" Target="slide5.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124.png"/></Relationships>
</file>

<file path=ppt/slides/_rels/slide15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52.xml"/><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41.png"/><Relationship Id="rId10" Type="http://schemas.openxmlformats.org/officeDocument/2006/relationships/slide" Target="slide5.xml"/><Relationship Id="rId4" Type="http://schemas.openxmlformats.org/officeDocument/2006/relationships/image" Target="../media/image47.png"/><Relationship Id="rId9" Type="http://schemas.openxmlformats.org/officeDocument/2006/relationships/image" Target="../media/image4.png"/></Relationships>
</file>

<file path=ppt/slides/_rels/slide15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152.xml"/><Relationship Id="rId3" Type="http://schemas.openxmlformats.org/officeDocument/2006/relationships/image" Target="../media/image125.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41.png"/><Relationship Id="rId11" Type="http://schemas.openxmlformats.org/officeDocument/2006/relationships/slide" Target="slide5.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15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152.xml"/><Relationship Id="rId3" Type="http://schemas.openxmlformats.org/officeDocument/2006/relationships/image" Target="../media/image120.gif"/><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41.png"/><Relationship Id="rId11" Type="http://schemas.openxmlformats.org/officeDocument/2006/relationships/slide" Target="slide5.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15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161.xml"/><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slide" Target="slide163.xml"/><Relationship Id="rId17" Type="http://schemas.openxmlformats.org/officeDocument/2006/relationships/image" Target="../media/image27.png"/><Relationship Id="rId2" Type="http://schemas.openxmlformats.org/officeDocument/2006/relationships/image" Target="../media/image22.png"/><Relationship Id="rId16" Type="http://schemas.openxmlformats.org/officeDocument/2006/relationships/slide" Target="slide2.xml"/><Relationship Id="rId1" Type="http://schemas.openxmlformats.org/officeDocument/2006/relationships/slideLayout" Target="../slideLayouts/slideLayout68.xml"/><Relationship Id="rId6" Type="http://schemas.openxmlformats.org/officeDocument/2006/relationships/image" Target="../media/image19.png"/><Relationship Id="rId11" Type="http://schemas.openxmlformats.org/officeDocument/2006/relationships/slide" Target="slide162.xml"/><Relationship Id="rId5" Type="http://schemas.openxmlformats.org/officeDocument/2006/relationships/image" Target="../media/image23.png"/><Relationship Id="rId15" Type="http://schemas.openxmlformats.org/officeDocument/2006/relationships/image" Target="../media/image26.png"/><Relationship Id="rId10" Type="http://schemas.openxmlformats.org/officeDocument/2006/relationships/slide" Target="slide160.xml"/><Relationship Id="rId4" Type="http://schemas.openxmlformats.org/officeDocument/2006/relationships/image" Target="../media/image9.png"/><Relationship Id="rId9" Type="http://schemas.openxmlformats.org/officeDocument/2006/relationships/slide" Target="slide159.xml"/><Relationship Id="rId14" Type="http://schemas.openxmlformats.org/officeDocument/2006/relationships/slide" Target="slide5.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jpg"/><Relationship Id="rId7" Type="http://schemas.openxmlformats.org/officeDocument/2006/relationships/image" Target="../media/image54.png"/><Relationship Id="rId2" Type="http://schemas.openxmlformats.org/officeDocument/2006/relationships/image" Target="../media/image126.png"/><Relationship Id="rId1" Type="http://schemas.openxmlformats.org/officeDocument/2006/relationships/slideLayout" Target="../slideLayouts/slideLayout68.xml"/><Relationship Id="rId6" Type="http://schemas.openxmlformats.org/officeDocument/2006/relationships/slide" Target="slide158.xml"/><Relationship Id="rId5" Type="http://schemas.openxmlformats.org/officeDocument/2006/relationships/image" Target="../media/image26.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3.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3.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30.png"/></Relationships>
</file>

<file path=ppt/slides/_rels/slide160.xml.rels><?xml version="1.0" encoding="UTF-8" standalone="yes"?>
<Relationships xmlns="http://schemas.openxmlformats.org/package/2006/relationships"><Relationship Id="rId3" Type="http://schemas.openxmlformats.org/officeDocument/2006/relationships/image" Target="../media/image127.gif"/><Relationship Id="rId7" Type="http://schemas.openxmlformats.org/officeDocument/2006/relationships/image" Target="../media/image54.png"/><Relationship Id="rId2" Type="http://schemas.openxmlformats.org/officeDocument/2006/relationships/image" Target="../media/image126.png"/><Relationship Id="rId1" Type="http://schemas.openxmlformats.org/officeDocument/2006/relationships/slideLayout" Target="../slideLayouts/slideLayout68.xml"/><Relationship Id="rId6" Type="http://schemas.openxmlformats.org/officeDocument/2006/relationships/slide" Target="slide158.xml"/><Relationship Id="rId5" Type="http://schemas.openxmlformats.org/officeDocument/2006/relationships/image" Target="../media/image26.png"/><Relationship Id="rId4" Type="http://schemas.openxmlformats.org/officeDocument/2006/relationships/slide" Target="slide5.xml"/></Relationships>
</file>

<file path=ppt/slides/_rels/slide161.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54.png"/><Relationship Id="rId2" Type="http://schemas.openxmlformats.org/officeDocument/2006/relationships/image" Target="../media/image126.png"/><Relationship Id="rId1" Type="http://schemas.openxmlformats.org/officeDocument/2006/relationships/slideLayout" Target="../slideLayouts/slideLayout68.xml"/><Relationship Id="rId6" Type="http://schemas.openxmlformats.org/officeDocument/2006/relationships/slide" Target="slide158.xml"/><Relationship Id="rId5" Type="http://schemas.openxmlformats.org/officeDocument/2006/relationships/image" Target="../media/image26.png"/><Relationship Id="rId4" Type="http://schemas.openxmlformats.org/officeDocument/2006/relationships/slide" Target="slide5.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54.png"/><Relationship Id="rId2" Type="http://schemas.openxmlformats.org/officeDocument/2006/relationships/image" Target="../media/image126.png"/><Relationship Id="rId1" Type="http://schemas.openxmlformats.org/officeDocument/2006/relationships/slideLayout" Target="../slideLayouts/slideLayout68.xml"/><Relationship Id="rId6" Type="http://schemas.openxmlformats.org/officeDocument/2006/relationships/slide" Target="slide158.xml"/><Relationship Id="rId5" Type="http://schemas.openxmlformats.org/officeDocument/2006/relationships/image" Target="../media/image26.png"/><Relationship Id="rId4" Type="http://schemas.openxmlformats.org/officeDocument/2006/relationships/slide" Target="slide5.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54.png"/><Relationship Id="rId2" Type="http://schemas.openxmlformats.org/officeDocument/2006/relationships/image" Target="../media/image126.png"/><Relationship Id="rId1" Type="http://schemas.openxmlformats.org/officeDocument/2006/relationships/slideLayout" Target="../slideLayouts/slideLayout68.xml"/><Relationship Id="rId6" Type="http://schemas.openxmlformats.org/officeDocument/2006/relationships/slide" Target="slide158.xml"/><Relationship Id="rId5" Type="http://schemas.openxmlformats.org/officeDocument/2006/relationships/image" Target="../media/image26.png"/><Relationship Id="rId4" Type="http://schemas.openxmlformats.org/officeDocument/2006/relationships/slide" Target="slide5.xml"/></Relationships>
</file>

<file path=ppt/slides/_rels/slide16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68.xml"/><Relationship Id="rId1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67.xml"/><Relationship Id="rId17" Type="http://schemas.openxmlformats.org/officeDocument/2006/relationships/slide" Target="slide2.xml"/><Relationship Id="rId2" Type="http://schemas.openxmlformats.org/officeDocument/2006/relationships/image" Target="../media/image45.png"/><Relationship Id="rId16" Type="http://schemas.openxmlformats.org/officeDocument/2006/relationships/image" Target="../media/image26.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slide" Target="slide166.xml"/><Relationship Id="rId5" Type="http://schemas.openxmlformats.org/officeDocument/2006/relationships/image" Target="../media/image41.png"/><Relationship Id="rId15" Type="http://schemas.openxmlformats.org/officeDocument/2006/relationships/slide" Target="slide5.xml"/><Relationship Id="rId10" Type="http://schemas.openxmlformats.org/officeDocument/2006/relationships/slide" Target="slide165.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slide" Target="slide169.xml"/></Relationships>
</file>

<file path=ppt/slides/_rels/slide16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64.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3.png"/><Relationship Id="rId11" Type="http://schemas.openxmlformats.org/officeDocument/2006/relationships/slide" Target="slide5.xml"/><Relationship Id="rId5" Type="http://schemas.openxmlformats.org/officeDocument/2006/relationships/image" Target="../media/image41.png"/><Relationship Id="rId10" Type="http://schemas.openxmlformats.org/officeDocument/2006/relationships/image" Target="../media/image131.pn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16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164.xml"/><Relationship Id="rId3" Type="http://schemas.openxmlformats.org/officeDocument/2006/relationships/image" Target="../media/image132.jpe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41.png"/><Relationship Id="rId11" Type="http://schemas.openxmlformats.org/officeDocument/2006/relationships/slide" Target="slide5.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16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164.xml"/><Relationship Id="rId3" Type="http://schemas.openxmlformats.org/officeDocument/2006/relationships/image" Target="../media/image133.jpe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41.png"/><Relationship Id="rId11" Type="http://schemas.openxmlformats.org/officeDocument/2006/relationships/slide" Target="slide5.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16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164.xml"/><Relationship Id="rId3" Type="http://schemas.openxmlformats.org/officeDocument/2006/relationships/image" Target="../media/image134.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41.png"/><Relationship Id="rId11" Type="http://schemas.openxmlformats.org/officeDocument/2006/relationships/slide" Target="slide5.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16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64.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3.png"/><Relationship Id="rId11" Type="http://schemas.openxmlformats.org/officeDocument/2006/relationships/slide" Target="slide5.xml"/><Relationship Id="rId5" Type="http://schemas.openxmlformats.org/officeDocument/2006/relationships/image" Target="../media/image41.png"/><Relationship Id="rId10" Type="http://schemas.openxmlformats.org/officeDocument/2006/relationships/image" Target="../media/image135.pn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3.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3.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30.png"/></Relationships>
</file>

<file path=ppt/slides/_rels/slide17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175.xml"/><Relationship Id="rId1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slide" Target="slide174.xml"/><Relationship Id="rId17" Type="http://schemas.openxmlformats.org/officeDocument/2006/relationships/slide" Target="slide2.xml"/><Relationship Id="rId2" Type="http://schemas.openxmlformats.org/officeDocument/2006/relationships/image" Target="../media/image22.png"/><Relationship Id="rId16" Type="http://schemas.openxmlformats.org/officeDocument/2006/relationships/image" Target="../media/image26.png"/><Relationship Id="rId1" Type="http://schemas.openxmlformats.org/officeDocument/2006/relationships/slideLayout" Target="../slideLayouts/slideLayout68.xml"/><Relationship Id="rId6" Type="http://schemas.openxmlformats.org/officeDocument/2006/relationships/image" Target="../media/image19.png"/><Relationship Id="rId11" Type="http://schemas.openxmlformats.org/officeDocument/2006/relationships/image" Target="../media/image28.gif"/><Relationship Id="rId5" Type="http://schemas.openxmlformats.org/officeDocument/2006/relationships/image" Target="../media/image23.png"/><Relationship Id="rId15" Type="http://schemas.openxmlformats.org/officeDocument/2006/relationships/slide" Target="slide6.xml"/><Relationship Id="rId10" Type="http://schemas.openxmlformats.org/officeDocument/2006/relationships/slide" Target="slide173.xml"/><Relationship Id="rId4" Type="http://schemas.openxmlformats.org/officeDocument/2006/relationships/image" Target="../media/image9.png"/><Relationship Id="rId9" Type="http://schemas.openxmlformats.org/officeDocument/2006/relationships/slide" Target="slide171.xml"/><Relationship Id="rId14" Type="http://schemas.openxmlformats.org/officeDocument/2006/relationships/slide" Target="slide172.xml"/></Relationships>
</file>

<file path=ppt/slides/_rels/slide17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slide" Target="slide6.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9.png"/><Relationship Id="rId11" Type="http://schemas.openxmlformats.org/officeDocument/2006/relationships/image" Target="../media/image136.jpe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slide" Target="slide170.xml"/></Relationships>
</file>

<file path=ppt/slides/_rels/slide17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slide" Target="slide6.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9.png"/><Relationship Id="rId11" Type="http://schemas.openxmlformats.org/officeDocument/2006/relationships/image" Target="../media/image137.jpe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slide" Target="slide170.xml"/></Relationships>
</file>

<file path=ppt/slides/_rels/slide17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6.xml"/><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138.jpe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4.png"/><Relationship Id="rId1" Type="http://schemas.openxmlformats.org/officeDocument/2006/relationships/slideLayout" Target="../slideLayouts/slideLayout68.xml"/><Relationship Id="rId6" Type="http://schemas.openxmlformats.org/officeDocument/2006/relationships/image" Target="../media/image9.png"/><Relationship Id="rId11" Type="http://schemas.openxmlformats.org/officeDocument/2006/relationships/image" Target="../media/image136.jpeg"/><Relationship Id="rId5" Type="http://schemas.openxmlformats.org/officeDocument/2006/relationships/image" Target="../media/image6.png"/><Relationship Id="rId15" Type="http://schemas.openxmlformats.org/officeDocument/2006/relationships/slide" Target="slide170.xml"/><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image" Target="../media/image26.png"/></Relationships>
</file>

<file path=ppt/slides/_rels/slide17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70.xml"/><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6.png"/><Relationship Id="rId15" Type="http://schemas.openxmlformats.org/officeDocument/2006/relationships/audio" Target="../media/audio1.wav"/><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image" Target="../media/image54.png"/></Relationships>
</file>

<file path=ppt/slides/_rels/slide17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slide" Target="slide6.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9.png"/><Relationship Id="rId11" Type="http://schemas.openxmlformats.org/officeDocument/2006/relationships/image" Target="../media/image139.jpe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slide" Target="slide170.xml"/></Relationships>
</file>

<file path=ppt/slides/_rels/slide17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79.xml"/><Relationship Id="rId1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4.png"/><Relationship Id="rId12" Type="http://schemas.openxmlformats.org/officeDocument/2006/relationships/slide" Target="slide178.xml"/><Relationship Id="rId17" Type="http://schemas.openxmlformats.org/officeDocument/2006/relationships/image" Target="../media/image26.png"/><Relationship Id="rId2" Type="http://schemas.openxmlformats.org/officeDocument/2006/relationships/image" Target="../media/image24.png"/><Relationship Id="rId16" Type="http://schemas.openxmlformats.org/officeDocument/2006/relationships/slide" Target="slide6.xml"/><Relationship Id="rId1" Type="http://schemas.openxmlformats.org/officeDocument/2006/relationships/slideLayout" Target="../slideLayouts/slideLayout69.xml"/><Relationship Id="rId6" Type="http://schemas.openxmlformats.org/officeDocument/2006/relationships/image" Target="../media/image9.png"/><Relationship Id="rId11" Type="http://schemas.openxmlformats.org/officeDocument/2006/relationships/slide" Target="slide177.xml"/><Relationship Id="rId5" Type="http://schemas.openxmlformats.org/officeDocument/2006/relationships/image" Target="../media/image35.png"/><Relationship Id="rId15" Type="http://schemas.openxmlformats.org/officeDocument/2006/relationships/slide" Target="slide180.xml"/><Relationship Id="rId10" Type="http://schemas.openxmlformats.org/officeDocument/2006/relationships/image" Target="../media/image36.png"/><Relationship Id="rId19"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slide" Target="slide181.xml"/></Relationships>
</file>

<file path=ppt/slides/_rels/slide17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140.png"/><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76.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17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76.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17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76.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3.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13.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30.png"/></Relationships>
</file>

<file path=ppt/slides/_rels/slide18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1.jpeg"/><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176.xml"/><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26.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6.xml"/></Relationships>
</file>

<file path=ppt/slides/_rels/slide18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2.jpeg"/><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176.xml"/><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26.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6.xml"/></Relationships>
</file>

<file path=ppt/slides/_rels/slide18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85.xml"/><Relationship Id="rId1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184.xml"/><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66.xml"/><Relationship Id="rId6" Type="http://schemas.openxmlformats.org/officeDocument/2006/relationships/image" Target="../media/image18.png"/><Relationship Id="rId11" Type="http://schemas.openxmlformats.org/officeDocument/2006/relationships/slide" Target="slide183.xml"/><Relationship Id="rId5" Type="http://schemas.openxmlformats.org/officeDocument/2006/relationships/image" Target="../media/image4.png"/><Relationship Id="rId15" Type="http://schemas.openxmlformats.org/officeDocument/2006/relationships/slide" Target="slide6.xml"/><Relationship Id="rId10" Type="http://schemas.openxmlformats.org/officeDocument/2006/relationships/image" Target="../media/image45.png"/><Relationship Id="rId19" Type="http://schemas.openxmlformats.org/officeDocument/2006/relationships/audio" Target="../media/audio12.wav"/><Relationship Id="rId4" Type="http://schemas.openxmlformats.org/officeDocument/2006/relationships/image" Target="../media/image2.png"/><Relationship Id="rId9" Type="http://schemas.openxmlformats.org/officeDocument/2006/relationships/image" Target="../media/image71.png"/><Relationship Id="rId14" Type="http://schemas.openxmlformats.org/officeDocument/2006/relationships/slide" Target="slide186.xml"/></Relationships>
</file>

<file path=ppt/slides/_rels/slide18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slide" Target="slide6.xml"/><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66.xml"/><Relationship Id="rId6" Type="http://schemas.openxmlformats.org/officeDocument/2006/relationships/image" Target="../media/image2.png"/><Relationship Id="rId11" Type="http://schemas.openxmlformats.org/officeDocument/2006/relationships/image" Target="../media/image25.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6.png"/><Relationship Id="rId4" Type="http://schemas.openxmlformats.org/officeDocument/2006/relationships/image" Target="../media/image143.gif"/><Relationship Id="rId9" Type="http://schemas.openxmlformats.org/officeDocument/2006/relationships/image" Target="../media/image19.png"/><Relationship Id="rId14" Type="http://schemas.openxmlformats.org/officeDocument/2006/relationships/slide" Target="slide182.xml"/></Relationships>
</file>

<file path=ppt/slides/_rels/slide18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slide" Target="slide6.xml"/><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66.xml"/><Relationship Id="rId6" Type="http://schemas.openxmlformats.org/officeDocument/2006/relationships/image" Target="../media/image2.png"/><Relationship Id="rId11" Type="http://schemas.openxmlformats.org/officeDocument/2006/relationships/image" Target="../media/image25.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6.png"/><Relationship Id="rId4" Type="http://schemas.openxmlformats.org/officeDocument/2006/relationships/image" Target="../media/image144.png"/><Relationship Id="rId9" Type="http://schemas.openxmlformats.org/officeDocument/2006/relationships/image" Target="../media/image19.png"/><Relationship Id="rId14" Type="http://schemas.openxmlformats.org/officeDocument/2006/relationships/slide" Target="slide182.xml"/></Relationships>
</file>

<file path=ppt/slides/_rels/slide18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82.xml"/><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66.xml"/><Relationship Id="rId6" Type="http://schemas.openxmlformats.org/officeDocument/2006/relationships/image" Target="../media/image18.png"/><Relationship Id="rId11" Type="http://schemas.openxmlformats.org/officeDocument/2006/relationships/slide" Target="slide6.xml"/><Relationship Id="rId5" Type="http://schemas.openxmlformats.org/officeDocument/2006/relationships/image" Target="../media/image4.png"/><Relationship Id="rId15" Type="http://schemas.openxmlformats.org/officeDocument/2006/relationships/audio" Target="../media/audio12.wav"/><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image" Target="../media/image73.png"/></Relationships>
</file>

<file path=ppt/slides/_rels/slide18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6.xml"/><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66.xml"/><Relationship Id="rId6" Type="http://schemas.openxmlformats.org/officeDocument/2006/relationships/image" Target="../media/image18.png"/><Relationship Id="rId11" Type="http://schemas.openxmlformats.org/officeDocument/2006/relationships/image" Target="../media/image145.jpeg"/><Relationship Id="rId5" Type="http://schemas.openxmlformats.org/officeDocument/2006/relationships/image" Target="../media/image4.png"/><Relationship Id="rId15" Type="http://schemas.openxmlformats.org/officeDocument/2006/relationships/image" Target="../media/image7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slide" Target="slide182.xml"/></Relationships>
</file>

<file path=ppt/slides/_rels/slide18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189.xml"/><Relationship Id="rId1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12" Type="http://schemas.openxmlformats.org/officeDocument/2006/relationships/slide" Target="slide188.xml"/><Relationship Id="rId17" Type="http://schemas.openxmlformats.org/officeDocument/2006/relationships/slide" Target="slide6.xml"/><Relationship Id="rId2" Type="http://schemas.openxmlformats.org/officeDocument/2006/relationships/image" Target="../media/image34.png"/><Relationship Id="rId16" Type="http://schemas.openxmlformats.org/officeDocument/2006/relationships/slide" Target="slide192.xml"/><Relationship Id="rId20" Type="http://schemas.openxmlformats.org/officeDocument/2006/relationships/image" Target="../media/image27.png"/><Relationship Id="rId1" Type="http://schemas.openxmlformats.org/officeDocument/2006/relationships/slideLayout" Target="../slideLayouts/slideLayout71.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17.png"/><Relationship Id="rId15" Type="http://schemas.openxmlformats.org/officeDocument/2006/relationships/slide" Target="slide191.xml"/><Relationship Id="rId10" Type="http://schemas.openxmlformats.org/officeDocument/2006/relationships/image" Target="../media/image38.png"/><Relationship Id="rId19" Type="http://schemas.openxmlformats.org/officeDocument/2006/relationships/slide" Target="slide2.xml"/><Relationship Id="rId4" Type="http://schemas.openxmlformats.org/officeDocument/2006/relationships/image" Target="../media/image33.png"/><Relationship Id="rId9" Type="http://schemas.openxmlformats.org/officeDocument/2006/relationships/image" Target="../media/image43.png"/><Relationship Id="rId14" Type="http://schemas.openxmlformats.org/officeDocument/2006/relationships/slide" Target="slide190.xml"/></Relationships>
</file>

<file path=ppt/slides/_rels/slide18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6.xml"/><Relationship Id="rId2" Type="http://schemas.openxmlformats.org/officeDocument/2006/relationships/image" Target="../media/image42.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66.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187.xml"/></Relationships>
</file>

<file path=ppt/slides/_rels/slide18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46.jpeg"/><Relationship Id="rId2" Type="http://schemas.openxmlformats.org/officeDocument/2006/relationships/image" Target="../media/image42.png"/><Relationship Id="rId16"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10.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slide" Target="slide13.xml"/><Relationship Id="rId4" Type="http://schemas.openxmlformats.org/officeDocument/2006/relationships/image" Target="../media/image30.png"/></Relationships>
</file>

<file path=ppt/slides/_rels/slide19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6.xml"/><Relationship Id="rId2" Type="http://schemas.openxmlformats.org/officeDocument/2006/relationships/image" Target="../media/image42.png"/><Relationship Id="rId16" Type="http://schemas.openxmlformats.org/officeDocument/2006/relationships/image" Target="../media/image14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66.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110.xml"/></Relationships>
</file>

<file path=ppt/slides/_rels/slide19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6.xml"/><Relationship Id="rId2" Type="http://schemas.openxmlformats.org/officeDocument/2006/relationships/image" Target="../media/image42.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66.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110.xml"/></Relationships>
</file>

<file path=ppt/slides/_rels/slide19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6.xml"/><Relationship Id="rId3" Type="http://schemas.openxmlformats.org/officeDocument/2006/relationships/image" Target="../media/image148.jpeg"/><Relationship Id="rId7" Type="http://schemas.openxmlformats.org/officeDocument/2006/relationships/image" Target="../media/image17.png"/><Relationship Id="rId12" Type="http://schemas.openxmlformats.org/officeDocument/2006/relationships/image" Target="../media/image38.png"/><Relationship Id="rId2" Type="http://schemas.openxmlformats.org/officeDocument/2006/relationships/image" Target="../media/image42.png"/><Relationship Id="rId16"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image" Target="../media/image6.png"/><Relationship Id="rId15" Type="http://schemas.openxmlformats.org/officeDocument/2006/relationships/slide" Target="slide110.xml"/><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23.png"/><Relationship Id="rId14" Type="http://schemas.openxmlformats.org/officeDocument/2006/relationships/image" Target="../media/image26.png"/></Relationships>
</file>

<file path=ppt/slides/_rels/slide19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198.xml"/><Relationship Id="rId1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196.xml"/><Relationship Id="rId17" Type="http://schemas.openxmlformats.org/officeDocument/2006/relationships/slide" Target="slide2.xml"/><Relationship Id="rId2" Type="http://schemas.openxmlformats.org/officeDocument/2006/relationships/image" Target="../media/image40.png"/><Relationship Id="rId16" Type="http://schemas.openxmlformats.org/officeDocument/2006/relationships/image" Target="../media/image2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slide" Target="slide195.xml"/><Relationship Id="rId5" Type="http://schemas.openxmlformats.org/officeDocument/2006/relationships/image" Target="../media/image33.png"/><Relationship Id="rId15" Type="http://schemas.openxmlformats.org/officeDocument/2006/relationships/slide" Target="slide6.xml"/><Relationship Id="rId10" Type="http://schemas.openxmlformats.org/officeDocument/2006/relationships/slide" Target="slide194.xml"/><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197.xml"/></Relationships>
</file>

<file path=ppt/slides/_rels/slide19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49.jpe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93.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9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50.jpe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93.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9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6.xml"/><Relationship Id="rId2" Type="http://schemas.openxmlformats.org/officeDocument/2006/relationships/image" Target="../media/image42.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5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193.xml"/></Relationships>
</file>

<file path=ppt/slides/_rels/slide19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51.jpe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93.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9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52.jpe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93.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19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203.xml"/><Relationship Id="rId1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202.xml"/><Relationship Id="rId17" Type="http://schemas.openxmlformats.org/officeDocument/2006/relationships/slide" Target="slide2.xml"/><Relationship Id="rId2" Type="http://schemas.openxmlformats.org/officeDocument/2006/relationships/image" Target="../media/image45.png"/><Relationship Id="rId16" Type="http://schemas.openxmlformats.org/officeDocument/2006/relationships/image" Target="../media/image26.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slide" Target="slide201.xml"/><Relationship Id="rId5" Type="http://schemas.openxmlformats.org/officeDocument/2006/relationships/image" Target="../media/image41.png"/><Relationship Id="rId15" Type="http://schemas.openxmlformats.org/officeDocument/2006/relationships/slide" Target="slide6.xml"/><Relationship Id="rId10" Type="http://schemas.openxmlformats.org/officeDocument/2006/relationships/slide" Target="slide200.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slide" Target="slide204.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4.xml"/><Relationship Id="rId7"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23.xml"/><Relationship Id="rId5" Type="http://schemas.openxmlformats.org/officeDocument/2006/relationships/slide" Target="slide6.xml"/><Relationship Id="rId10" Type="http://schemas.openxmlformats.org/officeDocument/2006/relationships/image" Target="../media/image14.png"/><Relationship Id="rId4" Type="http://schemas.openxmlformats.org/officeDocument/2006/relationships/slide" Target="slide5.xml"/><Relationship Id="rId9" Type="http://schemas.openxmlformats.org/officeDocument/2006/relationships/slide" Target="slide224.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24.xml"/><Relationship Id="rId1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23.xml"/><Relationship Id="rId17" Type="http://schemas.openxmlformats.org/officeDocument/2006/relationships/slide" Target="slide3.xml"/><Relationship Id="rId2" Type="http://schemas.openxmlformats.org/officeDocument/2006/relationships/image" Target="../media/image40.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22.xml"/><Relationship Id="rId5" Type="http://schemas.openxmlformats.org/officeDocument/2006/relationships/image" Target="../media/image33.png"/><Relationship Id="rId15" Type="http://schemas.openxmlformats.org/officeDocument/2006/relationships/slide" Target="slide2.xml"/><Relationship Id="rId10" Type="http://schemas.openxmlformats.org/officeDocument/2006/relationships/slide" Target="slide21.xml"/><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25.xml"/></Relationships>
</file>

<file path=ppt/slides/_rels/slide20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99.xml"/><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41.png"/><Relationship Id="rId10" Type="http://schemas.openxmlformats.org/officeDocument/2006/relationships/slide" Target="slide6.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153.jpg"/></Relationships>
</file>

<file path=ppt/slides/_rels/slide20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99.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slide" Target="slide6.xml"/><Relationship Id="rId5" Type="http://schemas.openxmlformats.org/officeDocument/2006/relationships/image" Target="../media/image41.png"/><Relationship Id="rId10" Type="http://schemas.openxmlformats.org/officeDocument/2006/relationships/image" Target="../media/image154.jpe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20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99.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slide" Target="slide6.xml"/><Relationship Id="rId5" Type="http://schemas.openxmlformats.org/officeDocument/2006/relationships/image" Target="../media/image41.png"/><Relationship Id="rId10" Type="http://schemas.openxmlformats.org/officeDocument/2006/relationships/image" Target="../media/image155.jpe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20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99.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slide" Target="slide6.xml"/><Relationship Id="rId5" Type="http://schemas.openxmlformats.org/officeDocument/2006/relationships/image" Target="../media/image41.png"/><Relationship Id="rId10" Type="http://schemas.openxmlformats.org/officeDocument/2006/relationships/image" Target="../media/image156.jpe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20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99.xml"/><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41.png"/><Relationship Id="rId10" Type="http://schemas.openxmlformats.org/officeDocument/2006/relationships/slide" Target="slide6.xml"/><Relationship Id="rId4" Type="http://schemas.openxmlformats.org/officeDocument/2006/relationships/image" Target="../media/image47.png"/><Relationship Id="rId9" Type="http://schemas.openxmlformats.org/officeDocument/2006/relationships/image" Target="../media/image4.png"/></Relationships>
</file>

<file path=ppt/slides/_rels/slide20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208.xml"/><Relationship Id="rId1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2.png"/><Relationship Id="rId12" Type="http://schemas.openxmlformats.org/officeDocument/2006/relationships/slide" Target="slide207.xml"/><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audio" Target="../media/audio12.wav"/><Relationship Id="rId1" Type="http://schemas.openxmlformats.org/officeDocument/2006/relationships/slideLayout" Target="../slideLayouts/slideLayout69.xml"/><Relationship Id="rId6" Type="http://schemas.openxmlformats.org/officeDocument/2006/relationships/image" Target="../media/image19.png"/><Relationship Id="rId11" Type="http://schemas.openxmlformats.org/officeDocument/2006/relationships/slide" Target="slide206.xml"/><Relationship Id="rId5" Type="http://schemas.openxmlformats.org/officeDocument/2006/relationships/image" Target="../media/image18.png"/><Relationship Id="rId15" Type="http://schemas.openxmlformats.org/officeDocument/2006/relationships/slide" Target="slide210.xml"/><Relationship Id="rId10" Type="http://schemas.openxmlformats.org/officeDocument/2006/relationships/image" Target="../media/image36.png"/><Relationship Id="rId19"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5.png"/><Relationship Id="rId14" Type="http://schemas.openxmlformats.org/officeDocument/2006/relationships/slide" Target="slide209.xml"/></Relationships>
</file>

<file path=ppt/slides/_rels/slide20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6.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205.xml"/><Relationship Id="rId1" Type="http://schemas.openxmlformats.org/officeDocument/2006/relationships/slideLayout" Target="../slideLayouts/slideLayout69.xml"/><Relationship Id="rId6" Type="http://schemas.openxmlformats.org/officeDocument/2006/relationships/image" Target="../media/image33.png"/><Relationship Id="rId11" Type="http://schemas.openxmlformats.org/officeDocument/2006/relationships/image" Target="../media/image17.png"/><Relationship Id="rId5" Type="http://schemas.openxmlformats.org/officeDocument/2006/relationships/image" Target="../media/image24.png"/><Relationship Id="rId15" Type="http://schemas.openxmlformats.org/officeDocument/2006/relationships/image" Target="../media/image26.png"/><Relationship Id="rId10" Type="http://schemas.openxmlformats.org/officeDocument/2006/relationships/image" Target="../media/image4.png"/><Relationship Id="rId4" Type="http://schemas.openxmlformats.org/officeDocument/2006/relationships/image" Target="../media/image144.png"/><Relationship Id="rId9" Type="http://schemas.openxmlformats.org/officeDocument/2006/relationships/image" Target="../media/image9.png"/><Relationship Id="rId14" Type="http://schemas.openxmlformats.org/officeDocument/2006/relationships/slide" Target="slide6.xml"/></Relationships>
</file>

<file path=ppt/slides/_rels/slide20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205.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20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6.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205.xml"/><Relationship Id="rId1" Type="http://schemas.openxmlformats.org/officeDocument/2006/relationships/slideLayout" Target="../slideLayouts/slideLayout69.xml"/><Relationship Id="rId6" Type="http://schemas.openxmlformats.org/officeDocument/2006/relationships/image" Target="../media/image33.png"/><Relationship Id="rId11" Type="http://schemas.openxmlformats.org/officeDocument/2006/relationships/image" Target="../media/image17.png"/><Relationship Id="rId5" Type="http://schemas.openxmlformats.org/officeDocument/2006/relationships/image" Target="../media/image24.png"/><Relationship Id="rId15" Type="http://schemas.openxmlformats.org/officeDocument/2006/relationships/image" Target="../media/image26.png"/><Relationship Id="rId10" Type="http://schemas.openxmlformats.org/officeDocument/2006/relationships/image" Target="../media/image4.png"/><Relationship Id="rId4" Type="http://schemas.openxmlformats.org/officeDocument/2006/relationships/image" Target="../media/image119.jpg"/><Relationship Id="rId9" Type="http://schemas.openxmlformats.org/officeDocument/2006/relationships/image" Target="../media/image9.png"/><Relationship Id="rId14" Type="http://schemas.openxmlformats.org/officeDocument/2006/relationships/slide" Target="slide6.xml"/></Relationships>
</file>

<file path=ppt/slides/_rels/slide20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205.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20.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3.xml"/></Relationships>
</file>

<file path=ppt/slides/_rels/slide2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205.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26.png"/></Relationships>
</file>

<file path=ppt/slides/_rels/slide2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216.xml"/><Relationship Id="rId1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214.xml"/><Relationship Id="rId17" Type="http://schemas.openxmlformats.org/officeDocument/2006/relationships/slide" Target="slide2.xml"/><Relationship Id="rId2" Type="http://schemas.openxmlformats.org/officeDocument/2006/relationships/image" Target="../media/image40.png"/><Relationship Id="rId16" Type="http://schemas.openxmlformats.org/officeDocument/2006/relationships/image" Target="../media/image2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slide" Target="slide213.xml"/><Relationship Id="rId5" Type="http://schemas.openxmlformats.org/officeDocument/2006/relationships/image" Target="../media/image33.png"/><Relationship Id="rId15" Type="http://schemas.openxmlformats.org/officeDocument/2006/relationships/slide" Target="slide6.xml"/><Relationship Id="rId10" Type="http://schemas.openxmlformats.org/officeDocument/2006/relationships/slide" Target="slide212.xml"/><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215.xml"/></Relationships>
</file>

<file path=ppt/slides/_rels/slide2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58.png"/><Relationship Id="rId18" Type="http://schemas.openxmlformats.org/officeDocument/2006/relationships/image" Target="../media/image57.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57.png"/><Relationship Id="rId17" Type="http://schemas.openxmlformats.org/officeDocument/2006/relationships/slide" Target="slide211.xml"/><Relationship Id="rId2" Type="http://schemas.openxmlformats.org/officeDocument/2006/relationships/image" Target="../media/image42.png"/><Relationship Id="rId16" Type="http://schemas.openxmlformats.org/officeDocument/2006/relationships/image" Target="../media/image2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6.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159.png"/></Relationships>
</file>

<file path=ppt/slides/_rels/slide2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19.jpg"/><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211.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26.png"/></Relationships>
</file>

<file path=ppt/slides/_rels/slide2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1.png"/><Relationship Id="rId3" Type="http://schemas.openxmlformats.org/officeDocument/2006/relationships/image" Target="../media/image160.jpeg"/><Relationship Id="rId7" Type="http://schemas.openxmlformats.org/officeDocument/2006/relationships/image" Target="../media/image17.png"/><Relationship Id="rId12" Type="http://schemas.openxmlformats.org/officeDocument/2006/relationships/image" Target="../media/image38.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slide" Target="slide211.xml"/><Relationship Id="rId1" Type="http://schemas.openxmlformats.org/officeDocument/2006/relationships/slideLayout" Target="../slideLayouts/slideLayout71.xml"/><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image" Target="../media/image6.png"/><Relationship Id="rId15" Type="http://schemas.openxmlformats.org/officeDocument/2006/relationships/image" Target="../media/image26.png"/><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23.png"/><Relationship Id="rId14" Type="http://schemas.openxmlformats.org/officeDocument/2006/relationships/slide" Target="slide6.xml"/></Relationships>
</file>

<file path=ppt/slides/_rels/slide2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3.png"/><Relationship Id="rId3" Type="http://schemas.openxmlformats.org/officeDocument/2006/relationships/image" Target="../media/image162.png"/><Relationship Id="rId7" Type="http://schemas.openxmlformats.org/officeDocument/2006/relationships/image" Target="../media/image17.png"/><Relationship Id="rId12" Type="http://schemas.openxmlformats.org/officeDocument/2006/relationships/image" Target="../media/image38.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slide" Target="slide211.xml"/><Relationship Id="rId1" Type="http://schemas.openxmlformats.org/officeDocument/2006/relationships/slideLayout" Target="../slideLayouts/slideLayout71.xml"/><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image" Target="../media/image6.png"/><Relationship Id="rId15" Type="http://schemas.openxmlformats.org/officeDocument/2006/relationships/image" Target="../media/image26.png"/><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23.png"/><Relationship Id="rId14" Type="http://schemas.openxmlformats.org/officeDocument/2006/relationships/slide" Target="slide6.xml"/></Relationships>
</file>

<file path=ppt/slides/_rels/slide2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1.gif"/><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164.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slide" Target="slide211.xml"/><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26.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6.xml"/></Relationships>
</file>

<file path=ppt/slides/_rels/slide2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222.xml"/><Relationship Id="rId1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221.xml"/><Relationship Id="rId17" Type="http://schemas.openxmlformats.org/officeDocument/2006/relationships/slide" Target="slide2.xml"/><Relationship Id="rId2" Type="http://schemas.openxmlformats.org/officeDocument/2006/relationships/image" Target="../media/image45.png"/><Relationship Id="rId16" Type="http://schemas.openxmlformats.org/officeDocument/2006/relationships/image" Target="../media/image26.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slide" Target="slide220.xml"/><Relationship Id="rId5" Type="http://schemas.openxmlformats.org/officeDocument/2006/relationships/image" Target="../media/image41.png"/><Relationship Id="rId15" Type="http://schemas.openxmlformats.org/officeDocument/2006/relationships/slide" Target="slide6.xml"/><Relationship Id="rId10" Type="http://schemas.openxmlformats.org/officeDocument/2006/relationships/slide" Target="slide219.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slide" Target="slide218.xml"/></Relationships>
</file>

<file path=ppt/slides/_rels/slide2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17.xml"/><Relationship Id="rId3" Type="http://schemas.openxmlformats.org/officeDocument/2006/relationships/image" Target="../media/image165.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41.png"/><Relationship Id="rId11" Type="http://schemas.openxmlformats.org/officeDocument/2006/relationships/slide" Target="slide6.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2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17.xml"/><Relationship Id="rId3" Type="http://schemas.openxmlformats.org/officeDocument/2006/relationships/image" Target="../media/image166.jpe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41.png"/><Relationship Id="rId11" Type="http://schemas.openxmlformats.org/officeDocument/2006/relationships/slide" Target="slide6.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20.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3.xml"/></Relationships>
</file>

<file path=ppt/slides/_rels/slide2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17.xml"/><Relationship Id="rId3" Type="http://schemas.openxmlformats.org/officeDocument/2006/relationships/image" Target="../media/image167.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41.png"/><Relationship Id="rId11" Type="http://schemas.openxmlformats.org/officeDocument/2006/relationships/slide" Target="slide6.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2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17.xml"/><Relationship Id="rId3" Type="http://schemas.openxmlformats.org/officeDocument/2006/relationships/image" Target="../media/image168.jpe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41.png"/><Relationship Id="rId11" Type="http://schemas.openxmlformats.org/officeDocument/2006/relationships/slide" Target="slide6.xml"/><Relationship Id="rId5" Type="http://schemas.openxmlformats.org/officeDocument/2006/relationships/image" Target="../media/image47.png"/><Relationship Id="rId10"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73.png"/></Relationships>
</file>

<file path=ppt/slides/_rels/slide2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217.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3.png"/><Relationship Id="rId11" Type="http://schemas.openxmlformats.org/officeDocument/2006/relationships/slide" Target="slide6.xml"/><Relationship Id="rId5" Type="http://schemas.openxmlformats.org/officeDocument/2006/relationships/image" Target="../media/image41.png"/><Relationship Id="rId10" Type="http://schemas.openxmlformats.org/officeDocument/2006/relationships/image" Target="../media/image169.pn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2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70.png"/><Relationship Id="rId1" Type="http://schemas.openxmlformats.org/officeDocument/2006/relationships/slideLayout" Target="../slideLayouts/slideLayout67.xml"/><Relationship Id="rId5" Type="http://schemas.openxmlformats.org/officeDocument/2006/relationships/image" Target="../media/image172.png"/><Relationship Id="rId4" Type="http://schemas.openxmlformats.org/officeDocument/2006/relationships/image" Target="../media/image171.png"/></Relationships>
</file>

<file path=ppt/slides/_rels/slide2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4.png"/><Relationship Id="rId18" Type="http://schemas.openxmlformats.org/officeDocument/2006/relationships/audio" Target="../media/audio1.wav"/><Relationship Id="rId3" Type="http://schemas.openxmlformats.org/officeDocument/2006/relationships/image" Target="../media/image24.png"/><Relationship Id="rId7" Type="http://schemas.openxmlformats.org/officeDocument/2006/relationships/image" Target="../media/image9.png"/><Relationship Id="rId12" Type="http://schemas.openxmlformats.org/officeDocument/2006/relationships/image" Target="../media/image173.png"/><Relationship Id="rId17" Type="http://schemas.openxmlformats.org/officeDocument/2006/relationships/image" Target="../media/image21.png"/><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69.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image" Target="../media/image176.png"/><Relationship Id="rId10" Type="http://schemas.openxmlformats.org/officeDocument/2006/relationships/image" Target="../media/image6.png"/><Relationship Id="rId4" Type="http://schemas.openxmlformats.org/officeDocument/2006/relationships/image" Target="../media/image33.png"/><Relationship Id="rId9" Type="http://schemas.openxmlformats.org/officeDocument/2006/relationships/image" Target="../media/image17.png"/><Relationship Id="rId14" Type="http://schemas.openxmlformats.org/officeDocument/2006/relationships/image" Target="../media/image175.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20.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20.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3.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20.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3.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30.xml"/><Relationship Id="rId18" Type="http://schemas.openxmlformats.org/officeDocument/2006/relationships/image" Target="../media/image30.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29.xml"/><Relationship Id="rId17" Type="http://schemas.openxmlformats.org/officeDocument/2006/relationships/slide" Target="slide3.xml"/><Relationship Id="rId2" Type="http://schemas.openxmlformats.org/officeDocument/2006/relationships/image" Target="../media/image45.png"/><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slide" Target="slide28.xml"/><Relationship Id="rId5" Type="http://schemas.openxmlformats.org/officeDocument/2006/relationships/image" Target="../media/image41.png"/><Relationship Id="rId15" Type="http://schemas.openxmlformats.org/officeDocument/2006/relationships/slide" Target="slide2.xml"/><Relationship Id="rId10" Type="http://schemas.openxmlformats.org/officeDocument/2006/relationships/slide" Target="slide27.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slide" Target="slide31.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26.xml"/><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7.png"/><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26.xml"/><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7.png"/><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26.xml"/><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7.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56.xml"/><Relationship Id="rId1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slide" Target="slide50.xml"/><Relationship Id="rId17" Type="http://schemas.openxmlformats.org/officeDocument/2006/relationships/slide" Target="slide20.xml"/><Relationship Id="rId2" Type="http://schemas.openxmlformats.org/officeDocument/2006/relationships/image" Target="../media/image15.png"/><Relationship Id="rId16" Type="http://schemas.openxmlformats.org/officeDocument/2006/relationships/slide" Target="slide68.xml"/><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44.xml"/><Relationship Id="rId5" Type="http://schemas.openxmlformats.org/officeDocument/2006/relationships/image" Target="../media/image2.png"/><Relationship Id="rId15" Type="http://schemas.openxmlformats.org/officeDocument/2006/relationships/slide" Target="slide26.xml"/><Relationship Id="rId10" Type="http://schemas.openxmlformats.org/officeDocument/2006/relationships/slide" Target="slide38.xml"/><Relationship Id="rId19" Type="http://schemas.openxmlformats.org/officeDocument/2006/relationships/slide" Target="slide2.xml"/><Relationship Id="rId4" Type="http://schemas.openxmlformats.org/officeDocument/2006/relationships/image" Target="../media/image17.png"/><Relationship Id="rId9" Type="http://schemas.openxmlformats.org/officeDocument/2006/relationships/slide" Target="slide7.xml"/><Relationship Id="rId14" Type="http://schemas.openxmlformats.org/officeDocument/2006/relationships/slide" Target="slide3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26.xml"/><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7.png"/><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26.xml"/><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7.png"/><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36.xml"/><Relationship Id="rId18" Type="http://schemas.openxmlformats.org/officeDocument/2006/relationships/image" Target="../media/image30.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35.xml"/><Relationship Id="rId17" Type="http://schemas.openxmlformats.org/officeDocument/2006/relationships/slide" Target="slide3.xml"/><Relationship Id="rId2" Type="http://schemas.openxmlformats.org/officeDocument/2006/relationships/image" Target="../media/image45.png"/><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slide" Target="slide34.xml"/><Relationship Id="rId5" Type="http://schemas.openxmlformats.org/officeDocument/2006/relationships/image" Target="../media/image41.png"/><Relationship Id="rId15" Type="http://schemas.openxmlformats.org/officeDocument/2006/relationships/slide" Target="slide2.xml"/><Relationship Id="rId10" Type="http://schemas.openxmlformats.org/officeDocument/2006/relationships/slide" Target="slide33.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slide" Target="slide37.xml"/></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32.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7.png"/><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32.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7.pn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32.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7.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32.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3.xml"/><Relationship Id="rId5" Type="http://schemas.openxmlformats.org/officeDocument/2006/relationships/image" Target="../media/image41.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32.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3.xml"/><Relationship Id="rId4" Type="http://schemas.openxmlformats.org/officeDocument/2006/relationships/image" Target="../media/image47.png"/><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slide" Target="slide41.xml"/><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slide" Target="slide2.xml"/><Relationship Id="rId17" Type="http://schemas.openxmlformats.org/officeDocument/2006/relationships/slide" Target="slide43.xml"/><Relationship Id="rId2" Type="http://schemas.openxmlformats.org/officeDocument/2006/relationships/image" Target="../media/image22.png"/><Relationship Id="rId16" Type="http://schemas.openxmlformats.org/officeDocument/2006/relationships/slide" Target="slide42.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gif"/><Relationship Id="rId10" Type="http://schemas.openxmlformats.org/officeDocument/2006/relationships/slide" Target="slide3.xml"/><Relationship Id="rId4" Type="http://schemas.openxmlformats.org/officeDocument/2006/relationships/image" Target="../media/image9.png"/><Relationship Id="rId9" Type="http://schemas.openxmlformats.org/officeDocument/2006/relationships/slide" Target="slide39.xml"/><Relationship Id="rId14" Type="http://schemas.openxmlformats.org/officeDocument/2006/relationships/slide" Target="slide40.xml"/></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38.xml"/><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6.png"/><Relationship Id="rId15" Type="http://schemas.openxmlformats.org/officeDocument/2006/relationships/audio" Target="../media/audio1.wav"/><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10.xml"/><Relationship Id="rId1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slide" Target="slide104.xml"/><Relationship Id="rId17" Type="http://schemas.openxmlformats.org/officeDocument/2006/relationships/slide" Target="slide68.xml"/><Relationship Id="rId2" Type="http://schemas.openxmlformats.org/officeDocument/2006/relationships/image" Target="../media/image15.png"/><Relationship Id="rId16" Type="http://schemas.openxmlformats.org/officeDocument/2006/relationships/slide" Target="slide80.xml"/><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98.xml"/><Relationship Id="rId5" Type="http://schemas.openxmlformats.org/officeDocument/2006/relationships/image" Target="../media/image2.png"/><Relationship Id="rId15" Type="http://schemas.openxmlformats.org/officeDocument/2006/relationships/slide" Target="slide74.xml"/><Relationship Id="rId10" Type="http://schemas.openxmlformats.org/officeDocument/2006/relationships/slide" Target="slide86.xml"/><Relationship Id="rId19" Type="http://schemas.openxmlformats.org/officeDocument/2006/relationships/slide" Target="slide2.xml"/><Relationship Id="rId4" Type="http://schemas.openxmlformats.org/officeDocument/2006/relationships/image" Target="../media/image17.png"/><Relationship Id="rId9" Type="http://schemas.openxmlformats.org/officeDocument/2006/relationships/slide" Target="slide62.xml"/><Relationship Id="rId14" Type="http://schemas.openxmlformats.org/officeDocument/2006/relationships/slide" Target="slide92.xml"/></Relationships>
</file>

<file path=ppt/slides/_rels/slide4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38.xml"/><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6.png"/><Relationship Id="rId15" Type="http://schemas.openxmlformats.org/officeDocument/2006/relationships/audio" Target="../media/audio1.wav"/><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38.xml"/><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92.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6.png"/><Relationship Id="rId15" Type="http://schemas.openxmlformats.org/officeDocument/2006/relationships/audio" Target="../media/audio1.wav"/><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slide" Target="slide3.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00.xml"/><Relationship Id="rId6" Type="http://schemas.openxmlformats.org/officeDocument/2006/relationships/image" Target="../media/image9.png"/><Relationship Id="rId11" Type="http://schemas.openxmlformats.org/officeDocument/2006/relationships/image" Target="../media/image55.jpe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slide" Target="slide38.xml"/></Relationships>
</file>

<file path=ppt/slides/_rels/slide4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38.xml"/><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6.png"/><Relationship Id="rId15" Type="http://schemas.openxmlformats.org/officeDocument/2006/relationships/audio" Target="../media/audio1.wav"/><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49.xml"/><Relationship Id="rId1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47.xml"/><Relationship Id="rId17" Type="http://schemas.openxmlformats.org/officeDocument/2006/relationships/slide" Target="slide3.xml"/><Relationship Id="rId2" Type="http://schemas.openxmlformats.org/officeDocument/2006/relationships/image" Target="../media/image40.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46.xml"/><Relationship Id="rId5" Type="http://schemas.openxmlformats.org/officeDocument/2006/relationships/image" Target="../media/image33.png"/><Relationship Id="rId15" Type="http://schemas.openxmlformats.org/officeDocument/2006/relationships/slide" Target="slide2.xml"/><Relationship Id="rId10" Type="http://schemas.openxmlformats.org/officeDocument/2006/relationships/slide" Target="slide45.xml"/><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48.xml"/></Relationships>
</file>

<file path=ppt/slides/_rels/slide4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3.xml"/><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44.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56.jpeg"/></Relationships>
</file>

<file path=ppt/slides/_rels/slide4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3.xml"/><Relationship Id="rId2" Type="http://schemas.openxmlformats.org/officeDocument/2006/relationships/image" Target="../media/image42.png"/><Relationship Id="rId1" Type="http://schemas.openxmlformats.org/officeDocument/2006/relationships/slideLayout" Target="../slideLayouts/slideLayout119.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5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44.xml"/></Relationships>
</file>

<file path=ppt/slides/_rels/slide4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3.xml"/><Relationship Id="rId2" Type="http://schemas.openxmlformats.org/officeDocument/2006/relationships/image" Target="../media/image42.png"/><Relationship Id="rId1" Type="http://schemas.openxmlformats.org/officeDocument/2006/relationships/slideLayout" Target="../slideLayouts/slideLayout127.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5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44.xml"/></Relationships>
</file>

<file path=ppt/slides/_rels/slide4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3.xml"/><Relationship Id="rId2" Type="http://schemas.openxmlformats.org/officeDocument/2006/relationships/image" Target="../media/image42.png"/><Relationship Id="rId1" Type="http://schemas.openxmlformats.org/officeDocument/2006/relationships/slideLayout" Target="../slideLayouts/slideLayout135.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5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44.xml"/></Relationships>
</file>

<file path=ppt/slides/_rels/slide4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3.xml"/><Relationship Id="rId2" Type="http://schemas.openxmlformats.org/officeDocument/2006/relationships/image" Target="../media/image42.png"/><Relationship Id="rId16" Type="http://schemas.openxmlformats.org/officeDocument/2006/relationships/image" Target="../media/image57.png"/><Relationship Id="rId1" Type="http://schemas.openxmlformats.org/officeDocument/2006/relationships/slideLayout" Target="../slideLayouts/slideLayout135.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44.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58.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58.xml"/><Relationship Id="rId18" Type="http://schemas.openxmlformats.org/officeDocument/2006/relationships/slide" Target="slide122.xml"/><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slide" Target="slide152.xml"/><Relationship Id="rId17" Type="http://schemas.openxmlformats.org/officeDocument/2006/relationships/slide" Target="slide134.xml"/><Relationship Id="rId2" Type="http://schemas.openxmlformats.org/officeDocument/2006/relationships/image" Target="../media/image15.png"/><Relationship Id="rId16" Type="http://schemas.openxmlformats.org/officeDocument/2006/relationships/slide" Target="slide128.xml"/><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140.xml"/><Relationship Id="rId5" Type="http://schemas.openxmlformats.org/officeDocument/2006/relationships/image" Target="../media/image2.png"/><Relationship Id="rId15" Type="http://schemas.openxmlformats.org/officeDocument/2006/relationships/slide" Target="slide146.xml"/><Relationship Id="rId10" Type="http://schemas.openxmlformats.org/officeDocument/2006/relationships/slide" Target="slide116.xml"/><Relationship Id="rId19" Type="http://schemas.openxmlformats.org/officeDocument/2006/relationships/slide" Target="slide2.xml"/><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slide" Target="slide164.xml"/></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53.xml"/><Relationship Id="rId18" Type="http://schemas.openxmlformats.org/officeDocument/2006/relationships/slide" Target="slide3.xml"/><Relationship Id="rId3" Type="http://schemas.openxmlformats.org/officeDocument/2006/relationships/image" Target="../media/image17.png"/><Relationship Id="rId7" Type="http://schemas.openxmlformats.org/officeDocument/2006/relationships/image" Target="../media/image2.png"/><Relationship Id="rId12" Type="http://schemas.openxmlformats.org/officeDocument/2006/relationships/slide" Target="slide52.xml"/><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2.xml"/><Relationship Id="rId20" Type="http://schemas.openxmlformats.org/officeDocument/2006/relationships/audio" Target="../media/audio12.wav"/><Relationship Id="rId1" Type="http://schemas.openxmlformats.org/officeDocument/2006/relationships/slideLayout" Target="../slideLayouts/slideLayout10.xml"/><Relationship Id="rId6" Type="http://schemas.openxmlformats.org/officeDocument/2006/relationships/image" Target="../media/image19.png"/><Relationship Id="rId11" Type="http://schemas.openxmlformats.org/officeDocument/2006/relationships/slide" Target="slide51.xml"/><Relationship Id="rId5" Type="http://schemas.openxmlformats.org/officeDocument/2006/relationships/image" Target="../media/image18.png"/><Relationship Id="rId15" Type="http://schemas.openxmlformats.org/officeDocument/2006/relationships/slide" Target="slide55.xml"/><Relationship Id="rId10" Type="http://schemas.openxmlformats.org/officeDocument/2006/relationships/image" Target="../media/image36.png"/><Relationship Id="rId19"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5.png"/><Relationship Id="rId14" Type="http://schemas.openxmlformats.org/officeDocument/2006/relationships/slide" Target="slide54.xml"/></Relationships>
</file>

<file path=ppt/slides/_rels/slide5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slide" Target="slide50.xml"/><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17.png"/><Relationship Id="rId9" Type="http://schemas.openxmlformats.org/officeDocument/2006/relationships/image" Target="../media/image38.png"/></Relationships>
</file>

<file path=ppt/slides/_rels/slide5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50.xml"/><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6.png"/><Relationship Id="rId10" Type="http://schemas.openxmlformats.org/officeDocument/2006/relationships/image" Target="../media/image60.png"/><Relationship Id="rId4" Type="http://schemas.openxmlformats.org/officeDocument/2006/relationships/image" Target="../media/image17.png"/><Relationship Id="rId9" Type="http://schemas.openxmlformats.org/officeDocument/2006/relationships/image" Target="../media/image38.png"/><Relationship Id="rId14" Type="http://schemas.openxmlformats.org/officeDocument/2006/relationships/image" Target="../media/image59.png"/></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50.xml"/><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37.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6.png"/><Relationship Id="rId10" Type="http://schemas.openxmlformats.org/officeDocument/2006/relationships/image" Target="../media/image61.jpeg"/><Relationship Id="rId4" Type="http://schemas.openxmlformats.org/officeDocument/2006/relationships/image" Target="../media/image17.png"/><Relationship Id="rId9" Type="http://schemas.openxmlformats.org/officeDocument/2006/relationships/image" Target="../media/image38.png"/><Relationship Id="rId14" Type="http://schemas.openxmlformats.org/officeDocument/2006/relationships/image" Target="../media/image59.png"/></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50.xml"/><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45.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6.png"/><Relationship Id="rId10" Type="http://schemas.openxmlformats.org/officeDocument/2006/relationships/image" Target="../media/image62.png"/><Relationship Id="rId4" Type="http://schemas.openxmlformats.org/officeDocument/2006/relationships/image" Target="../media/image17.png"/><Relationship Id="rId9" Type="http://schemas.openxmlformats.org/officeDocument/2006/relationships/image" Target="../media/image38.png"/><Relationship Id="rId14" Type="http://schemas.openxmlformats.org/officeDocument/2006/relationships/image" Target="../media/image59.pn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53.xml"/><Relationship Id="rId6" Type="http://schemas.openxmlformats.org/officeDocument/2006/relationships/image" Target="../media/image9.png"/><Relationship Id="rId11" Type="http://schemas.openxmlformats.org/officeDocument/2006/relationships/image" Target="../media/image64.png"/><Relationship Id="rId5" Type="http://schemas.openxmlformats.org/officeDocument/2006/relationships/image" Target="../media/image6.png"/><Relationship Id="rId15" Type="http://schemas.openxmlformats.org/officeDocument/2006/relationships/image" Target="../media/image59.png"/><Relationship Id="rId10" Type="http://schemas.openxmlformats.org/officeDocument/2006/relationships/image" Target="../media/image63.jpeg"/><Relationship Id="rId4" Type="http://schemas.openxmlformats.org/officeDocument/2006/relationships/image" Target="../media/image17.png"/><Relationship Id="rId9" Type="http://schemas.openxmlformats.org/officeDocument/2006/relationships/image" Target="../media/image38.png"/><Relationship Id="rId14" Type="http://schemas.openxmlformats.org/officeDocument/2006/relationships/slide" Target="slide50.xml"/></Relationships>
</file>

<file path=ppt/slides/_rels/slide5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58.xml"/><Relationship Id="rId1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3.png"/><Relationship Id="rId12" Type="http://schemas.openxmlformats.org/officeDocument/2006/relationships/slide" Target="slide57.xml"/><Relationship Id="rId17" Type="http://schemas.openxmlformats.org/officeDocument/2006/relationships/slide" Target="slide2.xml"/><Relationship Id="rId2" Type="http://schemas.openxmlformats.org/officeDocument/2006/relationships/image" Target="../media/image34.png"/><Relationship Id="rId16" Type="http://schemas.openxmlformats.org/officeDocument/2006/relationships/slide" Target="slide61.xml"/><Relationship Id="rId20" Type="http://schemas.openxmlformats.org/officeDocument/2006/relationships/image" Target="../media/image30.png"/><Relationship Id="rId1" Type="http://schemas.openxmlformats.org/officeDocument/2006/relationships/slideLayout" Target="../slideLayouts/slideLayout63.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17.png"/><Relationship Id="rId15" Type="http://schemas.openxmlformats.org/officeDocument/2006/relationships/slide" Target="slide60.xml"/><Relationship Id="rId10" Type="http://schemas.openxmlformats.org/officeDocument/2006/relationships/image" Target="../media/image38.png"/><Relationship Id="rId19" Type="http://schemas.openxmlformats.org/officeDocument/2006/relationships/slide" Target="slide3.xml"/><Relationship Id="rId4" Type="http://schemas.openxmlformats.org/officeDocument/2006/relationships/image" Target="../media/image33.png"/><Relationship Id="rId9" Type="http://schemas.openxmlformats.org/officeDocument/2006/relationships/image" Target="../media/image43.png"/><Relationship Id="rId14" Type="http://schemas.openxmlformats.org/officeDocument/2006/relationships/slide" Target="slide59.xml"/></Relationships>
</file>

<file path=ppt/slides/_rels/slide5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65.jpeg"/><Relationship Id="rId2" Type="http://schemas.openxmlformats.org/officeDocument/2006/relationships/image" Target="../media/image42.png"/><Relationship Id="rId16"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56.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30.png"/></Relationships>
</file>

<file path=ppt/slides/_rels/slide5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67.jpeg"/><Relationship Id="rId2" Type="http://schemas.openxmlformats.org/officeDocument/2006/relationships/image" Target="../media/image42.png"/><Relationship Id="rId16"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56.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30.png"/></Relationships>
</file>

<file path=ppt/slides/_rels/slide5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68.png"/><Relationship Id="rId2" Type="http://schemas.openxmlformats.org/officeDocument/2006/relationships/image" Target="../media/image42.png"/><Relationship Id="rId16"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56.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211.xml"/><Relationship Id="rId18" Type="http://schemas.openxmlformats.org/officeDocument/2006/relationships/slide" Target="slide176.xml"/><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slide" Target="slide205.xml"/><Relationship Id="rId17" Type="http://schemas.openxmlformats.org/officeDocument/2006/relationships/slide" Target="slide187.xml"/><Relationship Id="rId2" Type="http://schemas.openxmlformats.org/officeDocument/2006/relationships/image" Target="../media/image15.png"/><Relationship Id="rId16" Type="http://schemas.openxmlformats.org/officeDocument/2006/relationships/slide" Target="slide182.xml"/><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193.xml"/><Relationship Id="rId5" Type="http://schemas.openxmlformats.org/officeDocument/2006/relationships/image" Target="../media/image2.png"/><Relationship Id="rId15" Type="http://schemas.openxmlformats.org/officeDocument/2006/relationships/slide" Target="slide199.xml"/><Relationship Id="rId10" Type="http://schemas.openxmlformats.org/officeDocument/2006/relationships/slide" Target="slide170.xml"/><Relationship Id="rId19" Type="http://schemas.openxmlformats.org/officeDocument/2006/relationships/slide" Target="slide2.xml"/><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slide" Target="slide217.xml"/></Relationships>
</file>

<file path=ppt/slides/_rels/slide6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69.jpeg"/><Relationship Id="rId2" Type="http://schemas.openxmlformats.org/officeDocument/2006/relationships/image" Target="../media/image42.png"/><Relationship Id="rId16"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56.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30.png"/></Relationships>
</file>

<file path=ppt/slides/_rels/slide6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70.png"/><Relationship Id="rId2" Type="http://schemas.openxmlformats.org/officeDocument/2006/relationships/image" Target="../media/image42.png"/><Relationship Id="rId16"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56.xml"/><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30.pn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66.xml"/><Relationship Id="rId1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64.xml"/><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66.xml"/><Relationship Id="rId6" Type="http://schemas.openxmlformats.org/officeDocument/2006/relationships/image" Target="../media/image18.png"/><Relationship Id="rId11" Type="http://schemas.openxmlformats.org/officeDocument/2006/relationships/slide" Target="slide63.xml"/><Relationship Id="rId5" Type="http://schemas.openxmlformats.org/officeDocument/2006/relationships/image" Target="../media/image4.png"/><Relationship Id="rId15" Type="http://schemas.openxmlformats.org/officeDocument/2006/relationships/slide" Target="slide4.xml"/><Relationship Id="rId10" Type="http://schemas.openxmlformats.org/officeDocument/2006/relationships/image" Target="../media/image45.png"/><Relationship Id="rId19" Type="http://schemas.openxmlformats.org/officeDocument/2006/relationships/audio" Target="../media/audio12.wav"/><Relationship Id="rId4" Type="http://schemas.openxmlformats.org/officeDocument/2006/relationships/image" Target="../media/image2.png"/><Relationship Id="rId9" Type="http://schemas.openxmlformats.org/officeDocument/2006/relationships/image" Target="../media/image71.png"/><Relationship Id="rId14" Type="http://schemas.openxmlformats.org/officeDocument/2006/relationships/slide" Target="slide67.xml"/></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3.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62.xml"/><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66.xml"/><Relationship Id="rId6" Type="http://schemas.openxmlformats.org/officeDocument/2006/relationships/image" Target="../media/image18.png"/><Relationship Id="rId11" Type="http://schemas.openxmlformats.org/officeDocument/2006/relationships/image" Target="../media/image72.jpe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slide" Target="slide4.xml"/></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3.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62.xml"/><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66.xml"/><Relationship Id="rId6" Type="http://schemas.openxmlformats.org/officeDocument/2006/relationships/image" Target="../media/image18.png"/><Relationship Id="rId11" Type="http://schemas.openxmlformats.org/officeDocument/2006/relationships/image" Target="../media/image74.jpe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slide" Target="slide4.xml"/></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3.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62.xml"/><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66.xml"/><Relationship Id="rId6" Type="http://schemas.openxmlformats.org/officeDocument/2006/relationships/image" Target="../media/image18.png"/><Relationship Id="rId11" Type="http://schemas.openxmlformats.org/officeDocument/2006/relationships/image" Target="../media/image75.pn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slide" Target="slide4.xml"/></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3.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62.xml"/><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66.xml"/><Relationship Id="rId6" Type="http://schemas.openxmlformats.org/officeDocument/2006/relationships/image" Target="../media/image18.png"/><Relationship Id="rId11" Type="http://schemas.openxmlformats.org/officeDocument/2006/relationships/image" Target="../media/image76.pn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slide" Target="slide4.xml"/></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3.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62.xml"/><Relationship Id="rId2" Type="http://schemas.openxmlformats.org/officeDocument/2006/relationships/audio" Target="../media/audio1.wav"/><Relationship Id="rId16" Type="http://schemas.openxmlformats.org/officeDocument/2006/relationships/audio" Target="../media/audio12.wav"/><Relationship Id="rId1" Type="http://schemas.openxmlformats.org/officeDocument/2006/relationships/slideLayout" Target="../slideLayouts/slideLayout66.xml"/><Relationship Id="rId6" Type="http://schemas.openxmlformats.org/officeDocument/2006/relationships/image" Target="../media/image18.png"/><Relationship Id="rId11" Type="http://schemas.openxmlformats.org/officeDocument/2006/relationships/image" Target="../media/image77.jpe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5.png"/><Relationship Id="rId14" Type="http://schemas.openxmlformats.org/officeDocument/2006/relationships/slide" Target="slide4.xml"/></Relationships>
</file>

<file path=ppt/slides/_rels/slide6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70.xml"/><Relationship Id="rId1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4.png"/><Relationship Id="rId12" Type="http://schemas.openxmlformats.org/officeDocument/2006/relationships/slide" Target="slide71.xml"/><Relationship Id="rId17" Type="http://schemas.openxmlformats.org/officeDocument/2006/relationships/image" Target="../media/image26.png"/><Relationship Id="rId2" Type="http://schemas.openxmlformats.org/officeDocument/2006/relationships/image" Target="../media/image24.png"/><Relationship Id="rId16" Type="http://schemas.openxmlformats.org/officeDocument/2006/relationships/slide" Target="slide4.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slide" Target="slide69.xml"/><Relationship Id="rId5" Type="http://schemas.openxmlformats.org/officeDocument/2006/relationships/image" Target="../media/image35.png"/><Relationship Id="rId15" Type="http://schemas.openxmlformats.org/officeDocument/2006/relationships/slide" Target="slide72.xml"/><Relationship Id="rId10" Type="http://schemas.openxmlformats.org/officeDocument/2006/relationships/image" Target="../media/image36.png"/><Relationship Id="rId19"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slide" Target="slide73.xml"/></Relationships>
</file>

<file path=ppt/slides/_rels/slide6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8.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4.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slide" Target="slide12.xml"/><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slide" Target="slide2.xml"/><Relationship Id="rId17" Type="http://schemas.openxmlformats.org/officeDocument/2006/relationships/slide" Target="slide11.xml"/><Relationship Id="rId2" Type="http://schemas.openxmlformats.org/officeDocument/2006/relationships/image" Target="../media/image22.png"/><Relationship Id="rId16" Type="http://schemas.openxmlformats.org/officeDocument/2006/relationships/slide" Target="slide10.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gif"/><Relationship Id="rId10" Type="http://schemas.openxmlformats.org/officeDocument/2006/relationships/slide" Target="slide3.xml"/><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slide" Target="slide9.xml"/></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8.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4.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59.png"/></Relationships>
</file>

<file path=ppt/slides/_rels/slide7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8.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4.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59.png"/></Relationships>
</file>

<file path=ppt/slides/_rels/slide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8.jpeg"/><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slide" Target="slide4.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59.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68.xml"/></Relationships>
</file>

<file path=ppt/slides/_rels/slide7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9.jpeg"/><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slide" Target="slide4.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59.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68.xml"/></Relationships>
</file>

<file path=ppt/slides/_rels/slide7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78.xml"/><Relationship Id="rId1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77.xml"/><Relationship Id="rId17" Type="http://schemas.openxmlformats.org/officeDocument/2006/relationships/slide" Target="slide2.xml"/><Relationship Id="rId2" Type="http://schemas.openxmlformats.org/officeDocument/2006/relationships/image" Target="../media/image45.png"/><Relationship Id="rId16" Type="http://schemas.openxmlformats.org/officeDocument/2006/relationships/image" Target="../media/image26.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slide" Target="slide76.xml"/><Relationship Id="rId5" Type="http://schemas.openxmlformats.org/officeDocument/2006/relationships/image" Target="../media/image41.png"/><Relationship Id="rId15" Type="http://schemas.openxmlformats.org/officeDocument/2006/relationships/slide" Target="slide4.xml"/><Relationship Id="rId10" Type="http://schemas.openxmlformats.org/officeDocument/2006/relationships/slide" Target="slide75.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slide" Target="slide79.xml"/></Relationships>
</file>

<file path=ppt/slides/_rels/slide7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74.xml"/><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image" Target="../media/image47.png"/><Relationship Id="rId9" Type="http://schemas.openxmlformats.org/officeDocument/2006/relationships/image" Target="../media/image4.png"/></Relationships>
</file>

<file path=ppt/slides/_rels/slide7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74.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slide" Target="slide4.xml"/><Relationship Id="rId5" Type="http://schemas.openxmlformats.org/officeDocument/2006/relationships/image" Target="../media/image41.png"/><Relationship Id="rId10" Type="http://schemas.openxmlformats.org/officeDocument/2006/relationships/image" Target="../media/image80.pn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7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74.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slide" Target="slide4.xml"/><Relationship Id="rId5" Type="http://schemas.openxmlformats.org/officeDocument/2006/relationships/image" Target="../media/image41.png"/><Relationship Id="rId10" Type="http://schemas.openxmlformats.org/officeDocument/2006/relationships/image" Target="../media/image81.pn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7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74.xml"/><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image" Target="../media/image47.png"/><Relationship Id="rId9" Type="http://schemas.openxmlformats.org/officeDocument/2006/relationships/image" Target="../media/image4.png"/></Relationships>
</file>

<file path=ppt/slides/_rels/slide7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74.xm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slide" Target="slide4.xml"/><Relationship Id="rId5" Type="http://schemas.openxmlformats.org/officeDocument/2006/relationships/image" Target="../media/image41.png"/><Relationship Id="rId10" Type="http://schemas.openxmlformats.org/officeDocument/2006/relationships/image" Target="../media/image82.png"/><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image" Target="../media/image7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7.xml"/><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image" Target="../media/image2.png"/><Relationship Id="rId15" Type="http://schemas.openxmlformats.org/officeDocument/2006/relationships/audio" Target="../media/audio12.wav"/><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image" Target="../media/image31.png"/></Relationships>
</file>

<file path=ppt/slides/_rels/slide8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84.xml"/><Relationship Id="rId1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slide" Target="slide83.xml"/><Relationship Id="rId17" Type="http://schemas.openxmlformats.org/officeDocument/2006/relationships/slide" Target="slide2.xml"/><Relationship Id="rId2" Type="http://schemas.openxmlformats.org/officeDocument/2006/relationships/image" Target="../media/image40.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82.xml"/><Relationship Id="rId5" Type="http://schemas.openxmlformats.org/officeDocument/2006/relationships/image" Target="../media/image33.png"/><Relationship Id="rId15" Type="http://schemas.openxmlformats.org/officeDocument/2006/relationships/slide" Target="slide4.xml"/><Relationship Id="rId10" Type="http://schemas.openxmlformats.org/officeDocument/2006/relationships/slide" Target="slide81.xml"/><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slide" Target="slide85.xml"/></Relationships>
</file>

<file path=ppt/slides/_rels/slide8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80.xml"/><Relationship Id="rId3" Type="http://schemas.openxmlformats.org/officeDocument/2006/relationships/image" Target="../media/image34.png"/><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4.xml"/><Relationship Id="rId5" Type="http://schemas.openxmlformats.org/officeDocument/2006/relationships/image" Target="../media/image33.png"/><Relationship Id="rId10" Type="http://schemas.openxmlformats.org/officeDocument/2006/relationships/image" Target="../media/image83.jpe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slide" Target="slide80.xml"/><Relationship Id="rId4" Type="http://schemas.openxmlformats.org/officeDocument/2006/relationships/image" Target="../media/image30.png"/></Relationships>
</file>

<file path=ppt/slides/_rels/slide8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4.jpeg"/><Relationship Id="rId7" Type="http://schemas.openxmlformats.org/officeDocument/2006/relationships/slide" Target="slide80.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slide" Target="slide4.xml"/><Relationship Id="rId4" Type="http://schemas.openxmlformats.org/officeDocument/2006/relationships/image" Target="../media/image85.jpeg"/></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slide" Target="slide80.xml"/><Relationship Id="rId5" Type="http://schemas.openxmlformats.org/officeDocument/2006/relationships/image" Target="../media/image30.png"/><Relationship Id="rId4" Type="http://schemas.openxmlformats.org/officeDocument/2006/relationships/slide" Target="slide4.xml"/></Relationships>
</file>

<file path=ppt/slides/_rels/slide8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7.jpeg"/><Relationship Id="rId7" Type="http://schemas.openxmlformats.org/officeDocument/2006/relationships/slide" Target="slide80.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slide" Target="slide4.xml"/><Relationship Id="rId4" Type="http://schemas.openxmlformats.org/officeDocument/2006/relationships/image" Target="../media/image88.jpeg"/></Relationships>
</file>

<file path=ppt/slides/_rels/slide8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91.xml"/><Relationship Id="rId1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slide" Target="slide90.xml"/><Relationship Id="rId17" Type="http://schemas.openxmlformats.org/officeDocument/2006/relationships/slide" Target="slide2.xml"/><Relationship Id="rId2" Type="http://schemas.openxmlformats.org/officeDocument/2006/relationships/image" Target="../media/image22.png"/><Relationship Id="rId16"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8.gif"/><Relationship Id="rId5" Type="http://schemas.openxmlformats.org/officeDocument/2006/relationships/image" Target="../media/image23.png"/><Relationship Id="rId15" Type="http://schemas.openxmlformats.org/officeDocument/2006/relationships/slide" Target="slide4.xml"/><Relationship Id="rId10" Type="http://schemas.openxmlformats.org/officeDocument/2006/relationships/slide" Target="slide88.xml"/><Relationship Id="rId4" Type="http://schemas.openxmlformats.org/officeDocument/2006/relationships/image" Target="../media/image9.png"/><Relationship Id="rId9" Type="http://schemas.openxmlformats.org/officeDocument/2006/relationships/slide" Target="slide87.xml"/><Relationship Id="rId14" Type="http://schemas.openxmlformats.org/officeDocument/2006/relationships/slide" Target="slide89.xml"/></Relationships>
</file>

<file path=ppt/slides/_rels/slide8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slide" Target="slide4.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48.xml"/><Relationship Id="rId6" Type="http://schemas.openxmlformats.org/officeDocument/2006/relationships/image" Target="../media/image9.png"/><Relationship Id="rId11" Type="http://schemas.openxmlformats.org/officeDocument/2006/relationships/image" Target="../media/image89.jpe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slide" Target="slide86.xml"/></Relationships>
</file>

<file path=ppt/slides/_rels/slide8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slide" Target="slide4.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56.xml"/><Relationship Id="rId6" Type="http://schemas.openxmlformats.org/officeDocument/2006/relationships/image" Target="../media/image9.png"/><Relationship Id="rId11" Type="http://schemas.openxmlformats.org/officeDocument/2006/relationships/image" Target="../media/image90.jpe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slide" Target="slide86.xml"/></Relationships>
</file>

<file path=ppt/slides/_rels/slide8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86.xml"/><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56.xml"/><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image" Target="../media/image6.png"/><Relationship Id="rId15" Type="http://schemas.openxmlformats.org/officeDocument/2006/relationships/audio" Target="../media/audio1.wav"/><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7.xml"/><Relationship Id="rId3" Type="http://schemas.openxmlformats.org/officeDocument/2006/relationships/image" Target="../media/image29.png"/><Relationship Id="rId7" Type="http://schemas.openxmlformats.org/officeDocument/2006/relationships/image" Target="../media/image18.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slide" Target="slide3.xml"/><Relationship Id="rId5" Type="http://schemas.openxmlformats.org/officeDocument/2006/relationships/image" Target="../media/image2.png"/><Relationship Id="rId15" Type="http://schemas.openxmlformats.org/officeDocument/2006/relationships/audio" Target="../media/audio12.wav"/><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image" Target="../media/image31.png"/></Relationships>
</file>

<file path=ppt/slides/_rels/slide9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86.xml"/><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56.xml"/><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image" Target="../media/image6.png"/><Relationship Id="rId15" Type="http://schemas.openxmlformats.org/officeDocument/2006/relationships/audio" Target="../media/audio1.wav"/><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image" Target="../media/image54.png"/></Relationships>
</file>

<file path=ppt/slides/_rels/slide9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slide" Target="slide4.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64.xml"/><Relationship Id="rId6" Type="http://schemas.openxmlformats.org/officeDocument/2006/relationships/image" Target="../media/image9.png"/><Relationship Id="rId11" Type="http://schemas.openxmlformats.org/officeDocument/2006/relationships/image" Target="../media/image91.jpeg"/><Relationship Id="rId5" Type="http://schemas.openxmlformats.org/officeDocument/2006/relationships/image" Target="../media/image6.png"/><Relationship Id="rId15"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slide" Target="slide86.xml"/></Relationships>
</file>

<file path=ppt/slides/_rels/slide9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94.xml"/><Relationship Id="rId1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4.png"/><Relationship Id="rId12" Type="http://schemas.openxmlformats.org/officeDocument/2006/relationships/slide" Target="slide95.xml"/><Relationship Id="rId17" Type="http://schemas.openxmlformats.org/officeDocument/2006/relationships/image" Target="../media/image26.png"/><Relationship Id="rId2" Type="http://schemas.openxmlformats.org/officeDocument/2006/relationships/image" Target="../media/image24.png"/><Relationship Id="rId16" Type="http://schemas.openxmlformats.org/officeDocument/2006/relationships/slide" Target="slide4.xml"/><Relationship Id="rId1" Type="http://schemas.openxmlformats.org/officeDocument/2006/relationships/slideLayout" Target="../slideLayouts/slideLayout165.xml"/><Relationship Id="rId6" Type="http://schemas.openxmlformats.org/officeDocument/2006/relationships/image" Target="../media/image9.png"/><Relationship Id="rId11" Type="http://schemas.openxmlformats.org/officeDocument/2006/relationships/slide" Target="slide93.xml"/><Relationship Id="rId5" Type="http://schemas.openxmlformats.org/officeDocument/2006/relationships/image" Target="../media/image35.png"/><Relationship Id="rId15" Type="http://schemas.openxmlformats.org/officeDocument/2006/relationships/slide" Target="slide96.xml"/><Relationship Id="rId10" Type="http://schemas.openxmlformats.org/officeDocument/2006/relationships/image" Target="../media/image36.png"/><Relationship Id="rId19"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slide" Target="slide97.xml"/></Relationships>
</file>

<file path=ppt/slides/_rels/slide9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173.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92.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30.png"/></Relationships>
</file>

<file path=ppt/slides/_rels/slide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2.jpeg"/><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92.xml"/><Relationship Id="rId1" Type="http://schemas.openxmlformats.org/officeDocument/2006/relationships/slideLayout" Target="../slideLayouts/slideLayout173.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4.xml"/></Relationships>
</file>

<file path=ppt/slides/_rels/slide9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3.jpeg"/><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92.xml"/><Relationship Id="rId1" Type="http://schemas.openxmlformats.org/officeDocument/2006/relationships/slideLayout" Target="../slideLayouts/slideLayout173.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4.xml"/></Relationships>
</file>

<file path=ppt/slides/_rels/slide9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4.jpeg"/><Relationship Id="rId1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slide" Target="slide92.xml"/><Relationship Id="rId1" Type="http://schemas.openxmlformats.org/officeDocument/2006/relationships/slideLayout" Target="../slideLayouts/slideLayout173.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image" Target="../media/image30.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slide" Target="slide4.xml"/></Relationships>
</file>

<file path=ppt/slides/_rels/slide9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9.png"/><Relationship Id="rId1" Type="http://schemas.openxmlformats.org/officeDocument/2006/relationships/slideLayout" Target="../slideLayouts/slideLayout173.xml"/><Relationship Id="rId6" Type="http://schemas.openxmlformats.org/officeDocument/2006/relationships/image" Target="../media/image34.png"/><Relationship Id="rId11" Type="http://schemas.openxmlformats.org/officeDocument/2006/relationships/image" Target="../media/image6.png"/><Relationship Id="rId5" Type="http://schemas.openxmlformats.org/officeDocument/2006/relationships/image" Target="../media/image33.png"/><Relationship Id="rId15" Type="http://schemas.openxmlformats.org/officeDocument/2006/relationships/slide" Target="slide92.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30.png"/></Relationships>
</file>

<file path=ppt/slides/_rels/slide9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02.xml"/><Relationship Id="rId1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101.xml"/><Relationship Id="rId17" Type="http://schemas.openxmlformats.org/officeDocument/2006/relationships/slide" Target="slide2.xml"/><Relationship Id="rId2" Type="http://schemas.openxmlformats.org/officeDocument/2006/relationships/image" Target="../media/image45.png"/><Relationship Id="rId16" Type="http://schemas.openxmlformats.org/officeDocument/2006/relationships/image" Target="../media/image26.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slide" Target="slide100.xml"/><Relationship Id="rId5" Type="http://schemas.openxmlformats.org/officeDocument/2006/relationships/image" Target="../media/image41.png"/><Relationship Id="rId15" Type="http://schemas.openxmlformats.org/officeDocument/2006/relationships/slide" Target="slide4.xml"/><Relationship Id="rId10" Type="http://schemas.openxmlformats.org/officeDocument/2006/relationships/slide" Target="slide99.xml"/><Relationship Id="rId4" Type="http://schemas.openxmlformats.org/officeDocument/2006/relationships/image" Target="../media/image47.png"/><Relationship Id="rId9" Type="http://schemas.openxmlformats.org/officeDocument/2006/relationships/image" Target="../media/image4.png"/><Relationship Id="rId14" Type="http://schemas.openxmlformats.org/officeDocument/2006/relationships/slide" Target="slide103.xml"/></Relationships>
</file>

<file path=ppt/slides/_rels/slide9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slide" Target="slide98.xml"/><Relationship Id="rId2" Type="http://schemas.openxmlformats.org/officeDocument/2006/relationships/image" Target="../media/image49.png"/><Relationship Id="rId1" Type="http://schemas.openxmlformats.org/officeDocument/2006/relationships/slideLayout" Target="../slideLayouts/slideLayout171.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image" Target="../media/image47.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 y="429541"/>
            <a:ext cx="10553565" cy="4872978"/>
          </a:xfrm>
          <a:prstGeom prst="rect">
            <a:avLst/>
          </a:prstGeom>
        </p:spPr>
      </p:pic>
      <p:sp>
        <p:nvSpPr>
          <p:cNvPr id="2" name="Заголовок 1"/>
          <p:cNvSpPr>
            <a:spLocks noGrp="1"/>
          </p:cNvSpPr>
          <p:nvPr>
            <p:ph type="ctrTitle"/>
          </p:nvPr>
        </p:nvSpPr>
        <p:spPr>
          <a:xfrm>
            <a:off x="2310454" y="992306"/>
            <a:ext cx="7798008" cy="3183909"/>
          </a:xfrm>
        </p:spPr>
        <p:txBody>
          <a:bodyPr>
            <a:normAutofit/>
          </a:bodyPr>
          <a:lstStyle/>
          <a:p>
            <a:r>
              <a:rPr lang="ru-RU" sz="5400" b="1" dirty="0" smtClean="0">
                <a:effectLst>
                  <a:outerShdw blurRad="38100" dist="38100" dir="2700000" algn="tl">
                    <a:srgbClr val="000000">
                      <a:alpha val="43137"/>
                    </a:srgbClr>
                  </a:outerShdw>
                </a:effectLst>
                <a:latin typeface="Monotype Corsiva" panose="03010101010201010101" pitchFamily="66" charset="0"/>
              </a:rPr>
              <a:t>Коллекция развивающих игр и упражнений для детей с ментальными нарушениями</a:t>
            </a:r>
            <a:endParaRPr lang="ru-RU" sz="5400" b="1" dirty="0">
              <a:effectLst>
                <a:outerShdw blurRad="38100" dist="38100" dir="2700000" algn="tl">
                  <a:srgbClr val="000000">
                    <a:alpha val="43137"/>
                  </a:srgbClr>
                </a:outerShdw>
              </a:effectLst>
              <a:latin typeface="Monotype Corsiva" panose="03010101010201010101" pitchFamily="66"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373" y="539880"/>
            <a:ext cx="825074" cy="96803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0493" y="840618"/>
            <a:ext cx="416144" cy="40162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3340" y="5503056"/>
            <a:ext cx="372494" cy="390112"/>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388" y="5010771"/>
            <a:ext cx="645282" cy="645282"/>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873" y="1288728"/>
            <a:ext cx="435429" cy="43837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8576" y="5726069"/>
            <a:ext cx="674234" cy="67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1452" y="1183517"/>
            <a:ext cx="689834" cy="701687"/>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34013" y="5871145"/>
            <a:ext cx="332356" cy="348076"/>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1365" y="5317239"/>
            <a:ext cx="678255" cy="795774"/>
          </a:xfrm>
          <a:prstGeom prst="rect">
            <a:avLst/>
          </a:prstGeom>
        </p:spPr>
      </p:pic>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126" y="4176215"/>
            <a:ext cx="11937418" cy="2831911"/>
          </a:xfrm>
          <a:prstGeom prst="rect">
            <a:avLst/>
          </a:prstGeom>
        </p:spPr>
      </p:pic>
      <p:pic>
        <p:nvPicPr>
          <p:cNvPr id="12" name="Рисунок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52758" y="-409888"/>
            <a:ext cx="3125652" cy="3136071"/>
          </a:xfrm>
          <a:prstGeom prst="rect">
            <a:avLst/>
          </a:prstGeom>
        </p:spPr>
      </p:pic>
      <p:sp>
        <p:nvSpPr>
          <p:cNvPr id="3" name="Прямоугольник 2"/>
          <p:cNvSpPr/>
          <p:nvPr/>
        </p:nvSpPr>
        <p:spPr>
          <a:xfrm>
            <a:off x="2728028" y="3626108"/>
            <a:ext cx="6781614" cy="830997"/>
          </a:xfrm>
          <a:prstGeom prst="rect">
            <a:avLst/>
          </a:prstGeom>
        </p:spPr>
        <p:txBody>
          <a:bodyPr wrap="square">
            <a:spAutoFit/>
          </a:bodyPr>
          <a:lstStyle/>
          <a:p>
            <a:pPr algn="ctr"/>
            <a:r>
              <a:rPr lang="ru-RU" sz="2400" b="1" i="1" dirty="0" smtClean="0">
                <a:solidFill>
                  <a:srgbClr val="1F74FC"/>
                </a:solidFill>
                <a:effectLst>
                  <a:outerShdw blurRad="38100" dist="38100" dir="2700000" algn="tl">
                    <a:srgbClr val="000000">
                      <a:alpha val="43137"/>
                    </a:srgbClr>
                  </a:outerShdw>
                </a:effectLst>
                <a:latin typeface="Corbel Light" panose="020B0303020204020204" pitchFamily="34" charset="0"/>
              </a:rPr>
              <a:t>Автор-составитель кандидат психологических наук Отт Наталья Гарриевна</a:t>
            </a:r>
            <a:endParaRPr lang="ru-RU" sz="2400" b="1" i="1" dirty="0">
              <a:solidFill>
                <a:srgbClr val="1F74FC"/>
              </a:solidFill>
              <a:effectLst>
                <a:outerShdw blurRad="38100" dist="38100" dir="2700000" algn="tl">
                  <a:srgbClr val="000000">
                    <a:alpha val="43137"/>
                  </a:srgbClr>
                </a:outerShdw>
              </a:effectLst>
              <a:latin typeface="Corbel Light" panose="020B0303020204020204" pitchFamily="34" charset="0"/>
            </a:endParaRPr>
          </a:p>
        </p:txBody>
      </p:sp>
    </p:spTree>
    <p:extLst>
      <p:ext uri="{BB962C8B-B14F-4D97-AF65-F5344CB8AC3E}">
        <p14:creationId xmlns:p14="http://schemas.microsoft.com/office/powerpoint/2010/main" val="4234228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1516518" y="1078088"/>
            <a:ext cx="4530920" cy="523220"/>
          </a:xfrm>
          <a:prstGeom prst="rect">
            <a:avLst/>
          </a:prstGeom>
        </p:spPr>
        <p:txBody>
          <a:bodyPr wrap="none">
            <a:spAutoFit/>
          </a:bodyPr>
          <a:lstStyle/>
          <a:p>
            <a:r>
              <a:rPr lang="ru-RU" sz="2800" b="1" dirty="0" smtClean="0">
                <a:solidFill>
                  <a:schemeClr val="accent1">
                    <a:lumMod val="50000"/>
                  </a:schemeClr>
                </a:solidFill>
                <a:effectLst>
                  <a:outerShdw blurRad="38100" dist="38100" dir="2700000" algn="tl">
                    <a:srgbClr val="000000">
                      <a:alpha val="43137"/>
                    </a:srgbClr>
                  </a:outerShdw>
                </a:effectLst>
              </a:rPr>
              <a:t>Игра «Вспомни и покажи»</a:t>
            </a:r>
            <a:endParaRPr lang="ru-RU" sz="2800" b="1" dirty="0">
              <a:solidFill>
                <a:schemeClr val="accent1">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636201" y="1744816"/>
            <a:ext cx="4522264" cy="430887"/>
          </a:xfrm>
          <a:prstGeom prst="rect">
            <a:avLst/>
          </a:prstGeom>
          <a:noFill/>
        </p:spPr>
        <p:txBody>
          <a:bodyPr wrap="none" rtlCol="0">
            <a:spAutoFit/>
          </a:bodyPr>
          <a:lstStyle/>
          <a:p>
            <a:r>
              <a:rPr lang="ru-RU" sz="2200" dirty="0" smtClean="0"/>
              <a:t>Цель: развивать память и внимание.</a:t>
            </a:r>
            <a:endParaRPr lang="ru-RU" sz="2200" dirty="0"/>
          </a:p>
        </p:txBody>
      </p:sp>
      <p:sp>
        <p:nvSpPr>
          <p:cNvPr id="16" name="TextBox 15"/>
          <p:cNvSpPr txBox="1"/>
          <p:nvPr/>
        </p:nvSpPr>
        <p:spPr>
          <a:xfrm>
            <a:off x="1611763" y="3074042"/>
            <a:ext cx="8349177" cy="2462213"/>
          </a:xfrm>
          <a:prstGeom prst="rect">
            <a:avLst/>
          </a:prstGeom>
          <a:noFill/>
        </p:spPr>
        <p:txBody>
          <a:bodyPr wrap="square" rtlCol="0">
            <a:spAutoFit/>
          </a:bodyPr>
          <a:lstStyle/>
          <a:p>
            <a:pPr algn="just"/>
            <a:r>
              <a:rPr lang="ru-RU" sz="2200" dirty="0" smtClean="0"/>
              <a:t>Описание: разложить картинки перед ребенком, вместе с ним рассмотреть их. Затем перевернуть изображения вниз, не изменяя их местоположение. Предложить ребенку, где спряталась та или иная картинка: «Сейчас мы проверим, кто здесь прячется? Молодец, правильно сказал!»</a:t>
            </a:r>
          </a:p>
          <a:p>
            <a:pPr algn="just"/>
            <a:r>
              <a:rPr lang="ru-RU" sz="2200" dirty="0" smtClean="0"/>
              <a:t>Раскрыв все карточки, поменять их местами, фиксируя на этом внимание ребенка. Вновь перевернуть и повторить игру.</a:t>
            </a:r>
            <a:endParaRPr lang="ru-RU" sz="2200" dirty="0"/>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112543" y="5781821"/>
            <a:ext cx="1698274" cy="956604"/>
          </a:xfrm>
          <a:prstGeom prst="rect">
            <a:avLst/>
          </a:prstGeom>
          <a:scene3d>
            <a:camera prst="orthographicFront"/>
            <a:lightRig rig="threePt" dir="t"/>
          </a:scene3d>
          <a:sp3d>
            <a:bevelT/>
          </a:sp3d>
        </p:spPr>
      </p:pic>
      <p:sp>
        <p:nvSpPr>
          <p:cNvPr id="19" name="TextBox 18"/>
          <p:cNvSpPr txBox="1"/>
          <p:nvPr/>
        </p:nvSpPr>
        <p:spPr>
          <a:xfrm>
            <a:off x="1559003" y="2307038"/>
            <a:ext cx="8788446" cy="707886"/>
          </a:xfrm>
          <a:prstGeom prst="rect">
            <a:avLst/>
          </a:prstGeom>
          <a:noFill/>
        </p:spPr>
        <p:txBody>
          <a:bodyPr wrap="square" rtlCol="0">
            <a:spAutoFit/>
          </a:bodyPr>
          <a:lstStyle/>
          <a:p>
            <a:pPr algn="ctr"/>
            <a:r>
              <a:rPr lang="ru-RU" sz="2000" dirty="0" smtClean="0"/>
              <a:t>Игровой материал и наглядные пособия: 4 карточки с разными картинками (зайчик, цветок, солнышко, кукла)</a:t>
            </a:r>
            <a:endParaRPr lang="ru-RU" sz="2000" dirty="0"/>
          </a:p>
        </p:txBody>
      </p:sp>
      <p:pic>
        <p:nvPicPr>
          <p:cNvPr id="20" name="Рисунок 19">
            <a:hlinkClick r:id="rId13" action="ppaction://hlinksldjump"/>
          </p:cNvPr>
          <p:cNvPicPr>
            <a:picLocks noChangeAspect="1"/>
          </p:cNvPicPr>
          <p:nvPr/>
        </p:nvPicPr>
        <p:blipFill rotWithShape="1">
          <a:blip r:embed="rId14" cstate="print"/>
          <a:srcRect l="18135" t="25262" r="19515" b="23171"/>
          <a:stretch/>
        </p:blipFill>
        <p:spPr>
          <a:xfrm>
            <a:off x="10194878" y="5854890"/>
            <a:ext cx="1828800" cy="90075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2368607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335"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27909" y="1084217"/>
            <a:ext cx="7916091"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«Кролики»</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227910" y="1436914"/>
            <a:ext cx="9261564" cy="4531835"/>
          </a:xfrm>
          <a:prstGeom prst="rect">
            <a:avLst/>
          </a:prstGeom>
        </p:spPr>
        <p:txBody>
          <a:bodyPr wrap="square">
            <a:spAutoFit/>
          </a:bodyPr>
          <a:lstStyle/>
          <a:p>
            <a:pPr lvl="0" algn="just" fontAlgn="base">
              <a:spcBef>
                <a:spcPct val="0"/>
              </a:spcBef>
              <a:spcAft>
                <a:spcPct val="0"/>
              </a:spcAft>
            </a:pPr>
            <a:r>
              <a:rPr lang="ru-RU" sz="2000" dirty="0" smtClean="0">
                <a:solidFill>
                  <a:srgbClr val="000000"/>
                </a:solidFill>
                <a:ea typeface="Times New Roman" pitchFamily="18" charset="0"/>
                <a:cs typeface="Arial" pitchFamily="34" charset="0"/>
              </a:rPr>
              <a:t>Цель: </a:t>
            </a:r>
            <a:r>
              <a:rPr lang="ru-RU" sz="2000" dirty="0" smtClean="0"/>
              <a:t>Развивать у детей умение двигаться в коллективе, находить свое место на площадке. Упражнять в </a:t>
            </a:r>
            <a:r>
              <a:rPr lang="ru-RU" sz="2000" dirty="0" err="1" smtClean="0"/>
              <a:t>подлезании</a:t>
            </a:r>
            <a:r>
              <a:rPr lang="ru-RU" sz="2000" dirty="0" smtClean="0"/>
              <a:t>, </a:t>
            </a:r>
            <a:r>
              <a:rPr lang="ru-RU" sz="2000" dirty="0" err="1" smtClean="0"/>
              <a:t>в</a:t>
            </a:r>
            <a:r>
              <a:rPr lang="ru-RU" sz="2000" dirty="0" smtClean="0"/>
              <a:t> беге, в прыжках на 2 ногах.</a:t>
            </a:r>
            <a:r>
              <a:rPr lang="ru-RU" sz="2000" dirty="0" smtClean="0">
                <a:solidFill>
                  <a:srgbClr val="000000"/>
                </a:solidFill>
                <a:ea typeface="Times New Roman" pitchFamily="18" charset="0"/>
                <a:cs typeface="Arial" pitchFamily="34" charset="0"/>
              </a:rPr>
              <a:t/>
            </a:r>
            <a:br>
              <a:rPr lang="ru-RU" sz="2000" dirty="0" smtClean="0">
                <a:solidFill>
                  <a:srgbClr val="000000"/>
                </a:solidFill>
                <a:ea typeface="Times New Roman" pitchFamily="18" charset="0"/>
                <a:cs typeface="Arial" pitchFamily="34" charset="0"/>
              </a:rPr>
            </a:br>
            <a:r>
              <a:rPr lang="ru-RU" sz="2000" dirty="0" smtClean="0"/>
              <a:t>Описание</a:t>
            </a:r>
            <a:r>
              <a:rPr lang="ru-RU" sz="2000" dirty="0" smtClean="0">
                <a:solidFill>
                  <a:srgbClr val="000000"/>
                </a:solidFill>
                <a:ea typeface="Times New Roman" pitchFamily="18" charset="0"/>
                <a:cs typeface="Arial" pitchFamily="34" charset="0"/>
              </a:rPr>
              <a:t>: </a:t>
            </a:r>
            <a:r>
              <a:rPr lang="ru-RU" sz="2000" dirty="0" smtClean="0"/>
              <a:t>На одной стороне площадки отчерчиваются круги – клетки кроликов. Перед ними ставятся стульчики, к ним вертикально привязываются обручи или протягивается шнур. На противоположной стороне ставится стул – дом сторожа. Между домом и клетками кроликов – луг. Воспитатель делит детей на маленькие группы по 3-4 человека. Каждая группа становится в очерченный круг. «Кролики сидят в клетках!» - говорит воспитатель. Дети присаживаются на корточки – это кролики в клетках. Воспитатель поочередно подходит к клеткам и выпускает кроликов на травку. Кролики пролезают в обруч и начинают бегать и прыгать. Воспитатель говорит «Бегите в клетки!». Кролики бегут домой и возвращаются в свою клетку, пролезая снова в обруч. Затем сторож снова их выпускает.</a:t>
            </a:r>
          </a:p>
          <a:p>
            <a:pPr algn="just"/>
            <a:r>
              <a:rPr lang="ru-RU" sz="2000" dirty="0" smtClean="0"/>
              <a:t>Правила: Кролики не выбегают, пока сторож не откроет клеток.</a:t>
            </a:r>
          </a:p>
          <a:p>
            <a:pPr algn="just"/>
            <a:r>
              <a:rPr lang="ru-RU" sz="2000" dirty="0" smtClean="0"/>
              <a:t>Кролики возвращаются после сигнала воспитателя «Скорей в клетки!».</a:t>
            </a:r>
            <a:endParaRPr lang="ru-RU" sz="20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68"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«Где позвонили?»</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24303" y="1894115"/>
            <a:ext cx="9065173" cy="4135598"/>
          </a:xfrm>
          <a:prstGeom prst="rect">
            <a:avLst/>
          </a:prstGeom>
        </p:spPr>
        <p:txBody>
          <a:bodyPr wrap="square">
            <a:spAutoFit/>
          </a:bodyPr>
          <a:lstStyle/>
          <a:p>
            <a:pPr lvl="0" algn="just" fontAlgn="base">
              <a:spcBef>
                <a:spcPct val="0"/>
              </a:spcBef>
              <a:spcAft>
                <a:spcPct val="0"/>
              </a:spcAft>
            </a:pPr>
            <a:r>
              <a:rPr lang="ru-RU" sz="2000" dirty="0" smtClean="0">
                <a:solidFill>
                  <a:srgbClr val="000000"/>
                </a:solidFill>
                <a:ea typeface="Times New Roman" pitchFamily="18" charset="0"/>
                <a:cs typeface="Arial" pitchFamily="34" charset="0"/>
              </a:rPr>
              <a:t>Цель: </a:t>
            </a:r>
            <a:r>
              <a:rPr lang="ru-RU" sz="2000" dirty="0" smtClean="0"/>
              <a:t>Развивать у детей слух, внимание и выдержку.</a:t>
            </a:r>
            <a:endParaRPr lang="ru-RU" sz="2000" dirty="0" smtClean="0">
              <a:solidFill>
                <a:srgbClr val="000000"/>
              </a:solidFill>
              <a:ea typeface="Times New Roman" pitchFamily="18" charset="0"/>
              <a:cs typeface="Arial" pitchFamily="34" charset="0"/>
            </a:endParaRPr>
          </a:p>
          <a:p>
            <a:pPr algn="just"/>
            <a:r>
              <a:rPr lang="ru-RU" sz="2000" dirty="0" smtClean="0">
                <a:solidFill>
                  <a:srgbClr val="000000"/>
                </a:solidFill>
                <a:ea typeface="Times New Roman" pitchFamily="18" charset="0"/>
                <a:cs typeface="Arial" pitchFamily="34" charset="0"/>
              </a:rPr>
              <a:t/>
            </a:r>
            <a:br>
              <a:rPr lang="ru-RU" sz="2000" dirty="0" smtClean="0">
                <a:solidFill>
                  <a:srgbClr val="000000"/>
                </a:solidFill>
                <a:ea typeface="Times New Roman" pitchFamily="18" charset="0"/>
                <a:cs typeface="Arial" pitchFamily="34" charset="0"/>
              </a:rPr>
            </a:br>
            <a:r>
              <a:rPr lang="ru-RU" sz="2000" dirty="0" smtClean="0"/>
              <a:t>Описание</a:t>
            </a:r>
            <a:r>
              <a:rPr lang="ru-RU" sz="2000" dirty="0" smtClean="0">
                <a:solidFill>
                  <a:srgbClr val="000000"/>
                </a:solidFill>
                <a:ea typeface="Times New Roman" pitchFamily="18" charset="0"/>
                <a:cs typeface="Arial" pitchFamily="34" charset="0"/>
              </a:rPr>
              <a:t>: </a:t>
            </a:r>
            <a:r>
              <a:rPr lang="ru-RU" sz="2000" dirty="0" smtClean="0"/>
              <a:t>Дети сидят по кругу или вдоль стены. Один из играющих по назначению воспитателя становится в центре круга или перед сидящими. По сигналу воспитателя он закрывает глаза. Воспитатель дает кому-нибудь из детей звоночек и предлагает позвонить. Ребенок, находящийся в центре круга, должен не открывая глаз, указать рукой направление, откуда доносится звук. Если он укажет правильно, воспитатель говорит «Пора!», играющий открывает глаза. А тот, кто позвонил – поднимает и показывает звонок. Если водящий ошибся, он снова закрывает глаза и отгадывает еще раз.  Затем воспитатель назначает другого водящего.</a:t>
            </a:r>
          </a:p>
          <a:p>
            <a:pPr algn="just"/>
            <a:r>
              <a:rPr lang="ru-RU" sz="2000" dirty="0" smtClean="0"/>
              <a:t>Правила: Водящий открывает глаза только после слова воспитателя «Пора!»</a:t>
            </a:r>
          </a:p>
          <a:p>
            <a:pPr lvl="0" algn="just" fontAlgn="base">
              <a:spcBef>
                <a:spcPct val="0"/>
              </a:spcBef>
              <a:spcAft>
                <a:spcPct val="0"/>
              </a:spcAft>
            </a:pPr>
            <a:endParaRPr lang="ru-RU"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201"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«Кто бросит мешочек дальше»</a:t>
            </a:r>
            <a:endParaRPr lang="ru-RU" sz="2800" dirty="0" smtClean="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24303" y="1997839"/>
            <a:ext cx="9065173" cy="4031873"/>
          </a:xfrm>
          <a:prstGeom prst="rect">
            <a:avLst/>
          </a:prstGeom>
        </p:spPr>
        <p:txBody>
          <a:bodyPr wrap="square">
            <a:spAutoFit/>
          </a:bodyPr>
          <a:lstStyle/>
          <a:p>
            <a:pPr lvl="0" algn="just" fontAlgn="base">
              <a:spcBef>
                <a:spcPct val="0"/>
              </a:spcBef>
              <a:spcAft>
                <a:spcPct val="0"/>
              </a:spcAft>
            </a:pPr>
            <a:r>
              <a:rPr lang="ru-RU" sz="2000" dirty="0" smtClean="0">
                <a:solidFill>
                  <a:srgbClr val="000000"/>
                </a:solidFill>
                <a:ea typeface="Times New Roman" pitchFamily="18" charset="0"/>
                <a:cs typeface="Arial" pitchFamily="34" charset="0"/>
              </a:rPr>
              <a:t>Цель: </a:t>
            </a:r>
            <a:r>
              <a:rPr lang="ru-RU" sz="2000" dirty="0" smtClean="0"/>
              <a:t>Развивать у детей умение действовать по сигналу. Упражнять в метании в даль правой и левой рукой, в беге, в распознавании цвета.</a:t>
            </a:r>
            <a:endParaRPr lang="ru-RU" sz="2000" dirty="0" smtClean="0">
              <a:solidFill>
                <a:srgbClr val="000000"/>
              </a:solidFill>
              <a:ea typeface="Times New Roman" pitchFamily="18" charset="0"/>
              <a:cs typeface="Arial" pitchFamily="34" charset="0"/>
            </a:endParaRPr>
          </a:p>
          <a:p>
            <a:pPr algn="just"/>
            <a:r>
              <a:rPr lang="ru-RU" sz="2000" dirty="0" smtClean="0">
                <a:solidFill>
                  <a:srgbClr val="000000"/>
                </a:solidFill>
                <a:ea typeface="Times New Roman" pitchFamily="18" charset="0"/>
                <a:cs typeface="Arial" pitchFamily="34" charset="0"/>
              </a:rPr>
              <a:t/>
            </a:r>
            <a:br>
              <a:rPr lang="ru-RU" sz="2000" dirty="0" smtClean="0">
                <a:solidFill>
                  <a:srgbClr val="000000"/>
                </a:solidFill>
                <a:ea typeface="Times New Roman" pitchFamily="18" charset="0"/>
                <a:cs typeface="Arial" pitchFamily="34" charset="0"/>
              </a:rPr>
            </a:br>
            <a:r>
              <a:rPr lang="ru-RU" sz="2000" dirty="0" smtClean="0"/>
              <a:t>Описание</a:t>
            </a:r>
            <a:r>
              <a:rPr lang="ru-RU" sz="2000" dirty="0" smtClean="0">
                <a:solidFill>
                  <a:srgbClr val="000000"/>
                </a:solidFill>
                <a:ea typeface="Times New Roman" pitchFamily="18" charset="0"/>
                <a:cs typeface="Arial" pitchFamily="34" charset="0"/>
              </a:rPr>
              <a:t>: </a:t>
            </a:r>
            <a:r>
              <a:rPr lang="ru-RU" sz="2000" dirty="0" smtClean="0"/>
              <a:t>Дети стоят вдоль стены. Несколько детей, названных воспитателем, становятся на одной линии перед положенной на пол веревкой. Дети получают мешочки 3 разных цветов. По слову воспитателя «Бросай!» дети бросают мешочек вдаль. Воспитатель обращает внимание детей на то, чей мешочек упал дальше и говорит: «Поднимите мешочки!». Дети бегут за своими мешочками, поднимают их и садятся на места. Воспитатель называет других детей, которые занимают места бросавших мешочки. Игра заканчивается, когда все дети бросят  мешочки.</a:t>
            </a:r>
          </a:p>
          <a:p>
            <a:pPr algn="just"/>
            <a:r>
              <a:rPr lang="ru-RU" sz="2000" dirty="0" smtClean="0"/>
              <a:t>Правила: Бросать и поднимать мешочки можно только по слову воспитателя.</a:t>
            </a:r>
          </a:p>
          <a:p>
            <a:pPr lvl="0" algn="just" fontAlgn="base">
              <a:spcBef>
                <a:spcPct val="0"/>
              </a:spcBef>
              <a:spcAft>
                <a:spcPct val="0"/>
              </a:spcAft>
            </a:pPr>
            <a:endParaRPr lang="ru-RU"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68"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28" y="3869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«Найди себе пару»</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24303" y="1711234"/>
            <a:ext cx="9065173" cy="4370427"/>
          </a:xfrm>
          <a:prstGeom prst="rect">
            <a:avLst/>
          </a:prstGeom>
        </p:spPr>
        <p:txBody>
          <a:bodyPr wrap="square">
            <a:spAutoFit/>
          </a:bodyPr>
          <a:lstStyle/>
          <a:p>
            <a:pPr algn="just" fontAlgn="base">
              <a:spcBef>
                <a:spcPct val="0"/>
              </a:spcBef>
              <a:spcAft>
                <a:spcPct val="0"/>
              </a:spcAft>
            </a:pPr>
            <a:r>
              <a:rPr lang="ru-RU" sz="2000" dirty="0" smtClean="0">
                <a:solidFill>
                  <a:srgbClr val="000000"/>
                </a:solidFill>
                <a:ea typeface="Times New Roman" pitchFamily="18" charset="0"/>
                <a:cs typeface="Arial" pitchFamily="34" charset="0"/>
              </a:rPr>
              <a:t>Цель: </a:t>
            </a:r>
            <a:r>
              <a:rPr lang="ru-RU" sz="2000" dirty="0" smtClean="0"/>
              <a:t>Развивать у детей умение выполнять движения по сигналу, по слову, быстро строится в пары. Упражнять в беге, распознавании цветов. Развивать инициативу, сообразительность.</a:t>
            </a:r>
            <a:endParaRPr lang="ru-RU" sz="2000" dirty="0" smtClean="0">
              <a:solidFill>
                <a:srgbClr val="000000"/>
              </a:solidFill>
              <a:ea typeface="Times New Roman" pitchFamily="18" charset="0"/>
              <a:cs typeface="Arial" pitchFamily="34" charset="0"/>
            </a:endParaRPr>
          </a:p>
          <a:p>
            <a:pPr algn="just"/>
            <a:r>
              <a:rPr lang="ru-RU" sz="2000" dirty="0" smtClean="0">
                <a:solidFill>
                  <a:srgbClr val="000000"/>
                </a:solidFill>
                <a:ea typeface="Times New Roman" pitchFamily="18" charset="0"/>
                <a:cs typeface="Arial" pitchFamily="34" charset="0"/>
              </a:rPr>
              <a:t/>
            </a:r>
            <a:br>
              <a:rPr lang="ru-RU" sz="2000" dirty="0" smtClean="0">
                <a:solidFill>
                  <a:srgbClr val="000000"/>
                </a:solidFill>
                <a:ea typeface="Times New Roman" pitchFamily="18" charset="0"/>
                <a:cs typeface="Arial" pitchFamily="34" charset="0"/>
              </a:rPr>
            </a:br>
            <a:r>
              <a:rPr lang="ru-RU" sz="2000" dirty="0" smtClean="0"/>
              <a:t>Описание</a:t>
            </a:r>
            <a:r>
              <a:rPr lang="ru-RU" sz="2000" dirty="0" smtClean="0">
                <a:solidFill>
                  <a:srgbClr val="000000"/>
                </a:solidFill>
                <a:ea typeface="Times New Roman" pitchFamily="18" charset="0"/>
                <a:cs typeface="Arial" pitchFamily="34" charset="0"/>
              </a:rPr>
              <a:t>: </a:t>
            </a:r>
            <a:r>
              <a:rPr lang="ru-RU" sz="2000" dirty="0" smtClean="0"/>
              <a:t>Играющие стоят вдоль стены. Воспитатель дает каждому по одному флажку. По сигналу воспитателя – дети разбегаются по площадке. По другому сигналу, или по слову «Найди себе пару!», дети, имеющие флажки одинакового цвета, находят себе пару, каждая пара, используя флажки, делает ту или иную фигуру. В игре участвуют нечетное число детей, 1 должен остаться без пары. Играющие говорят: «Ваня, Ваня – не зевай, быстро пару выбирай!».</a:t>
            </a:r>
          </a:p>
          <a:p>
            <a:pPr algn="just"/>
            <a:r>
              <a:rPr lang="ru-RU" sz="2000" dirty="0" smtClean="0"/>
              <a:t>Правила: Играющие становятся в пары и разбегаются по сигналу (слову) воспитателя.</a:t>
            </a:r>
          </a:p>
          <a:p>
            <a:pPr algn="just"/>
            <a:r>
              <a:rPr lang="ru-RU" sz="2000" dirty="0" smtClean="0"/>
              <a:t>Каждый раз играющие должны иметь пару.</a:t>
            </a:r>
          </a:p>
          <a:p>
            <a:pPr lvl="0" algn="just" fontAlgn="base">
              <a:spcBef>
                <a:spcPct val="0"/>
              </a:spcBef>
              <a:spcAft>
                <a:spcPct val="0"/>
              </a:spcAft>
            </a:pPr>
            <a:endParaRPr lang="ru-RU"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6611" y="1730109"/>
            <a:ext cx="779556" cy="80342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16" y="3326524"/>
            <a:ext cx="620744" cy="599090"/>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517" y="4457762"/>
            <a:ext cx="927092" cy="862866"/>
          </a:xfrm>
          <a:prstGeom prst="rect">
            <a:avLst/>
          </a:prstGeom>
        </p:spPr>
      </p:pic>
      <p:sp>
        <p:nvSpPr>
          <p:cNvPr id="16" name="TextBox 15"/>
          <p:cNvSpPr txBox="1"/>
          <p:nvPr/>
        </p:nvSpPr>
        <p:spPr>
          <a:xfrm>
            <a:off x="1150883" y="2238703"/>
            <a:ext cx="11041117" cy="1107996"/>
          </a:xfrm>
          <a:prstGeom prst="rect">
            <a:avLst/>
          </a:prstGeom>
          <a:noFill/>
        </p:spPr>
        <p:txBody>
          <a:bodyPr wrap="square" rtlCol="0">
            <a:spAutoFit/>
          </a:bodyPr>
          <a:lstStyle/>
          <a:p>
            <a:r>
              <a:rPr lang="ru-RU" sz="2200" dirty="0" smtClean="0">
                <a:solidFill>
                  <a:prstClr val="black"/>
                </a:solidFill>
              </a:rPr>
              <a:t/>
            </a:r>
            <a:br>
              <a:rPr lang="ru-RU" sz="2200" dirty="0" smtClean="0">
                <a:solidFill>
                  <a:prstClr val="black"/>
                </a:solidFill>
              </a:rPr>
            </a:br>
            <a:endParaRPr lang="ru-RU" sz="2200" dirty="0" smtClean="0">
              <a:solidFill>
                <a:prstClr val="black"/>
              </a:solidFill>
            </a:endParaRPr>
          </a:p>
          <a:p>
            <a:pPr algn="just"/>
            <a:endParaRPr lang="ru-RU" sz="2200" dirty="0">
              <a:solidFill>
                <a:prstClr val="black"/>
              </a:solidFill>
            </a:endParaRPr>
          </a:p>
        </p:txBody>
      </p:sp>
      <p:pic>
        <p:nvPicPr>
          <p:cNvPr id="23" name="Рисунок 22"/>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81075" y="168465"/>
            <a:ext cx="6369269" cy="1923393"/>
          </a:xfrm>
          <a:prstGeom prst="rect">
            <a:avLst/>
          </a:prstGeom>
        </p:spPr>
      </p:pic>
      <p:pic>
        <p:nvPicPr>
          <p:cNvPr id="24" name="Рисунок 2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489552" y="732871"/>
            <a:ext cx="5817477" cy="1704949"/>
          </a:xfrm>
          <a:prstGeom prst="rect">
            <a:avLst/>
          </a:prstGeom>
        </p:spPr>
      </p:pic>
      <p:pic>
        <p:nvPicPr>
          <p:cNvPr id="25" name="Рисунок 2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 y="2267531"/>
            <a:ext cx="6492240" cy="1964835"/>
          </a:xfrm>
          <a:prstGeom prst="rect">
            <a:avLst/>
          </a:prstGeom>
        </p:spPr>
      </p:pic>
      <p:pic>
        <p:nvPicPr>
          <p:cNvPr id="26" name="Рисунок 25"/>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206287" y="2651760"/>
            <a:ext cx="5537221" cy="1849543"/>
          </a:xfrm>
          <a:prstGeom prst="rect">
            <a:avLst/>
          </a:prstGeom>
        </p:spPr>
      </p:pic>
      <p:pic>
        <p:nvPicPr>
          <p:cNvPr id="27" name="Рисунок 2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696788" y="4419751"/>
            <a:ext cx="5290457" cy="1988728"/>
          </a:xfrm>
          <a:prstGeom prst="rect">
            <a:avLst/>
          </a:prstGeom>
        </p:spPr>
      </p:pic>
      <p:sp>
        <p:nvSpPr>
          <p:cNvPr id="28" name="Прямоугольник 27">
            <a:hlinkClick r:id="rId11" action="ppaction://hlinksldjump"/>
          </p:cNvPr>
          <p:cNvSpPr/>
          <p:nvPr/>
        </p:nvSpPr>
        <p:spPr>
          <a:xfrm>
            <a:off x="653143" y="882868"/>
            <a:ext cx="5146766" cy="523220"/>
          </a:xfrm>
          <a:prstGeom prst="rect">
            <a:avLst/>
          </a:prstGeom>
        </p:spPr>
        <p:txBody>
          <a:bodyPr wrap="square">
            <a:spAutoFit/>
          </a:bodyPr>
          <a:lstStyle/>
          <a:p>
            <a:pPr algn="just"/>
            <a:r>
              <a:rPr lang="ru-RU" sz="2800" b="1" dirty="0" smtClean="0">
                <a:solidFill>
                  <a:srgbClr val="990099"/>
                </a:solidFill>
                <a:effectLst>
                  <a:outerShdw blurRad="38100" dist="38100" dir="2700000" algn="tl">
                    <a:srgbClr val="000000">
                      <a:alpha val="43137"/>
                    </a:srgbClr>
                  </a:outerShdw>
                </a:effectLst>
              </a:rPr>
              <a:t>Игра «Лягушки на болоте</a:t>
            </a:r>
            <a:r>
              <a:rPr lang="ru-RU" sz="2400" b="1" dirty="0" smtClean="0">
                <a:solidFill>
                  <a:srgbClr val="990099"/>
                </a:solidFill>
                <a:effectLst>
                  <a:outerShdw blurRad="38100" dist="38100" dir="2700000" algn="tl">
                    <a:srgbClr val="000000">
                      <a:alpha val="43137"/>
                    </a:srgbClr>
                  </a:outerShdw>
                </a:effectLst>
              </a:rPr>
              <a:t>»</a:t>
            </a:r>
          </a:p>
        </p:txBody>
      </p:sp>
      <p:sp>
        <p:nvSpPr>
          <p:cNvPr id="29" name="Прямоугольник 28">
            <a:hlinkClick r:id="rId12" action="ppaction://hlinksldjump"/>
          </p:cNvPr>
          <p:cNvSpPr/>
          <p:nvPr/>
        </p:nvSpPr>
        <p:spPr>
          <a:xfrm>
            <a:off x="7126014" y="1319348"/>
            <a:ext cx="2853558"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«Ястреб»</a:t>
            </a:r>
          </a:p>
        </p:txBody>
      </p:sp>
      <p:sp>
        <p:nvSpPr>
          <p:cNvPr id="30" name="Прямоугольник 29">
            <a:hlinkClick r:id="rId13" action="ppaction://hlinksldjump"/>
          </p:cNvPr>
          <p:cNvSpPr/>
          <p:nvPr/>
        </p:nvSpPr>
        <p:spPr>
          <a:xfrm>
            <a:off x="851338" y="3026978"/>
            <a:ext cx="5454571"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«Цепи кованные»</a:t>
            </a:r>
            <a:endParaRPr lang="ru-RU" sz="2800" dirty="0" smtClean="0">
              <a:solidFill>
                <a:srgbClr val="990099"/>
              </a:solidFill>
              <a:effectLst>
                <a:outerShdw blurRad="38100" dist="38100" dir="2700000" algn="tl">
                  <a:srgbClr val="000000">
                    <a:alpha val="43137"/>
                  </a:srgbClr>
                </a:outerShdw>
              </a:effectLst>
            </a:endParaRPr>
          </a:p>
        </p:txBody>
      </p:sp>
      <p:sp>
        <p:nvSpPr>
          <p:cNvPr id="31" name="Прямоугольник 30">
            <a:hlinkClick r:id="rId14" action="ppaction://hlinksldjump"/>
          </p:cNvPr>
          <p:cNvSpPr/>
          <p:nvPr/>
        </p:nvSpPr>
        <p:spPr>
          <a:xfrm>
            <a:off x="7707086" y="3317965"/>
            <a:ext cx="4484913" cy="523220"/>
          </a:xfrm>
          <a:prstGeom prst="rect">
            <a:avLst/>
          </a:prstGeom>
        </p:spPr>
        <p:txBody>
          <a:bodyPr wrap="square">
            <a:spAutoFit/>
          </a:bodyPr>
          <a:lstStyle/>
          <a:p>
            <a:r>
              <a:rPr lang="ru-RU" sz="2800" b="1" dirty="0" smtClean="0">
                <a:solidFill>
                  <a:srgbClr val="990099"/>
                </a:solidFill>
                <a:effectLst>
                  <a:outerShdw blurRad="38100" dist="38100" dir="2700000" algn="tl">
                    <a:srgbClr val="000000">
                      <a:alpha val="43137"/>
                    </a:srgbClr>
                  </a:outerShdw>
                </a:effectLst>
              </a:rPr>
              <a:t>Игра «Скакалка»</a:t>
            </a:r>
            <a:endParaRPr lang="ru-RU" sz="2800" dirty="0">
              <a:solidFill>
                <a:prstClr val="black"/>
              </a:solidFill>
            </a:endParaRPr>
          </a:p>
        </p:txBody>
      </p:sp>
      <p:sp>
        <p:nvSpPr>
          <p:cNvPr id="32" name="Прямоугольник 31">
            <a:hlinkClick r:id="rId15" action="ppaction://hlinksldjump"/>
          </p:cNvPr>
          <p:cNvSpPr/>
          <p:nvPr/>
        </p:nvSpPr>
        <p:spPr>
          <a:xfrm>
            <a:off x="3894084" y="5171090"/>
            <a:ext cx="5129770"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«Пирог»</a:t>
            </a:r>
            <a:endParaRPr lang="ru-RU" sz="2800" dirty="0">
              <a:solidFill>
                <a:prstClr val="black"/>
              </a:solidFill>
            </a:endParaRPr>
          </a:p>
        </p:txBody>
      </p:sp>
      <p:pic>
        <p:nvPicPr>
          <p:cNvPr id="21" name="Рисунок 20">
            <a:hlinkClick r:id="rId16" action="ppaction://hlinksldjump"/>
          </p:cNvPr>
          <p:cNvPicPr>
            <a:picLocks noChangeAspect="1"/>
          </p:cNvPicPr>
          <p:nvPr/>
        </p:nvPicPr>
        <p:blipFill rotWithShape="1">
          <a:blip r:embed="rId17"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2" name="Рисунок 21">
            <a:hlinkClick r:id="rId18" action="ppaction://hlinksldjump"/>
          </p:cNvPr>
          <p:cNvPicPr>
            <a:picLocks noChangeAspect="1"/>
          </p:cNvPicPr>
          <p:nvPr/>
        </p:nvPicPr>
        <p:blipFill rotWithShape="1">
          <a:blip r:embed="rId19"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1575355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20"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614" y="-363072"/>
            <a:ext cx="13102327" cy="7475573"/>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5174" y="69194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2" name="Прямоугольник 11"/>
          <p:cNvSpPr/>
          <p:nvPr/>
        </p:nvSpPr>
        <p:spPr>
          <a:xfrm>
            <a:off x="1162594" y="809898"/>
            <a:ext cx="9927772" cy="5909310"/>
          </a:xfrm>
          <a:prstGeom prst="rect">
            <a:avLst/>
          </a:prstGeom>
        </p:spPr>
        <p:txBody>
          <a:bodyPr wrap="square">
            <a:spAutoFit/>
          </a:bodyPr>
          <a:lstStyle/>
          <a:p>
            <a:r>
              <a:rPr lang="ru-RU" sz="2600" b="1" dirty="0" smtClean="0">
                <a:solidFill>
                  <a:srgbClr val="990099"/>
                </a:solidFill>
                <a:effectLst>
                  <a:outerShdw blurRad="38100" dist="38100" dir="2700000" algn="tl">
                    <a:srgbClr val="000000">
                      <a:alpha val="43137"/>
                    </a:srgbClr>
                  </a:outerShdw>
                </a:effectLst>
              </a:rPr>
              <a:t>Игра «Лягушки на болоте»</a:t>
            </a:r>
            <a:endParaRPr lang="ru-RU" sz="2000" dirty="0" smtClean="0"/>
          </a:p>
          <a:p>
            <a:pPr algn="just"/>
            <a:r>
              <a:rPr lang="ru-RU" sz="2000" b="1" dirty="0" smtClean="0"/>
              <a:t>Цель:</a:t>
            </a:r>
            <a:r>
              <a:rPr lang="ru-RU" sz="2000" dirty="0" smtClean="0"/>
              <a:t> Развивать у детей умение действовать по сигналу, упражнять в прыжках на двух ногах.</a:t>
            </a:r>
          </a:p>
          <a:p>
            <a:pPr algn="just"/>
            <a:r>
              <a:rPr lang="ru-RU" sz="2000" i="1" dirty="0" smtClean="0"/>
              <a:t>Описание:</a:t>
            </a:r>
            <a:r>
              <a:rPr lang="ru-RU" sz="2000" dirty="0" smtClean="0"/>
              <a:t> С двух сторон очерчивают берега, в середине - болото. На одном из берегов находится журавль (за чертой). Лягушки располагаются на кочках (кружки на расстоянии 50 см) и говорят:</a:t>
            </a:r>
          </a:p>
          <a:p>
            <a:r>
              <a:rPr lang="ru-RU" sz="2000" dirty="0" smtClean="0"/>
              <a:t>Вот с </a:t>
            </a:r>
            <a:r>
              <a:rPr lang="ru-RU" sz="2000" dirty="0" err="1" smtClean="0"/>
              <a:t>намокнувшей</a:t>
            </a:r>
            <a:r>
              <a:rPr lang="ru-RU" sz="2000" dirty="0" smtClean="0"/>
              <a:t> гнилушки</a:t>
            </a:r>
          </a:p>
          <a:p>
            <a:r>
              <a:rPr lang="ru-RU" sz="2000" dirty="0" smtClean="0"/>
              <a:t>В воду прыгают лягушки.</a:t>
            </a:r>
          </a:p>
          <a:p>
            <a:r>
              <a:rPr lang="ru-RU" sz="2000" dirty="0" smtClean="0"/>
              <a:t>Стали квакать из воды:</a:t>
            </a:r>
          </a:p>
          <a:p>
            <a:r>
              <a:rPr lang="ru-RU" sz="2000" dirty="0" err="1" smtClean="0"/>
              <a:t>Ква-ке-ке</a:t>
            </a:r>
            <a:r>
              <a:rPr lang="ru-RU" sz="2000" dirty="0" smtClean="0"/>
              <a:t>, </a:t>
            </a:r>
            <a:r>
              <a:rPr lang="ru-RU" sz="2000" dirty="0" err="1" smtClean="0"/>
              <a:t>ква-ке-ке</a:t>
            </a:r>
            <a:endParaRPr lang="ru-RU" sz="2000" dirty="0" smtClean="0"/>
          </a:p>
          <a:p>
            <a:pPr algn="just"/>
            <a:r>
              <a:rPr lang="ru-RU" sz="2000" dirty="0" smtClean="0"/>
              <a:t>Будет дождик на реке.</a:t>
            </a:r>
          </a:p>
          <a:p>
            <a:pPr algn="just"/>
            <a:endParaRPr lang="ru-RU" sz="2000" dirty="0" smtClean="0"/>
          </a:p>
          <a:p>
            <a:pPr algn="just"/>
            <a:r>
              <a:rPr lang="ru-RU" sz="2000" dirty="0" smtClean="0"/>
              <a:t>С окончанием слов лягушки прыгают с кочки в болото. Журавль ловит тех лягушек, которые находятся на кочке. Пойманная лягушка идет в гнездо журавля. После того, как журавль поймает несколько лягушек, выбирают нового журавля из тех, кто ни разу не был пойман. Игра возобновляется.</a:t>
            </a:r>
          </a:p>
          <a:p>
            <a:pPr algn="just"/>
            <a:endParaRPr lang="ru-RU" sz="2600" b="1" dirty="0" smtClean="0">
              <a:solidFill>
                <a:srgbClr val="990099"/>
              </a:solidFill>
              <a:effectLst>
                <a:outerShdw blurRad="38100" dist="38100" dir="2700000" algn="tl">
                  <a:srgbClr val="000000">
                    <a:alpha val="43137"/>
                  </a:srgbClr>
                </a:outerShdw>
              </a:effectLst>
            </a:endParaRPr>
          </a:p>
          <a:p>
            <a:pPr algn="just"/>
            <a:endParaRPr lang="ru-RU" sz="2600" dirty="0" smtClean="0">
              <a:solidFill>
                <a:srgbClr val="990099"/>
              </a:solidFill>
              <a:effectLst>
                <a:outerShdw blurRad="38100" dist="38100" dir="2700000" algn="tl">
                  <a:srgbClr val="000000">
                    <a:alpha val="43137"/>
                  </a:srgbClr>
                </a:outerShdw>
              </a:effectLst>
            </a:endParaRPr>
          </a:p>
        </p:txBody>
      </p:sp>
      <p:sp>
        <p:nvSpPr>
          <p:cNvPr id="321538" name="AutoShape 2" descr="Картинки по запросу лягушки на болоте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1540" name="Picture 4" descr="Картинки по запросу лягушки на болоте картинки"/>
          <p:cNvPicPr>
            <a:picLocks noChangeAspect="1" noChangeArrowheads="1"/>
          </p:cNvPicPr>
          <p:nvPr/>
        </p:nvPicPr>
        <p:blipFill>
          <a:blip r:embed="rId10" cstate="print"/>
          <a:srcRect/>
          <a:stretch>
            <a:fillRect/>
          </a:stretch>
        </p:blipFill>
        <p:spPr bwMode="auto">
          <a:xfrm>
            <a:off x="6935198" y="2565514"/>
            <a:ext cx="1856105" cy="1998276"/>
          </a:xfrm>
          <a:prstGeom prst="rect">
            <a:avLst/>
          </a:prstGeom>
          <a:noFill/>
        </p:spPr>
      </p:pic>
      <p:pic>
        <p:nvPicPr>
          <p:cNvPr id="14" name="Рисунок 13">
            <a:hlinkClick r:id="rId11" action="ppaction://hlinksldjump"/>
          </p:cNvPr>
          <p:cNvPicPr>
            <a:picLocks noChangeAspect="1"/>
          </p:cNvPicPr>
          <p:nvPr/>
        </p:nvPicPr>
        <p:blipFill rotWithShape="1">
          <a:blip r:embed="rId12"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5" name="Picture 2">
            <a:hlinkClick r:id="rId13" action="ppaction://hlinksldjump"/>
          </p:cNvPr>
          <p:cNvPicPr>
            <a:picLocks noChangeAspect="1" noChangeArrowheads="1"/>
          </p:cNvPicPr>
          <p:nvPr/>
        </p:nvPicPr>
        <p:blipFill>
          <a:blip r:embed="rId14"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34" y="-283779"/>
            <a:ext cx="12633434" cy="733096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9639" y="4686515"/>
            <a:ext cx="673220" cy="684787"/>
          </a:xfrm>
          <a:prstGeom prst="rect">
            <a:avLst/>
          </a:prstGeom>
        </p:spPr>
      </p:pic>
      <p:sp>
        <p:nvSpPr>
          <p:cNvPr id="12" name="Прямоугольник 11"/>
          <p:cNvSpPr/>
          <p:nvPr/>
        </p:nvSpPr>
        <p:spPr>
          <a:xfrm>
            <a:off x="1229710" y="1110343"/>
            <a:ext cx="9648497" cy="5170646"/>
          </a:xfrm>
          <a:prstGeom prst="rect">
            <a:avLst/>
          </a:prstGeom>
        </p:spPr>
        <p:txBody>
          <a:bodyPr wrap="square">
            <a:spAutoFit/>
          </a:bodyPr>
          <a:lstStyle/>
          <a:p>
            <a:pPr algn="just"/>
            <a:r>
              <a:rPr lang="ru-RU" sz="2600" b="1" dirty="0" smtClean="0">
                <a:solidFill>
                  <a:srgbClr val="990099"/>
                </a:solidFill>
                <a:effectLst>
                  <a:outerShdw blurRad="38100" dist="38100" dir="2700000" algn="tl">
                    <a:srgbClr val="000000">
                      <a:alpha val="43137"/>
                    </a:srgbClr>
                  </a:outerShdw>
                </a:effectLst>
              </a:rPr>
              <a:t>Игра «Ястреб»</a:t>
            </a:r>
            <a:endParaRPr lang="ru-RU" sz="2400" dirty="0" smtClean="0"/>
          </a:p>
          <a:p>
            <a:pPr algn="just"/>
            <a:r>
              <a:rPr lang="ru-RU" sz="2000" b="1" dirty="0" smtClean="0"/>
              <a:t>Цель:</a:t>
            </a:r>
            <a:r>
              <a:rPr lang="ru-RU" sz="2000" dirty="0" smtClean="0"/>
              <a:t> Развивать умение действовать по сигналу, упражнять детей в беге в различных направлениях,  построению парами.</a:t>
            </a:r>
          </a:p>
          <a:p>
            <a:pPr algn="just"/>
            <a:r>
              <a:rPr lang="ru-RU" sz="2000" i="1" dirty="0" smtClean="0"/>
              <a:t>Описание:</a:t>
            </a:r>
            <a:r>
              <a:rPr lang="ru-RU" sz="2000" dirty="0" smtClean="0"/>
              <a:t> Дети бросают меж собою жребий. Выбираемый по жребию представляет ястреба. Остальные дети берутся за руки и становятся парами, образуя несколько рядов.</a:t>
            </a:r>
          </a:p>
          <a:p>
            <a:pPr algn="just"/>
            <a:r>
              <a:rPr lang="ru-RU" sz="2000" dirty="0" smtClean="0"/>
              <a:t>Впереди всех помещается ястреб, который может смотреть только вперед и не смеет оглядываться. По данному сигналу, пары внезапно отделяются друг от друга и бросаются бегом в различные стороны, в это время ястреб догоняет их, стараясь кого-нибудь поймать. Потерпевший, т. е. очутившийся в когтях ястреба, меняется с ним ролями.</a:t>
            </a:r>
          </a:p>
          <a:p>
            <a:pPr algn="just"/>
            <a:r>
              <a:rPr lang="ru-RU" sz="2000" i="1" dirty="0" smtClean="0"/>
              <a:t>Варианты:</a:t>
            </a:r>
            <a:endParaRPr lang="ru-RU" sz="2000" dirty="0" smtClean="0"/>
          </a:p>
          <a:p>
            <a:pPr algn="just"/>
            <a:r>
              <a:rPr lang="ru-RU" sz="2000" dirty="0" smtClean="0"/>
              <a:t>Дети во время бега стремятся бросить в ястреба платок , если они попадают в него, он считается «заколдованным»  и из детей выбирается на его место другой</a:t>
            </a:r>
            <a:r>
              <a:rPr lang="ru-RU" sz="2000" b="1" dirty="0" smtClean="0"/>
              <a:t>.</a:t>
            </a:r>
            <a:endParaRPr lang="ru-RU" sz="2000" dirty="0" smtClean="0"/>
          </a:p>
          <a:p>
            <a:pPr algn="just"/>
            <a:endParaRPr lang="ru-RU" sz="2200" dirty="0" smtClean="0">
              <a:solidFill>
                <a:prstClr val="black"/>
              </a:solidFill>
            </a:endParaRPr>
          </a:p>
          <a:p>
            <a:pPr algn="just"/>
            <a:endParaRPr lang="ru-RU" sz="2200" dirty="0" smtClean="0">
              <a:solidFill>
                <a:prstClr val="black"/>
              </a:solidFill>
            </a:endParaRPr>
          </a:p>
        </p:txBody>
      </p:sp>
      <p:pic>
        <p:nvPicPr>
          <p:cNvPr id="13" name="Рисунок 12">
            <a:hlinkClick r:id="rId10" action="ppaction://hlinksldjump"/>
          </p:cNvPr>
          <p:cNvPicPr>
            <a:picLocks noChangeAspect="1"/>
          </p:cNvPicPr>
          <p:nvPr/>
        </p:nvPicPr>
        <p:blipFill rotWithShape="1">
          <a:blip r:embed="rId11"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4" name="Picture 2">
            <a:hlinkClick r:id="rId12" action="ppaction://hlinksldjump"/>
          </p:cNvPr>
          <p:cNvPicPr>
            <a:picLocks noChangeAspect="1" noChangeArrowheads="1"/>
          </p:cNvPicPr>
          <p:nvPr/>
        </p:nvPicPr>
        <p:blipFill>
          <a:blip r:embed="rId13"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34" y="-283779"/>
            <a:ext cx="12633434" cy="733096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2" name="Прямоугольник 11"/>
          <p:cNvSpPr/>
          <p:nvPr/>
        </p:nvSpPr>
        <p:spPr>
          <a:xfrm>
            <a:off x="1371600" y="1319348"/>
            <a:ext cx="9506607" cy="3877985"/>
          </a:xfrm>
          <a:prstGeom prst="rect">
            <a:avLst/>
          </a:prstGeom>
        </p:spPr>
        <p:txBody>
          <a:bodyPr wrap="square">
            <a:spAutoFit/>
          </a:bodyPr>
          <a:lstStyle/>
          <a:p>
            <a:pPr algn="just"/>
            <a:r>
              <a:rPr lang="ru-RU" sz="2600" b="1" dirty="0" smtClean="0">
                <a:solidFill>
                  <a:srgbClr val="990099"/>
                </a:solidFill>
                <a:effectLst>
                  <a:outerShdw blurRad="38100" dist="38100" dir="2700000" algn="tl">
                    <a:srgbClr val="000000">
                      <a:alpha val="43137"/>
                    </a:srgbClr>
                  </a:outerShdw>
                </a:effectLst>
              </a:rPr>
              <a:t>Игра «Цепи кованные»</a:t>
            </a:r>
            <a:endParaRPr lang="ru-RU" sz="2600" dirty="0" smtClean="0">
              <a:solidFill>
                <a:srgbClr val="990099"/>
              </a:solidFill>
              <a:effectLst>
                <a:outerShdw blurRad="38100" dist="38100" dir="2700000" algn="tl">
                  <a:srgbClr val="000000">
                    <a:alpha val="43137"/>
                  </a:srgbClr>
                </a:outerShdw>
              </a:effectLst>
            </a:endParaRPr>
          </a:p>
          <a:p>
            <a:pPr algn="just"/>
            <a:r>
              <a:rPr lang="ru-RU" sz="2000" dirty="0" smtClean="0"/>
              <a:t>Цель: Развивать у детей умение действовать по сигналу, упражнять в  построению в две шеренги, беге.</a:t>
            </a:r>
          </a:p>
          <a:p>
            <a:pPr algn="just"/>
            <a:r>
              <a:rPr lang="ru-RU" sz="2000" i="1" dirty="0" smtClean="0"/>
              <a:t>Описание:</a:t>
            </a:r>
            <a:r>
              <a:rPr lang="ru-RU" sz="2000" dirty="0" smtClean="0"/>
              <a:t> Две шеренги  детей, взявшись за руки, становятся друг против друга на расстоянии 15 – 20 м. Одна шеренга детей кричит:</a:t>
            </a:r>
          </a:p>
          <a:p>
            <a:pPr algn="just"/>
            <a:r>
              <a:rPr lang="ru-RU" sz="2000" dirty="0" smtClean="0"/>
              <a:t>- Цепи, цепи, разбейте нас!</a:t>
            </a:r>
          </a:p>
          <a:p>
            <a:pPr algn="just"/>
            <a:r>
              <a:rPr lang="ru-RU" sz="2000" dirty="0" smtClean="0"/>
              <a:t>Кем из нас? – отвечает другая</a:t>
            </a:r>
          </a:p>
          <a:p>
            <a:pPr algn="just"/>
            <a:r>
              <a:rPr lang="ru-RU" sz="2000" dirty="0" smtClean="0"/>
              <a:t>- Стёпой!  -  отвечает первая</a:t>
            </a:r>
          </a:p>
          <a:p>
            <a:pPr algn="just"/>
            <a:r>
              <a:rPr lang="ru-RU" sz="2000" dirty="0" smtClean="0"/>
              <a:t>Ребёнок, чьё имя назвали, разбегается и старается разбить  вторую шеренгу (целится в сцепленные руки). Если разбивает, то уводит в свою шеренгу ту пару участников, которую он разбил. Если не разбивает, то встаёт в  шеренгу, которую не смог разбить. Выигрывает та команда, где оказывается больше игроков</a:t>
            </a:r>
            <a:r>
              <a:rPr lang="ru-RU" sz="2000" b="1" dirty="0" smtClean="0"/>
              <a:t>.</a:t>
            </a:r>
            <a:endParaRPr lang="ru-RU" sz="2000" dirty="0"/>
          </a:p>
        </p:txBody>
      </p:sp>
      <p:pic>
        <p:nvPicPr>
          <p:cNvPr id="13" name="Рисунок 12">
            <a:hlinkClick r:id="rId10" action="ppaction://hlinksldjump"/>
          </p:cNvPr>
          <p:cNvPicPr>
            <a:picLocks noChangeAspect="1"/>
          </p:cNvPicPr>
          <p:nvPr/>
        </p:nvPicPr>
        <p:blipFill rotWithShape="1">
          <a:blip r:embed="rId11"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4" name="Picture 2">
            <a:hlinkClick r:id="rId12" action="ppaction://hlinksldjump"/>
          </p:cNvPr>
          <p:cNvPicPr>
            <a:picLocks noChangeAspect="1" noChangeArrowheads="1"/>
          </p:cNvPicPr>
          <p:nvPr/>
        </p:nvPicPr>
        <p:blipFill>
          <a:blip r:embed="rId13"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34" y="-283779"/>
            <a:ext cx="12633434" cy="733096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2" name="Прямоугольник 11"/>
          <p:cNvSpPr/>
          <p:nvPr/>
        </p:nvSpPr>
        <p:spPr>
          <a:xfrm>
            <a:off x="1306285" y="940526"/>
            <a:ext cx="9571921" cy="4668899"/>
          </a:xfrm>
          <a:prstGeom prst="rect">
            <a:avLst/>
          </a:prstGeom>
        </p:spPr>
        <p:txBody>
          <a:bodyPr wrap="square">
            <a:spAutoFit/>
          </a:bodyPr>
          <a:lstStyle/>
          <a:p>
            <a:pPr algn="just"/>
            <a:r>
              <a:rPr lang="ru-RU" sz="2600" b="1" dirty="0" smtClean="0">
                <a:solidFill>
                  <a:srgbClr val="990099"/>
                </a:solidFill>
                <a:effectLst>
                  <a:outerShdw blurRad="38100" dist="38100" dir="2700000" algn="tl">
                    <a:srgbClr val="000000">
                      <a:alpha val="43137"/>
                    </a:srgbClr>
                  </a:outerShdw>
                </a:effectLst>
              </a:rPr>
              <a:t>Игра «Скакалка»</a:t>
            </a:r>
            <a:endParaRPr lang="ru-RU" sz="2600" dirty="0" smtClean="0">
              <a:solidFill>
                <a:srgbClr val="990099"/>
              </a:solidFill>
              <a:effectLst>
                <a:outerShdw blurRad="38100" dist="38100" dir="2700000" algn="tl">
                  <a:srgbClr val="000000">
                    <a:alpha val="43137"/>
                  </a:srgbClr>
                </a:outerShdw>
              </a:effectLst>
            </a:endParaRPr>
          </a:p>
          <a:p>
            <a:pPr algn="just"/>
            <a:r>
              <a:rPr lang="ru-RU" sz="2000" b="1" dirty="0" smtClean="0"/>
              <a:t>Цель:</a:t>
            </a:r>
            <a:r>
              <a:rPr lang="ru-RU" sz="2000" dirty="0" smtClean="0"/>
              <a:t> Развивать у детей умение выполнять движения по сигналу. Упражнять в прыжках на двух ногах, умению играть в коллективе.</a:t>
            </a:r>
          </a:p>
          <a:p>
            <a:pPr algn="just"/>
            <a:r>
              <a:rPr lang="ru-RU" sz="2000" i="1" dirty="0" smtClean="0"/>
              <a:t>Описание:</a:t>
            </a:r>
            <a:r>
              <a:rPr lang="ru-RU" sz="2000" dirty="0" smtClean="0"/>
              <a:t> Один из играющих берет веревку и раскручивает ее. Низко от земли. Остальные прыгают через веревку: чем выше, тем больше будет доход и богатство.</a:t>
            </a:r>
          </a:p>
          <a:p>
            <a:pPr algn="just"/>
            <a:r>
              <a:rPr lang="ru-RU" sz="2000" dirty="0" smtClean="0"/>
              <a:t>Перед началом игры говорят следующие слова:</a:t>
            </a:r>
          </a:p>
          <a:p>
            <a:pPr algn="just"/>
            <a:r>
              <a:rPr lang="ru-RU" sz="2000" dirty="0" smtClean="0"/>
              <a:t>Чтоб был долог колосок,</a:t>
            </a:r>
          </a:p>
          <a:p>
            <a:pPr algn="just"/>
            <a:r>
              <a:rPr lang="ru-RU" sz="2000" dirty="0" smtClean="0"/>
              <a:t>Чтобы вырос лен высок,</a:t>
            </a:r>
          </a:p>
          <a:p>
            <a:pPr algn="just"/>
            <a:r>
              <a:rPr lang="ru-RU" sz="2000" dirty="0" smtClean="0"/>
              <a:t>Прыгайте как можно выше.</a:t>
            </a:r>
          </a:p>
          <a:p>
            <a:pPr algn="just"/>
            <a:r>
              <a:rPr lang="ru-RU" sz="2000" dirty="0" smtClean="0"/>
              <a:t>Можно прыгать выше крыши.</a:t>
            </a:r>
          </a:p>
          <a:p>
            <a:pPr algn="just"/>
            <a:r>
              <a:rPr lang="ru-RU" sz="2000" i="1" dirty="0" smtClean="0"/>
              <a:t>Правила игры:</a:t>
            </a:r>
            <a:endParaRPr lang="ru-RU" sz="2000" dirty="0" smtClean="0"/>
          </a:p>
          <a:p>
            <a:pPr algn="just"/>
            <a:r>
              <a:rPr lang="ru-RU" sz="2000" dirty="0" smtClean="0"/>
              <a:t>Кто задел за скакалку, выбывает из игры</a:t>
            </a:r>
            <a:r>
              <a:rPr lang="ru-RU" sz="2400" dirty="0" smtClean="0"/>
              <a:t>.</a:t>
            </a:r>
          </a:p>
          <a:p>
            <a:pPr algn="just"/>
            <a:endParaRPr lang="ru-RU" sz="2200" dirty="0" smtClean="0">
              <a:solidFill>
                <a:prstClr val="black"/>
              </a:solidFill>
            </a:endParaRPr>
          </a:p>
          <a:p>
            <a:pPr algn="just"/>
            <a:endParaRPr lang="ru-RU" sz="2200" dirty="0" smtClean="0">
              <a:solidFill>
                <a:prstClr val="black"/>
              </a:solidFill>
            </a:endParaRPr>
          </a:p>
        </p:txBody>
      </p:sp>
      <p:sp>
        <p:nvSpPr>
          <p:cNvPr id="317442" name="AutoShape 2" descr="Картинки по запросу скакал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7444" name="Picture 4" descr="Картинки по запросу скакалка картинки для детей"/>
          <p:cNvPicPr>
            <a:picLocks noChangeAspect="1" noChangeArrowheads="1"/>
          </p:cNvPicPr>
          <p:nvPr/>
        </p:nvPicPr>
        <p:blipFill>
          <a:blip r:embed="rId10" cstate="print"/>
          <a:srcRect/>
          <a:stretch>
            <a:fillRect/>
          </a:stretch>
        </p:blipFill>
        <p:spPr bwMode="auto">
          <a:xfrm>
            <a:off x="6517186" y="2615755"/>
            <a:ext cx="3084014" cy="3157620"/>
          </a:xfrm>
          <a:prstGeom prst="rect">
            <a:avLst/>
          </a:prstGeom>
          <a:noFill/>
        </p:spPr>
      </p:pic>
      <p:pic>
        <p:nvPicPr>
          <p:cNvPr id="14" name="Рисунок 13">
            <a:hlinkClick r:id="rId11" action="ppaction://hlinksldjump"/>
          </p:cNvPr>
          <p:cNvPicPr>
            <a:picLocks noChangeAspect="1"/>
          </p:cNvPicPr>
          <p:nvPr/>
        </p:nvPicPr>
        <p:blipFill rotWithShape="1">
          <a:blip r:embed="rId12"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5" name="Picture 2">
            <a:hlinkClick r:id="rId13" action="ppaction://hlinksldjump"/>
          </p:cNvPr>
          <p:cNvPicPr>
            <a:picLocks noChangeAspect="1" noChangeArrowheads="1"/>
          </p:cNvPicPr>
          <p:nvPr/>
        </p:nvPicPr>
        <p:blipFill>
          <a:blip r:embed="rId14"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34" y="-283779"/>
            <a:ext cx="12633434" cy="733096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2" name="Прямоугольник 11"/>
          <p:cNvSpPr/>
          <p:nvPr/>
        </p:nvSpPr>
        <p:spPr>
          <a:xfrm>
            <a:off x="1229710" y="953589"/>
            <a:ext cx="9648497" cy="5170646"/>
          </a:xfrm>
          <a:prstGeom prst="rect">
            <a:avLst/>
          </a:prstGeom>
        </p:spPr>
        <p:txBody>
          <a:bodyPr wrap="square">
            <a:spAutoFit/>
          </a:bodyPr>
          <a:lstStyle/>
          <a:p>
            <a:pPr algn="just"/>
            <a:r>
              <a:rPr lang="ru-RU" sz="2600" b="1" dirty="0" smtClean="0">
                <a:solidFill>
                  <a:srgbClr val="990099"/>
                </a:solidFill>
                <a:effectLst>
                  <a:outerShdw blurRad="38100" dist="38100" dir="2700000" algn="tl">
                    <a:srgbClr val="000000">
                      <a:alpha val="43137"/>
                    </a:srgbClr>
                  </a:outerShdw>
                </a:effectLst>
              </a:rPr>
              <a:t>Игра «Пирог»</a:t>
            </a:r>
          </a:p>
          <a:p>
            <a:r>
              <a:rPr lang="ru-RU" sz="2000" dirty="0" smtClean="0"/>
              <a:t>Цель: Развивать у детей умение выполнять движения по сигналу. Упражнять в беге, умению играть в коллективе.</a:t>
            </a:r>
          </a:p>
          <a:p>
            <a:r>
              <a:rPr lang="ru-RU" sz="2000" i="1" dirty="0" smtClean="0"/>
              <a:t>Описание:</a:t>
            </a:r>
            <a:r>
              <a:rPr lang="ru-RU" sz="2000" dirty="0" smtClean="0"/>
              <a:t> Играющие делятся на две команды. Команды становятся друг против друга. Между ними садится «пирог» (на него надета шапочка). Все дружно начинают расхваливать «пирог»:</a:t>
            </a:r>
          </a:p>
          <a:p>
            <a:r>
              <a:rPr lang="ru-RU" sz="2000" dirty="0" smtClean="0"/>
              <a:t>Вот он, какой высоконький,</a:t>
            </a:r>
          </a:p>
          <a:p>
            <a:r>
              <a:rPr lang="ru-RU" sz="2000" dirty="0" smtClean="0"/>
              <a:t>Вот он, какой </a:t>
            </a:r>
            <a:r>
              <a:rPr lang="ru-RU" sz="2000" dirty="0" err="1" smtClean="0"/>
              <a:t>мякошенький</a:t>
            </a:r>
            <a:r>
              <a:rPr lang="ru-RU" sz="2000" dirty="0" smtClean="0"/>
              <a:t>,</a:t>
            </a:r>
          </a:p>
          <a:p>
            <a:r>
              <a:rPr lang="ru-RU" sz="2000" dirty="0" smtClean="0"/>
              <a:t>Вот он, какой широконький.</a:t>
            </a:r>
          </a:p>
          <a:p>
            <a:r>
              <a:rPr lang="ru-RU" sz="2000" dirty="0" smtClean="0"/>
              <a:t>Режь его да ешь!</a:t>
            </a:r>
          </a:p>
          <a:p>
            <a:r>
              <a:rPr lang="ru-RU" sz="2000" dirty="0" smtClean="0"/>
              <a:t>После этих слов играющие по одному из каждой команды бегут к «пирогу». Кто быстрее добежит до цели и дотронется до «пирога», тот и уводит его с собой. На место «пирога» садится ребенок из проигравшей команды. Так происходит до тех пор, пока не проиграют все в одной из команд.</a:t>
            </a:r>
          </a:p>
          <a:p>
            <a:pPr algn="just"/>
            <a:endParaRPr lang="ru-RU" sz="2200" dirty="0" smtClean="0">
              <a:solidFill>
                <a:prstClr val="black"/>
              </a:solidFill>
            </a:endParaRPr>
          </a:p>
          <a:p>
            <a:pPr algn="just"/>
            <a:endParaRPr lang="ru-RU" sz="2200" dirty="0" smtClean="0">
              <a:solidFill>
                <a:prstClr val="black"/>
              </a:solidFill>
            </a:endParaRPr>
          </a:p>
        </p:txBody>
      </p:sp>
      <p:pic>
        <p:nvPicPr>
          <p:cNvPr id="319490" name="Picture 2" descr="Картинки по запросу пирог картинки для детей"/>
          <p:cNvPicPr>
            <a:picLocks noChangeAspect="1" noChangeArrowheads="1"/>
          </p:cNvPicPr>
          <p:nvPr/>
        </p:nvPicPr>
        <p:blipFill>
          <a:blip r:embed="rId10" cstate="print"/>
          <a:srcRect/>
          <a:stretch>
            <a:fillRect/>
          </a:stretch>
        </p:blipFill>
        <p:spPr bwMode="auto">
          <a:xfrm>
            <a:off x="5759542" y="2391587"/>
            <a:ext cx="3436710" cy="2130410"/>
          </a:xfrm>
          <a:prstGeom prst="rect">
            <a:avLst/>
          </a:prstGeom>
          <a:noFill/>
        </p:spPr>
      </p:pic>
      <p:pic>
        <p:nvPicPr>
          <p:cNvPr id="13" name="Рисунок 12">
            <a:hlinkClick r:id="rId11" action="ppaction://hlinksldjump"/>
          </p:cNvPr>
          <p:cNvPicPr>
            <a:picLocks noChangeAspect="1"/>
          </p:cNvPicPr>
          <p:nvPr/>
        </p:nvPicPr>
        <p:blipFill rotWithShape="1">
          <a:blip r:embed="rId12"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4" name="Picture 2">
            <a:hlinkClick r:id="rId13" action="ppaction://hlinksldjump"/>
          </p:cNvPr>
          <p:cNvPicPr>
            <a:picLocks noChangeAspect="1" noChangeArrowheads="1"/>
          </p:cNvPicPr>
          <p:nvPr/>
        </p:nvPicPr>
        <p:blipFill>
          <a:blip r:embed="rId14"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2017717" y="1275259"/>
            <a:ext cx="4766561" cy="523220"/>
          </a:xfrm>
          <a:prstGeom prst="rect">
            <a:avLst/>
          </a:prstGeom>
        </p:spPr>
        <p:txBody>
          <a:bodyPr wrap="none">
            <a:spAutoFit/>
          </a:bodyPr>
          <a:lstStyle/>
          <a:p>
            <a:r>
              <a:rPr lang="ru-RU" sz="2800" b="1" dirty="0" smtClean="0">
                <a:solidFill>
                  <a:schemeClr val="accent1">
                    <a:lumMod val="50000"/>
                  </a:schemeClr>
                </a:solidFill>
                <a:effectLst>
                  <a:outerShdw blurRad="38100" dist="38100" dir="2700000" algn="tl">
                    <a:srgbClr val="000000">
                      <a:alpha val="43137"/>
                    </a:srgbClr>
                  </a:outerShdw>
                </a:effectLst>
              </a:rPr>
              <a:t>Игра «Диван или тарелка?»</a:t>
            </a:r>
            <a:endParaRPr lang="ru-RU" sz="2800" b="1" dirty="0">
              <a:solidFill>
                <a:schemeClr val="accent1">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877209" y="1892569"/>
            <a:ext cx="8572540" cy="430887"/>
          </a:xfrm>
          <a:prstGeom prst="rect">
            <a:avLst/>
          </a:prstGeom>
          <a:noFill/>
        </p:spPr>
        <p:txBody>
          <a:bodyPr wrap="none" rtlCol="0">
            <a:spAutoFit/>
          </a:bodyPr>
          <a:lstStyle/>
          <a:p>
            <a:r>
              <a:rPr lang="ru-RU" sz="2200" dirty="0" smtClean="0"/>
              <a:t>Цель: развивать внимание, память, навыки классификации предметов.</a:t>
            </a:r>
            <a:endParaRPr lang="ru-RU" sz="2200" dirty="0"/>
          </a:p>
        </p:txBody>
      </p:sp>
      <p:sp>
        <p:nvSpPr>
          <p:cNvPr id="16" name="TextBox 15"/>
          <p:cNvSpPr txBox="1"/>
          <p:nvPr/>
        </p:nvSpPr>
        <p:spPr>
          <a:xfrm>
            <a:off x="2033516" y="2440438"/>
            <a:ext cx="5186150" cy="2462213"/>
          </a:xfrm>
          <a:prstGeom prst="rect">
            <a:avLst/>
          </a:prstGeom>
          <a:noFill/>
        </p:spPr>
        <p:txBody>
          <a:bodyPr wrap="square" rtlCol="0">
            <a:spAutoFit/>
          </a:bodyPr>
          <a:lstStyle/>
          <a:p>
            <a:pPr algn="just"/>
            <a:r>
              <a:rPr lang="ru-RU" sz="2200" dirty="0" smtClean="0"/>
              <a:t>Описание: если взрослый называет предмет посуды, ребенок хлопает в ладоши. Если предмет мебели – топает ногой. Перечислять предметы, называть объекты из других категорий вещей, например: фрукты или овощи, одежду или обувь и т. п.</a:t>
            </a:r>
            <a:endParaRPr lang="ru-RU" sz="2200" dirty="0"/>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3" name="Рисунок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694" y="2784143"/>
            <a:ext cx="2931965" cy="2551244"/>
          </a:xfrm>
          <a:prstGeom prst="rect">
            <a:avLst/>
          </a:prstGeom>
        </p:spPr>
      </p:pic>
      <p:pic>
        <p:nvPicPr>
          <p:cNvPr id="19" name="Рисунок 18">
            <a:hlinkClick r:id="rId14" action="ppaction://hlinksldjump"/>
          </p:cNvPr>
          <p:cNvPicPr>
            <a:picLocks noChangeAspect="1"/>
          </p:cNvPicPr>
          <p:nvPr/>
        </p:nvPicPr>
        <p:blipFill rotWithShape="1">
          <a:blip r:embed="rId15" cstate="print"/>
          <a:srcRect l="18135" t="25262" r="19515" b="23171"/>
          <a:stretch/>
        </p:blipFill>
        <p:spPr>
          <a:xfrm>
            <a:off x="10194878" y="5854890"/>
            <a:ext cx="1828800" cy="90075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13335288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58659"/>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18742"/>
            <a:ext cx="405780" cy="408522"/>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1292" y="558706"/>
            <a:ext cx="689471" cy="710577"/>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1205" y="1163729"/>
            <a:ext cx="405493" cy="424672"/>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51108"/>
            <a:ext cx="706892" cy="706892"/>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9948" y="6176506"/>
            <a:ext cx="487136" cy="470143"/>
          </a:xfrm>
          <a:prstGeom prst="rect">
            <a:avLst/>
          </a:prstGeom>
        </p:spPr>
      </p:pic>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9089" y="1"/>
            <a:ext cx="487136" cy="457199"/>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1736" y="5651662"/>
            <a:ext cx="694740" cy="706677"/>
          </a:xfrm>
          <a:prstGeom prst="rect">
            <a:avLst/>
          </a:prstGeom>
        </p:spPr>
      </p:pic>
      <p:sp>
        <p:nvSpPr>
          <p:cNvPr id="1025" name="Rectangle 1"/>
          <p:cNvSpPr>
            <a:spLocks noChangeArrowheads="1"/>
          </p:cNvSpPr>
          <p:nvPr/>
        </p:nvSpPr>
        <p:spPr bwMode="auto">
          <a:xfrm>
            <a:off x="1213945" y="995747"/>
            <a:ext cx="955390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8" name="Рисунок 17"/>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349865" y="0"/>
            <a:ext cx="6037874" cy="1554480"/>
          </a:xfrm>
          <a:prstGeom prst="rect">
            <a:avLst/>
          </a:prstGeom>
          <a:noFill/>
        </p:spPr>
      </p:pic>
      <p:sp>
        <p:nvSpPr>
          <p:cNvPr id="19" name="Прямоугольник 18">
            <a:hlinkClick r:id="rId12" action="ppaction://hlinksldjump"/>
          </p:cNvPr>
          <p:cNvSpPr/>
          <p:nvPr/>
        </p:nvSpPr>
        <p:spPr>
          <a:xfrm>
            <a:off x="1332411" y="509451"/>
            <a:ext cx="3853543" cy="523220"/>
          </a:xfrm>
          <a:prstGeom prst="rect">
            <a:avLst/>
          </a:prstGeom>
        </p:spPr>
        <p:txBody>
          <a:bodyPr wrap="square">
            <a:spAutoFit/>
          </a:bodyPr>
          <a:lstStyle/>
          <a:p>
            <a:pPr algn="ctr" fontAlgn="base">
              <a:spcBef>
                <a:spcPct val="0"/>
              </a:spcBef>
              <a:spcAft>
                <a:spcPct val="0"/>
              </a:spcAft>
            </a:pPr>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«Зоопарк»</a:t>
            </a:r>
          </a:p>
        </p:txBody>
      </p:sp>
      <p:pic>
        <p:nvPicPr>
          <p:cNvPr id="20" name="Рисунок 19"/>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1293223" y="1645641"/>
            <a:ext cx="7920444" cy="1852223"/>
          </a:xfrm>
          <a:prstGeom prst="rect">
            <a:avLst/>
          </a:prstGeom>
          <a:noFill/>
        </p:spPr>
      </p:pic>
      <p:sp>
        <p:nvSpPr>
          <p:cNvPr id="21" name="Прямоугольник 20">
            <a:hlinkClick r:id="rId13" action="ppaction://hlinksldjump"/>
          </p:cNvPr>
          <p:cNvSpPr/>
          <p:nvPr/>
        </p:nvSpPr>
        <p:spPr>
          <a:xfrm>
            <a:off x="3239590" y="2186795"/>
            <a:ext cx="4398340" cy="523220"/>
          </a:xfrm>
          <a:prstGeom prst="rect">
            <a:avLst/>
          </a:prstGeom>
        </p:spPr>
        <p:txBody>
          <a:bodyPr wrap="square">
            <a:spAutoFit/>
          </a:bodyPr>
          <a:lstStyle/>
          <a:p>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«Парикмахерская»</a:t>
            </a:r>
          </a:p>
        </p:txBody>
      </p:sp>
      <p:pic>
        <p:nvPicPr>
          <p:cNvPr id="22" name="Рисунок 21"/>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6230983" y="362343"/>
            <a:ext cx="5961017" cy="1610148"/>
          </a:xfrm>
          <a:prstGeom prst="rect">
            <a:avLst/>
          </a:prstGeom>
          <a:noFill/>
        </p:spPr>
      </p:pic>
      <p:sp>
        <p:nvSpPr>
          <p:cNvPr id="23" name="Прямоугольник 22">
            <a:hlinkClick r:id="rId14" action="ppaction://hlinksldjump"/>
          </p:cNvPr>
          <p:cNvSpPr/>
          <p:nvPr/>
        </p:nvSpPr>
        <p:spPr>
          <a:xfrm>
            <a:off x="7746274" y="862149"/>
            <a:ext cx="4075612" cy="523220"/>
          </a:xfrm>
          <a:prstGeom prst="rect">
            <a:avLst/>
          </a:prstGeom>
        </p:spPr>
        <p:txBody>
          <a:bodyPr wrap="square">
            <a:spAutoFit/>
          </a:bodyPr>
          <a:lstStyle/>
          <a:p>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«Детский сад»</a:t>
            </a:r>
          </a:p>
        </p:txBody>
      </p:sp>
      <p:pic>
        <p:nvPicPr>
          <p:cNvPr id="24" name="Рисунок 23"/>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4049486" y="3553097"/>
            <a:ext cx="7881258" cy="1776549"/>
          </a:xfrm>
          <a:prstGeom prst="rect">
            <a:avLst/>
          </a:prstGeom>
          <a:noFill/>
        </p:spPr>
      </p:pic>
      <p:sp>
        <p:nvSpPr>
          <p:cNvPr id="25" name="Прямоугольник 24">
            <a:hlinkClick r:id="rId15" action="ppaction://hlinksldjump"/>
          </p:cNvPr>
          <p:cNvSpPr/>
          <p:nvPr/>
        </p:nvSpPr>
        <p:spPr>
          <a:xfrm>
            <a:off x="5564776" y="4206240"/>
            <a:ext cx="5434149" cy="523220"/>
          </a:xfrm>
          <a:prstGeom prst="rect">
            <a:avLst/>
          </a:prstGeom>
        </p:spPr>
        <p:txBody>
          <a:bodyPr wrap="square">
            <a:spAutoFit/>
          </a:bodyPr>
          <a:lstStyle/>
          <a:p>
            <a:pPr algn="ctr"/>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«Магазин цветов»</a:t>
            </a:r>
          </a:p>
        </p:txBody>
      </p:sp>
      <p:pic>
        <p:nvPicPr>
          <p:cNvPr id="26" name="Рисунок 25"/>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862150" y="5132585"/>
            <a:ext cx="7539240" cy="1725415"/>
          </a:xfrm>
          <a:prstGeom prst="rect">
            <a:avLst/>
          </a:prstGeom>
          <a:noFill/>
        </p:spPr>
      </p:pic>
      <p:sp>
        <p:nvSpPr>
          <p:cNvPr id="28" name="Прямоугольник 27">
            <a:hlinkClick r:id="rId16" action="ppaction://hlinksldjump"/>
          </p:cNvPr>
          <p:cNvSpPr/>
          <p:nvPr/>
        </p:nvSpPr>
        <p:spPr>
          <a:xfrm>
            <a:off x="2192271" y="5708469"/>
            <a:ext cx="6385035" cy="523220"/>
          </a:xfrm>
          <a:prstGeom prst="rect">
            <a:avLst/>
          </a:prstGeom>
        </p:spPr>
        <p:txBody>
          <a:bodyPr wrap="square">
            <a:spAutoFit/>
          </a:bodyPr>
          <a:lstStyle/>
          <a:p>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«Увозим урожай с дачи»</a:t>
            </a:r>
          </a:p>
        </p:txBody>
      </p:sp>
      <p:pic>
        <p:nvPicPr>
          <p:cNvPr id="27" name="Рисунок 26">
            <a:hlinkClick r:id="rId17" action="ppaction://hlinksldjump"/>
          </p:cNvPr>
          <p:cNvPicPr>
            <a:picLocks noChangeAspect="1"/>
          </p:cNvPicPr>
          <p:nvPr/>
        </p:nvPicPr>
        <p:blipFill rotWithShape="1">
          <a:blip r:embed="rId18"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9" name="Рисунок 28">
            <a:hlinkClick r:id="rId19" action="ppaction://hlinksldjump"/>
          </p:cNvPr>
          <p:cNvPicPr>
            <a:picLocks noChangeAspect="1"/>
          </p:cNvPicPr>
          <p:nvPr/>
        </p:nvPicPr>
        <p:blipFill rotWithShape="1">
          <a:blip r:embed="rId20"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49531" y="796834"/>
            <a:ext cx="9744892" cy="50471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«Зоопарк»</a:t>
            </a:r>
          </a:p>
          <a:p>
            <a:pPr algn="just"/>
            <a:r>
              <a:rPr lang="ru-RU" sz="2000" dirty="0" smtClean="0"/>
              <a:t>Цель: расширить знания детей о диких животных, их повадках, образе жизни, питании, воспитывать любовь, гуманное отношение к животным, расширить словарный запас.</a:t>
            </a:r>
          </a:p>
          <a:p>
            <a:pPr algn="just"/>
            <a:r>
              <a:rPr lang="ru-RU" sz="2000" dirty="0" smtClean="0"/>
              <a:t>Оборудование: игрушечные дикие звери, знакомые детям, клетки (из строительного материала), билеты, деньги, касса.</a:t>
            </a:r>
          </a:p>
          <a:p>
            <a:pPr algn="just"/>
            <a:r>
              <a:rPr lang="ru-RU" sz="2000" dirty="0" smtClean="0"/>
              <a:t>Ход игры: воспитатель сообщает детям, что в город приехал зоопарк, и предлагает сходить туда. Дети покупают билеты в кассе и идут в зоопарк. Там рассматривают животных, рассказывают о том, где они живут, чем питаются. В ходе игры следует обращать внимание детей на то, как надо обращаться с животными, как ухаживать за ними.</a:t>
            </a:r>
          </a:p>
          <a:p>
            <a:pPr algn="just" fontAlgn="base">
              <a:spcBef>
                <a:spcPct val="0"/>
              </a:spcBef>
              <a:spcAft>
                <a:spcPct val="0"/>
              </a:spcAft>
            </a:pPr>
            <a:endParaRPr lang="ru-RU" sz="2600" b="1" dirty="0" smtClean="0">
              <a:solidFill>
                <a:srgbClr val="EF4F0F"/>
              </a:solidFill>
              <a:effectLst>
                <a:outerShdw blurRad="38100" dist="38100" dir="2700000" algn="tl">
                  <a:srgbClr val="000000">
                    <a:alpha val="43137"/>
                  </a:srgbClr>
                </a:outerShdw>
              </a:effectLst>
              <a:cs typeface="Times New Roman" pitchFamily="18" charset="0"/>
            </a:endParaRP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7" name="Прямоугольник 16"/>
          <p:cNvSpPr/>
          <p:nvPr/>
        </p:nvSpPr>
        <p:spPr>
          <a:xfrm>
            <a:off x="1123406" y="2534194"/>
            <a:ext cx="7186876" cy="646331"/>
          </a:xfrm>
          <a:prstGeom prst="rect">
            <a:avLst/>
          </a:prstGeom>
        </p:spPr>
        <p:txBody>
          <a:bodyPr wrap="square">
            <a:spAutoFit/>
          </a:bodyPr>
          <a:lstStyle/>
          <a:p>
            <a:r>
              <a:rPr lang="ru-RU" dirty="0" smtClean="0"/>
              <a:t/>
            </a:r>
            <a:br>
              <a:rPr lang="ru-RU" dirty="0" smtClean="0"/>
            </a:br>
            <a:endParaRPr lang="ru-RU" dirty="0"/>
          </a:p>
        </p:txBody>
      </p:sp>
      <p:sp>
        <p:nvSpPr>
          <p:cNvPr id="26626" name="AutoShape 2"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28" name="AutoShape 4"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0" name="AutoShape 6"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2" name="AutoShape 8"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7682" name="Picture 2" descr="Картинки по запросу зоопарк  картинки для детей"/>
          <p:cNvPicPr>
            <a:picLocks noChangeAspect="1" noChangeArrowheads="1"/>
          </p:cNvPicPr>
          <p:nvPr/>
        </p:nvPicPr>
        <p:blipFill>
          <a:blip r:embed="rId12" cstate="print"/>
          <a:srcRect/>
          <a:stretch>
            <a:fillRect/>
          </a:stretch>
        </p:blipFill>
        <p:spPr bwMode="auto">
          <a:xfrm>
            <a:off x="4518568" y="3721607"/>
            <a:ext cx="2535375" cy="2169154"/>
          </a:xfrm>
          <a:prstGeom prst="rect">
            <a:avLst/>
          </a:prstGeom>
          <a:noFill/>
        </p:spPr>
      </p:pic>
      <p:pic>
        <p:nvPicPr>
          <p:cNvPr id="22" name="Рисунок 21">
            <a:hlinkClick r:id="rId13" action="ppaction://hlinksldjump"/>
          </p:cNvPr>
          <p:cNvPicPr>
            <a:picLocks noChangeAspect="1"/>
          </p:cNvPicPr>
          <p:nvPr/>
        </p:nvPicPr>
        <p:blipFill rotWithShape="1">
          <a:blip r:embed="rId14"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3" name="Picture 2">
            <a:hlinkClick r:id="rId15" action="ppaction://hlinksldjump"/>
          </p:cNvPr>
          <p:cNvPicPr>
            <a:picLocks noChangeAspect="1" noChangeArrowheads="1"/>
          </p:cNvPicPr>
          <p:nvPr/>
        </p:nvPicPr>
        <p:blipFill>
          <a:blip r:embed="rId16"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62595" y="1261478"/>
            <a:ext cx="9605256"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«Детский сад»</a:t>
            </a: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7" name="Прямоугольник 16"/>
          <p:cNvSpPr/>
          <p:nvPr/>
        </p:nvSpPr>
        <p:spPr>
          <a:xfrm>
            <a:off x="1123406" y="2534194"/>
            <a:ext cx="7186876" cy="646331"/>
          </a:xfrm>
          <a:prstGeom prst="rect">
            <a:avLst/>
          </a:prstGeom>
        </p:spPr>
        <p:txBody>
          <a:bodyPr wrap="square">
            <a:spAutoFit/>
          </a:bodyPr>
          <a:lstStyle/>
          <a:p>
            <a:r>
              <a:rPr lang="ru-RU" dirty="0" smtClean="0"/>
              <a:t/>
            </a:r>
            <a:br>
              <a:rPr lang="ru-RU" dirty="0" smtClean="0"/>
            </a:br>
            <a:endParaRPr lang="ru-RU" dirty="0"/>
          </a:p>
        </p:txBody>
      </p:sp>
      <p:sp>
        <p:nvSpPr>
          <p:cNvPr id="20" name="Прямоугольник 19"/>
          <p:cNvSpPr/>
          <p:nvPr/>
        </p:nvSpPr>
        <p:spPr>
          <a:xfrm>
            <a:off x="1188719" y="1737360"/>
            <a:ext cx="9562011" cy="3170099"/>
          </a:xfrm>
          <a:prstGeom prst="rect">
            <a:avLst/>
          </a:prstGeom>
        </p:spPr>
        <p:txBody>
          <a:bodyPr wrap="square">
            <a:spAutoFit/>
          </a:bodyPr>
          <a:lstStyle/>
          <a:p>
            <a:pPr algn="just"/>
            <a:r>
              <a:rPr lang="ru-RU" sz="2000" dirty="0" smtClean="0"/>
              <a:t>Цель: расширить знания детей о назначении детского сада, о профессиях тех людей, которые здесь работают, – воспитателя, няни, повара, музыкального работника, воспитать у детей желание подражать действиям взрослых, заботливо относиться к своим воспитанникам.</a:t>
            </a:r>
          </a:p>
          <a:p>
            <a:pPr algn="just"/>
            <a:r>
              <a:rPr lang="ru-RU" sz="2000" dirty="0" smtClean="0"/>
              <a:t>Оборудование: все игрушки, необходимые для игры в детский сад.</a:t>
            </a:r>
          </a:p>
          <a:p>
            <a:pPr algn="just"/>
            <a:r>
              <a:rPr lang="ru-RU" sz="2000" dirty="0" smtClean="0"/>
              <a:t>Ход игры: воспитатель предлагает детям поиграть в детский сад. По желанию назначаем детей на роли Воспитателя, Няни, Музыкального руководителя. В качестве воспитанников выступают куклы, зверюшки. В ходе игры следят за взаимоотношениями с детьми, помогают им найти выход из сложных ситуаций.</a:t>
            </a:r>
          </a:p>
          <a:p>
            <a:pPr algn="just"/>
            <a:endParaRPr lang="ru-RU" sz="2000" dirty="0" smtClean="0"/>
          </a:p>
        </p:txBody>
      </p:sp>
      <p:sp>
        <p:nvSpPr>
          <p:cNvPr id="26626" name="AutoShape 2"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28" name="AutoShape 4"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0" name="AutoShape 6"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2" name="AutoShape 8"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2" name="Рисунок 21">
            <a:hlinkClick r:id="rId12" action="ppaction://hlinksldjump"/>
          </p:cNvPr>
          <p:cNvPicPr>
            <a:picLocks noChangeAspect="1"/>
          </p:cNvPicPr>
          <p:nvPr/>
        </p:nvPicPr>
        <p:blipFill rotWithShape="1">
          <a:blip r:embed="rId13"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4" name="Picture 2">
            <a:hlinkClick r:id="rId14" action="ppaction://hlinksldjump"/>
          </p:cNvPr>
          <p:cNvPicPr>
            <a:picLocks noChangeAspect="1" noChangeArrowheads="1"/>
          </p:cNvPicPr>
          <p:nvPr/>
        </p:nvPicPr>
        <p:blipFill>
          <a:blip r:embed="rId15"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084217" y="935203"/>
            <a:ext cx="9683633"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«Парикмахерская»</a:t>
            </a: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7" name="Прямоугольник 16"/>
          <p:cNvSpPr/>
          <p:nvPr/>
        </p:nvSpPr>
        <p:spPr>
          <a:xfrm>
            <a:off x="1123406" y="2534194"/>
            <a:ext cx="7186876" cy="646331"/>
          </a:xfrm>
          <a:prstGeom prst="rect">
            <a:avLst/>
          </a:prstGeom>
        </p:spPr>
        <p:txBody>
          <a:bodyPr wrap="square">
            <a:spAutoFit/>
          </a:bodyPr>
          <a:lstStyle/>
          <a:p>
            <a:r>
              <a:rPr lang="ru-RU" dirty="0" smtClean="0"/>
              <a:t/>
            </a:r>
            <a:br>
              <a:rPr lang="ru-RU" dirty="0" smtClean="0"/>
            </a:br>
            <a:endParaRPr lang="ru-RU" dirty="0"/>
          </a:p>
        </p:txBody>
      </p:sp>
      <p:sp>
        <p:nvSpPr>
          <p:cNvPr id="20" name="Прямоугольник 19"/>
          <p:cNvSpPr/>
          <p:nvPr/>
        </p:nvSpPr>
        <p:spPr>
          <a:xfrm>
            <a:off x="1123405" y="1371600"/>
            <a:ext cx="9627325" cy="4708981"/>
          </a:xfrm>
          <a:prstGeom prst="rect">
            <a:avLst/>
          </a:prstGeom>
        </p:spPr>
        <p:txBody>
          <a:bodyPr wrap="square">
            <a:spAutoFit/>
          </a:bodyPr>
          <a:lstStyle/>
          <a:p>
            <a:pPr algn="just"/>
            <a:r>
              <a:rPr lang="ru-RU" sz="2000" dirty="0" smtClean="0"/>
              <a:t>Цель: познакомить детей с профессией парикмахера, воспитывать культуру общения, расширить словарный запас детей.</a:t>
            </a:r>
          </a:p>
          <a:p>
            <a:pPr algn="just"/>
            <a:r>
              <a:rPr lang="ru-RU" sz="2000" dirty="0" smtClean="0"/>
              <a:t>Оборудование: халат для парикмахера, накидка для клиента, инструменты парикмахера – расческа, ножницы, флакончики для одеколона, лака, фен и т. д.</a:t>
            </a:r>
          </a:p>
          <a:p>
            <a:pPr algn="just"/>
            <a:r>
              <a:rPr lang="ru-RU" sz="2000" dirty="0" smtClean="0"/>
              <a:t>Ход игры: стук в дверь. В гости к детям приходит кукла Катя. Она знакомится со всеми детьми и замечает в группе зеркало. Кукла спрашивает детей, нет ли у них расчески? Ее косичка расплелась, и она хотела бы причесаться. Кукле предлагают сходить в парикмахерскую. Уточняется, что там есть несколько залов: женский, мужской, маникюрный, в них работают хорошие мастера, и они быстро приведут прическу Кати в порядок. Назначаем парикмахеров, они занимают свои рабочие места. В салон идут другие дети и куклы. Катя остается очень довольной, ей нравится ее прическа. Она благодарит детей и обещает в следующий раз прийти именно в эту парикмахерскую. В процессе игры дети узнают об обязанностях парикмахера – стрижке, бритье, укладке волос в прическу, маникюре.</a:t>
            </a:r>
          </a:p>
          <a:p>
            <a:pPr algn="just"/>
            <a:endParaRPr lang="ru-RU" sz="2000" dirty="0" smtClean="0"/>
          </a:p>
        </p:txBody>
      </p:sp>
      <p:sp>
        <p:nvSpPr>
          <p:cNvPr id="26626" name="AutoShape 2"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28" name="AutoShape 4"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0" name="AutoShape 6"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2" name="AutoShape 8"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2" name="Рисунок 21">
            <a:hlinkClick r:id="rId12" action="ppaction://hlinksldjump"/>
          </p:cNvPr>
          <p:cNvPicPr>
            <a:picLocks noChangeAspect="1"/>
          </p:cNvPicPr>
          <p:nvPr/>
        </p:nvPicPr>
        <p:blipFill rotWithShape="1">
          <a:blip r:embed="rId13"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3" name="Picture 2">
            <a:hlinkClick r:id="rId14" action="ppaction://hlinksldjump"/>
          </p:cNvPr>
          <p:cNvPicPr>
            <a:picLocks noChangeAspect="1" noChangeArrowheads="1"/>
          </p:cNvPicPr>
          <p:nvPr/>
        </p:nvPicPr>
        <p:blipFill>
          <a:blip r:embed="rId15"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084217" y="935203"/>
            <a:ext cx="9683633"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«Магазин цветов»</a:t>
            </a: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7" name="Прямоугольник 16"/>
          <p:cNvSpPr/>
          <p:nvPr/>
        </p:nvSpPr>
        <p:spPr>
          <a:xfrm>
            <a:off x="1123406" y="2534194"/>
            <a:ext cx="7186876" cy="646331"/>
          </a:xfrm>
          <a:prstGeom prst="rect">
            <a:avLst/>
          </a:prstGeom>
        </p:spPr>
        <p:txBody>
          <a:bodyPr wrap="square">
            <a:spAutoFit/>
          </a:bodyPr>
          <a:lstStyle/>
          <a:p>
            <a:r>
              <a:rPr lang="ru-RU" dirty="0" smtClean="0"/>
              <a:t/>
            </a:r>
            <a:br>
              <a:rPr lang="ru-RU" dirty="0" smtClean="0"/>
            </a:br>
            <a:endParaRPr lang="ru-RU" dirty="0"/>
          </a:p>
        </p:txBody>
      </p:sp>
      <p:sp>
        <p:nvSpPr>
          <p:cNvPr id="20" name="Прямоугольник 19"/>
          <p:cNvSpPr/>
          <p:nvPr/>
        </p:nvSpPr>
        <p:spPr>
          <a:xfrm>
            <a:off x="1123405" y="1280161"/>
            <a:ext cx="9627325" cy="2246769"/>
          </a:xfrm>
          <a:prstGeom prst="rect">
            <a:avLst/>
          </a:prstGeom>
        </p:spPr>
        <p:txBody>
          <a:bodyPr wrap="square">
            <a:spAutoFit/>
          </a:bodyPr>
          <a:lstStyle/>
          <a:p>
            <a:pPr algn="just"/>
            <a:r>
              <a:rPr lang="ru-RU" sz="2000" dirty="0" smtClean="0"/>
              <a:t>Цель: Обучать детей развивать сюжет игры; закрепить знания о разнообразии цветов; формировать навыки культурного поведения в общественных местах. </a:t>
            </a:r>
          </a:p>
          <a:p>
            <a:pPr algn="just"/>
            <a:r>
              <a:rPr lang="ru-RU" sz="2000" dirty="0" smtClean="0"/>
              <a:t>Ход игры: воспитатель предлагает детям разместить в удобном месте цветочный магазин. Дети самостоятельно распределяют роли продавцов, кассиров. Дети приходят в магазин за цветами, рассматривают их, выбирают букеты, советуются с продавцами, расплачиваются в кассе. В ходе игры педагогу необходимо обращать внимание на взаимоотношения между продавцами и покупателями. </a:t>
            </a:r>
          </a:p>
        </p:txBody>
      </p:sp>
      <p:sp>
        <p:nvSpPr>
          <p:cNvPr id="26626" name="AutoShape 2"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28" name="AutoShape 4"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0" name="AutoShape 6"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2" name="AutoShape 8"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24610" name="AutoShape 2" descr="Картинки по запросу магазин цветов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4612" name="Picture 4" descr="Картинки по запросу магазин цветов картинки для детей"/>
          <p:cNvPicPr>
            <a:picLocks noChangeAspect="1" noChangeArrowheads="1"/>
          </p:cNvPicPr>
          <p:nvPr/>
        </p:nvPicPr>
        <p:blipFill>
          <a:blip r:embed="rId12" cstate="print"/>
          <a:srcRect/>
          <a:stretch>
            <a:fillRect/>
          </a:stretch>
        </p:blipFill>
        <p:spPr bwMode="auto">
          <a:xfrm>
            <a:off x="1256756" y="3435531"/>
            <a:ext cx="2440033" cy="2440033"/>
          </a:xfrm>
          <a:prstGeom prst="rect">
            <a:avLst/>
          </a:prstGeom>
          <a:noFill/>
        </p:spPr>
      </p:pic>
      <p:pic>
        <p:nvPicPr>
          <p:cNvPr id="324614" name="Picture 6" descr="Картинки по запросу магазин цветов картинки для детей"/>
          <p:cNvPicPr>
            <a:picLocks noChangeAspect="1" noChangeArrowheads="1"/>
          </p:cNvPicPr>
          <p:nvPr/>
        </p:nvPicPr>
        <p:blipFill>
          <a:blip r:embed="rId13" cstate="print"/>
          <a:srcRect/>
          <a:stretch>
            <a:fillRect/>
          </a:stretch>
        </p:blipFill>
        <p:spPr bwMode="auto">
          <a:xfrm>
            <a:off x="3840480" y="3449098"/>
            <a:ext cx="2076996" cy="2425198"/>
          </a:xfrm>
          <a:prstGeom prst="rect">
            <a:avLst/>
          </a:prstGeom>
          <a:noFill/>
        </p:spPr>
      </p:pic>
      <p:pic>
        <p:nvPicPr>
          <p:cNvPr id="324616" name="Picture 8" descr="Картинки по запросу магазин цветов картинки для детей"/>
          <p:cNvPicPr>
            <a:picLocks noChangeAspect="1" noChangeArrowheads="1"/>
          </p:cNvPicPr>
          <p:nvPr/>
        </p:nvPicPr>
        <p:blipFill>
          <a:blip r:embed="rId14" cstate="print"/>
          <a:srcRect/>
          <a:stretch>
            <a:fillRect/>
          </a:stretch>
        </p:blipFill>
        <p:spPr bwMode="auto">
          <a:xfrm>
            <a:off x="8489677" y="3473923"/>
            <a:ext cx="1999797" cy="2335057"/>
          </a:xfrm>
          <a:prstGeom prst="rect">
            <a:avLst/>
          </a:prstGeom>
          <a:noFill/>
        </p:spPr>
      </p:pic>
      <p:pic>
        <p:nvPicPr>
          <p:cNvPr id="324620" name="Picture 12" descr="Похожее изображение"/>
          <p:cNvPicPr>
            <a:picLocks noChangeAspect="1" noChangeArrowheads="1"/>
          </p:cNvPicPr>
          <p:nvPr/>
        </p:nvPicPr>
        <p:blipFill>
          <a:blip r:embed="rId15" cstate="print"/>
          <a:srcRect/>
          <a:stretch>
            <a:fillRect/>
          </a:stretch>
        </p:blipFill>
        <p:spPr bwMode="auto">
          <a:xfrm>
            <a:off x="6033861" y="3425373"/>
            <a:ext cx="2470060" cy="2470060"/>
          </a:xfrm>
          <a:prstGeom prst="rect">
            <a:avLst/>
          </a:prstGeom>
          <a:noFill/>
        </p:spPr>
      </p:pic>
      <p:pic>
        <p:nvPicPr>
          <p:cNvPr id="27" name="Рисунок 26">
            <a:hlinkClick r:id="rId16" action="ppaction://hlinksldjump"/>
          </p:cNvPr>
          <p:cNvPicPr>
            <a:picLocks noChangeAspect="1"/>
          </p:cNvPicPr>
          <p:nvPr/>
        </p:nvPicPr>
        <p:blipFill rotWithShape="1">
          <a:blip r:embed="rId17"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8" name="Picture 2">
            <a:hlinkClick r:id="rId18" action="ppaction://hlinksldjump"/>
          </p:cNvPr>
          <p:cNvPicPr>
            <a:picLocks noChangeAspect="1" noChangeArrowheads="1"/>
          </p:cNvPicPr>
          <p:nvPr/>
        </p:nvPicPr>
        <p:blipFill>
          <a:blip r:embed="rId19"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084217" y="1060692"/>
            <a:ext cx="9683633"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«Увозим урожай с дачи»</a:t>
            </a: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7" name="Прямоугольник 16"/>
          <p:cNvSpPr/>
          <p:nvPr/>
        </p:nvSpPr>
        <p:spPr>
          <a:xfrm>
            <a:off x="1123406" y="2534194"/>
            <a:ext cx="7186876" cy="646331"/>
          </a:xfrm>
          <a:prstGeom prst="rect">
            <a:avLst/>
          </a:prstGeom>
        </p:spPr>
        <p:txBody>
          <a:bodyPr wrap="square">
            <a:spAutoFit/>
          </a:bodyPr>
          <a:lstStyle/>
          <a:p>
            <a:r>
              <a:rPr lang="ru-RU" dirty="0" smtClean="0"/>
              <a:t/>
            </a:r>
            <a:br>
              <a:rPr lang="ru-RU" dirty="0" smtClean="0"/>
            </a:br>
            <a:endParaRPr lang="ru-RU" dirty="0"/>
          </a:p>
        </p:txBody>
      </p:sp>
      <p:sp>
        <p:nvSpPr>
          <p:cNvPr id="20" name="Прямоугольник 19"/>
          <p:cNvSpPr/>
          <p:nvPr/>
        </p:nvSpPr>
        <p:spPr>
          <a:xfrm>
            <a:off x="1123405" y="1580607"/>
            <a:ext cx="9627325" cy="1323439"/>
          </a:xfrm>
          <a:prstGeom prst="rect">
            <a:avLst/>
          </a:prstGeom>
        </p:spPr>
        <p:txBody>
          <a:bodyPr wrap="square">
            <a:spAutoFit/>
          </a:bodyPr>
          <a:lstStyle/>
          <a:p>
            <a:pPr algn="just"/>
            <a:r>
              <a:rPr lang="ru-RU" sz="2000" dirty="0" smtClean="0"/>
              <a:t>Цель: уточнить знания детей о хозяйственно – бытовой деятельности человека осенью, побуждать детей принимать активное участие в развитии сюжета игры. </a:t>
            </a:r>
          </a:p>
          <a:p>
            <a:pPr algn="just"/>
            <a:r>
              <a:rPr lang="ru-RU" sz="2000" dirty="0" smtClean="0"/>
              <a:t>Ход игры: Воспитатель предлагает детям создать игровую ситуацию сбора урожая на даче и отъезда семьи в город. </a:t>
            </a:r>
          </a:p>
        </p:txBody>
      </p:sp>
      <p:sp>
        <p:nvSpPr>
          <p:cNvPr id="26626" name="AutoShape 2"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28" name="AutoShape 4"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0" name="AutoShape 6"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2" name="AutoShape 8"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3586" name="Picture 2" descr="Картинки по запросу урожай с дачи  картинки для детей"/>
          <p:cNvPicPr>
            <a:picLocks noChangeAspect="1" noChangeArrowheads="1"/>
          </p:cNvPicPr>
          <p:nvPr/>
        </p:nvPicPr>
        <p:blipFill>
          <a:blip r:embed="rId12" cstate="print"/>
          <a:srcRect/>
          <a:stretch>
            <a:fillRect/>
          </a:stretch>
        </p:blipFill>
        <p:spPr bwMode="auto">
          <a:xfrm>
            <a:off x="1527176" y="2873829"/>
            <a:ext cx="4315526" cy="2878456"/>
          </a:xfrm>
          <a:prstGeom prst="rect">
            <a:avLst/>
          </a:prstGeom>
          <a:noFill/>
        </p:spPr>
      </p:pic>
      <p:pic>
        <p:nvPicPr>
          <p:cNvPr id="323590" name="Picture 6" descr="Похожее изображение"/>
          <p:cNvPicPr>
            <a:picLocks noChangeAspect="1" noChangeArrowheads="1"/>
          </p:cNvPicPr>
          <p:nvPr/>
        </p:nvPicPr>
        <p:blipFill>
          <a:blip r:embed="rId13" cstate="print"/>
          <a:srcRect/>
          <a:stretch>
            <a:fillRect/>
          </a:stretch>
        </p:blipFill>
        <p:spPr bwMode="auto">
          <a:xfrm>
            <a:off x="6152605" y="2899953"/>
            <a:ext cx="4232365" cy="2821577"/>
          </a:xfrm>
          <a:prstGeom prst="rect">
            <a:avLst/>
          </a:prstGeom>
          <a:noFill/>
        </p:spPr>
      </p:pic>
      <p:pic>
        <p:nvPicPr>
          <p:cNvPr id="24" name="Рисунок 23">
            <a:hlinkClick r:id="rId14" action="ppaction://hlinksldjump"/>
          </p:cNvPr>
          <p:cNvPicPr>
            <a:picLocks noChangeAspect="1"/>
          </p:cNvPicPr>
          <p:nvPr/>
        </p:nvPicPr>
        <p:blipFill rotWithShape="1">
          <a:blip r:embed="rId15"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5" name="Picture 2">
            <a:hlinkClick r:id="rId16" action="ppaction://hlinksldjump"/>
          </p:cNvPr>
          <p:cNvPicPr>
            <a:picLocks noChangeAspect="1" noChangeArrowheads="1"/>
          </p:cNvPicPr>
          <p:nvPr/>
        </p:nvPicPr>
        <p:blipFill>
          <a:blip r:embed="rId17"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82880" y="0"/>
            <a:ext cx="6387737" cy="164995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27" y="3405603"/>
            <a:ext cx="1922681" cy="1935674"/>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0096" y="3077686"/>
            <a:ext cx="877050" cy="846455"/>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43" y="1170529"/>
            <a:ext cx="473130" cy="45662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2104" y="1536572"/>
            <a:ext cx="693032" cy="707322"/>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346" y="3853230"/>
            <a:ext cx="950170" cy="884345"/>
          </a:xfrm>
          <a:prstGeom prst="rect">
            <a:avLst/>
          </a:prstGeom>
        </p:spPr>
      </p:pic>
      <p:sp>
        <p:nvSpPr>
          <p:cNvPr id="14" name="Прямоугольник 13">
            <a:hlinkClick r:id="rId9" action="ppaction://hlinksldjump"/>
          </p:cNvPr>
          <p:cNvSpPr/>
          <p:nvPr/>
        </p:nvSpPr>
        <p:spPr>
          <a:xfrm>
            <a:off x="1020469" y="522514"/>
            <a:ext cx="4962319" cy="523220"/>
          </a:xfrm>
          <a:prstGeom prst="rect">
            <a:avLst/>
          </a:prstGeom>
        </p:spPr>
        <p:txBody>
          <a:bodyPr wrap="square">
            <a:spAutoFit/>
          </a:bodyPr>
          <a:lstStyle/>
          <a:p>
            <a:r>
              <a:rPr lang="ru-RU" sz="2800" b="1" dirty="0">
                <a:solidFill>
                  <a:schemeClr val="accent6">
                    <a:lumMod val="50000"/>
                  </a:schemeClr>
                </a:solidFill>
                <a:effectLst>
                  <a:outerShdw blurRad="38100" dist="38100" dir="2700000" algn="tl">
                    <a:srgbClr val="000000">
                      <a:alpha val="43137"/>
                    </a:srgbClr>
                  </a:outerShdw>
                </a:effectLst>
              </a:rPr>
              <a:t>Игра </a:t>
            </a:r>
            <a:r>
              <a:rPr lang="ru-RU" sz="2800" b="1" dirty="0" smtClean="0">
                <a:solidFill>
                  <a:schemeClr val="accent6">
                    <a:lumMod val="50000"/>
                  </a:schemeClr>
                </a:solidFill>
                <a:effectLst>
                  <a:outerShdw blurRad="38100" dist="38100" dir="2700000" algn="tl">
                    <a:srgbClr val="000000">
                      <a:alpha val="43137"/>
                    </a:srgbClr>
                  </a:outerShdw>
                </a:effectLst>
              </a:rPr>
              <a:t>«Волшебная цифра»</a:t>
            </a:r>
            <a:endParaRPr lang="ru-RU" sz="2800" b="1" dirty="0">
              <a:solidFill>
                <a:schemeClr val="accent6">
                  <a:lumMod val="50000"/>
                </a:schemeClr>
              </a:solidFill>
              <a:effectLst>
                <a:outerShdw blurRad="38100" dist="38100" dir="2700000" algn="tl">
                  <a:srgbClr val="000000">
                    <a:alpha val="43137"/>
                  </a:srgbClr>
                </a:outerShdw>
              </a:effectLst>
            </a:endParaRPr>
          </a:p>
        </p:txBody>
      </p:sp>
      <p:pic>
        <p:nvPicPr>
          <p:cNvPr id="18" name="Рисунок 1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021977" y="3299947"/>
            <a:ext cx="6170023" cy="1402681"/>
          </a:xfrm>
          <a:prstGeom prst="rect">
            <a:avLst/>
          </a:prstGeom>
        </p:spPr>
      </p:pic>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370786" y="617844"/>
            <a:ext cx="6821214" cy="1537528"/>
          </a:xfrm>
          <a:prstGeom prst="rect">
            <a:avLst/>
          </a:prstGeom>
        </p:spPr>
      </p:pic>
      <p:pic>
        <p:nvPicPr>
          <p:cNvPr id="22" name="Рисунок 2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332652" y="2121286"/>
            <a:ext cx="7046196" cy="1391571"/>
          </a:xfrm>
          <a:prstGeom prst="rect">
            <a:avLst/>
          </a:prstGeom>
        </p:spPr>
      </p:pic>
      <p:sp>
        <p:nvSpPr>
          <p:cNvPr id="11" name="Прямоугольник 10">
            <a:hlinkClick r:id="rId10" action="ppaction://hlinksldjump"/>
          </p:cNvPr>
          <p:cNvSpPr/>
          <p:nvPr/>
        </p:nvSpPr>
        <p:spPr>
          <a:xfrm>
            <a:off x="6805748" y="1071154"/>
            <a:ext cx="4284618" cy="523220"/>
          </a:xfrm>
          <a:prstGeom prst="rect">
            <a:avLst/>
          </a:prstGeom>
        </p:spPr>
        <p:txBody>
          <a:bodyPr wrap="square">
            <a:spAutoFit/>
          </a:bodyPr>
          <a:lstStyle/>
          <a:p>
            <a:pPr algn="ctr"/>
            <a:r>
              <a:rPr lang="ru-RU" sz="2800" b="1" dirty="0" smtClean="0">
                <a:solidFill>
                  <a:schemeClr val="accent6">
                    <a:lumMod val="50000"/>
                  </a:schemeClr>
                </a:solidFill>
                <a:effectLst>
                  <a:outerShdw blurRad="38100" dist="38100" dir="2700000" algn="tl">
                    <a:srgbClr val="000000">
                      <a:alpha val="43137"/>
                    </a:srgbClr>
                  </a:outerShdw>
                </a:effectLst>
              </a:rPr>
              <a:t>Игра «Вызови по имени»</a:t>
            </a:r>
            <a:endParaRPr lang="ru-RU" sz="2800" dirty="0">
              <a:solidFill>
                <a:schemeClr val="accent6">
                  <a:lumMod val="50000"/>
                </a:schemeClr>
              </a:solidFill>
              <a:effectLst>
                <a:outerShdw blurRad="38100" dist="38100" dir="2700000" algn="tl">
                  <a:srgbClr val="000000">
                    <a:alpha val="43137"/>
                  </a:srgbClr>
                </a:outerShdw>
              </a:effectLst>
            </a:endParaRPr>
          </a:p>
        </p:txBody>
      </p:sp>
      <p:pic>
        <p:nvPicPr>
          <p:cNvPr id="25" name="Рисунок 24">
            <a:hlinkClick r:id="rId11" action="ppaction://hlinksldjump"/>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70262" y="4415246"/>
            <a:ext cx="8765176" cy="1645919"/>
          </a:xfrm>
          <a:prstGeom prst="rect">
            <a:avLst/>
          </a:prstGeom>
        </p:spPr>
      </p:pic>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25895">
            <a:off x="7521227" y="4981308"/>
            <a:ext cx="1878996" cy="1883705"/>
          </a:xfrm>
          <a:prstGeom prst="rect">
            <a:avLst/>
          </a:prstGeom>
        </p:spPr>
      </p:pic>
      <p:sp>
        <p:nvSpPr>
          <p:cNvPr id="27" name="Прямоугольник 26">
            <a:hlinkClick r:id="rId13" action="ppaction://hlinksldjump"/>
          </p:cNvPr>
          <p:cNvSpPr/>
          <p:nvPr/>
        </p:nvSpPr>
        <p:spPr>
          <a:xfrm>
            <a:off x="7314762" y="3709851"/>
            <a:ext cx="4714408" cy="523220"/>
          </a:xfrm>
          <a:prstGeom prst="rect">
            <a:avLst/>
          </a:prstGeom>
        </p:spPr>
        <p:txBody>
          <a:bodyPr wrap="square">
            <a:spAutoFit/>
          </a:bodyPr>
          <a:lstStyle/>
          <a:p>
            <a:r>
              <a:rPr lang="ru-RU" sz="2800" b="1" dirty="0" smtClean="0">
                <a:solidFill>
                  <a:schemeClr val="accent6">
                    <a:lumMod val="50000"/>
                  </a:schemeClr>
                </a:solidFill>
                <a:effectLst>
                  <a:outerShdw blurRad="38100" dist="38100" dir="2700000" algn="tl">
                    <a:srgbClr val="000000">
                      <a:alpha val="43137"/>
                    </a:srgbClr>
                  </a:outerShdw>
                </a:effectLst>
              </a:rPr>
              <a:t>Игра «Узнай, что это?»</a:t>
            </a:r>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8" name="Прямоугольник 27">
            <a:hlinkClick r:id="rId14" action="ppaction://hlinksldjump"/>
          </p:cNvPr>
          <p:cNvSpPr/>
          <p:nvPr/>
        </p:nvSpPr>
        <p:spPr>
          <a:xfrm>
            <a:off x="888274" y="4898571"/>
            <a:ext cx="6818812" cy="523220"/>
          </a:xfrm>
          <a:prstGeom prst="rect">
            <a:avLst/>
          </a:prstGeom>
        </p:spPr>
        <p:txBody>
          <a:bodyPr wrap="square">
            <a:spAutoFit/>
          </a:bodyPr>
          <a:lstStyle/>
          <a:p>
            <a:r>
              <a:rPr lang="ru-RU" sz="2800" b="1" dirty="0" smtClean="0">
                <a:solidFill>
                  <a:schemeClr val="accent6">
                    <a:lumMod val="50000"/>
                  </a:schemeClr>
                </a:solidFill>
                <a:effectLst>
                  <a:outerShdw blurRad="38100" dist="38100" dir="2700000" algn="tl">
                    <a:srgbClr val="000000">
                      <a:alpha val="43137"/>
                    </a:srgbClr>
                  </a:outerShdw>
                </a:effectLst>
              </a:rPr>
              <a:t>Игра с палочками «Повторяй за мной»</a:t>
            </a:r>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9" name="Прямоугольник 28">
            <a:hlinkClick r:id="rId15" action="ppaction://hlinksldjump"/>
          </p:cNvPr>
          <p:cNvSpPr/>
          <p:nvPr/>
        </p:nvSpPr>
        <p:spPr>
          <a:xfrm>
            <a:off x="3056708" y="2547256"/>
            <a:ext cx="3775166" cy="523220"/>
          </a:xfrm>
          <a:prstGeom prst="rect">
            <a:avLst/>
          </a:prstGeom>
        </p:spPr>
        <p:txBody>
          <a:bodyPr wrap="square">
            <a:spAutoFit/>
          </a:bodyPr>
          <a:lstStyle/>
          <a:p>
            <a:pPr algn="ctr"/>
            <a:r>
              <a:rPr lang="ru-RU" sz="2800" b="1" dirty="0" smtClean="0">
                <a:solidFill>
                  <a:schemeClr val="accent6">
                    <a:lumMod val="50000"/>
                  </a:schemeClr>
                </a:solidFill>
                <a:effectLst>
                  <a:outerShdw blurRad="38100" dist="38100" dir="2700000" algn="tl">
                    <a:srgbClr val="000000">
                      <a:alpha val="43137"/>
                    </a:srgbClr>
                  </a:outerShdw>
                </a:effectLst>
              </a:rPr>
              <a:t>Игра «Кто за кем?»</a:t>
            </a:r>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3" name="Прямоугольник 22"/>
          <p:cNvSpPr/>
          <p:nvPr/>
        </p:nvSpPr>
        <p:spPr>
          <a:xfrm>
            <a:off x="587829" y="1737360"/>
            <a:ext cx="6501392"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Старшая группа </a:t>
            </a:r>
            <a:endParaRPr lang="ru-RU" sz="2400" dirty="0"/>
          </a:p>
        </p:txBody>
      </p:sp>
      <p:pic>
        <p:nvPicPr>
          <p:cNvPr id="20" name="Рисунок 19">
            <a:hlinkClick r:id="rId16" action="ppaction://hlinksldjump"/>
          </p:cNvPr>
          <p:cNvPicPr>
            <a:picLocks noChangeAspect="1"/>
          </p:cNvPicPr>
          <p:nvPr/>
        </p:nvPicPr>
        <p:blipFill rotWithShape="1">
          <a:blip r:embed="rId17"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4" name="Рисунок 23">
            <a:hlinkClick r:id="rId18" action="ppaction://hlinksldjump"/>
          </p:cNvPr>
          <p:cNvPicPr>
            <a:picLocks noChangeAspect="1"/>
          </p:cNvPicPr>
          <p:nvPr/>
        </p:nvPicPr>
        <p:blipFill rotWithShape="1">
          <a:blip r:embed="rId19"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085980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1476103" y="992777"/>
            <a:ext cx="6257109" cy="523220"/>
          </a:xfrm>
          <a:prstGeom prst="rect">
            <a:avLst/>
          </a:prstGeom>
        </p:spPr>
        <p:txBody>
          <a:bodyPr wrap="square">
            <a:spAutoFit/>
          </a:bodyPr>
          <a:lstStyle/>
          <a:p>
            <a:r>
              <a:rPr lang="ru-RU" sz="2800" b="1" dirty="0">
                <a:solidFill>
                  <a:schemeClr val="accent1">
                    <a:lumMod val="50000"/>
                  </a:schemeClr>
                </a:solidFill>
                <a:effectLst>
                  <a:outerShdw blurRad="38100" dist="38100" dir="2700000" algn="tl">
                    <a:srgbClr val="000000">
                      <a:alpha val="43137"/>
                    </a:srgbClr>
                  </a:outerShdw>
                </a:effectLst>
              </a:rPr>
              <a:t>Игра </a:t>
            </a:r>
            <a:r>
              <a:rPr lang="ru-RU" sz="2800" b="1" dirty="0" smtClean="0">
                <a:solidFill>
                  <a:schemeClr val="accent1">
                    <a:lumMod val="50000"/>
                  </a:schemeClr>
                </a:solidFill>
                <a:effectLst>
                  <a:outerShdw blurRad="38100" dist="38100" dir="2700000" algn="tl">
                    <a:srgbClr val="000000">
                      <a:alpha val="43137"/>
                    </a:srgbClr>
                  </a:outerShdw>
                </a:effectLst>
              </a:rPr>
              <a:t>«Волшебная цифра»</a:t>
            </a:r>
            <a:endParaRPr lang="ru-RU" sz="2800" b="1" dirty="0">
              <a:solidFill>
                <a:schemeClr val="accent1">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449978" y="1489166"/>
            <a:ext cx="9052560" cy="3816429"/>
          </a:xfrm>
          <a:prstGeom prst="rect">
            <a:avLst/>
          </a:prstGeom>
          <a:noFill/>
        </p:spPr>
        <p:txBody>
          <a:bodyPr wrap="square" rtlCol="0">
            <a:spAutoFit/>
          </a:bodyPr>
          <a:lstStyle/>
          <a:p>
            <a:pPr algn="just"/>
            <a:r>
              <a:rPr lang="ru-RU" sz="2000" dirty="0" smtClean="0"/>
              <a:t>Цели: совершенствовать память; закреплять математический счет; развивать координационные способности.</a:t>
            </a:r>
          </a:p>
          <a:p>
            <a:pPr algn="just"/>
            <a:r>
              <a:rPr lang="ru-RU" sz="2000" dirty="0" smtClean="0"/>
              <a:t>Материал: карточки с цифрами, коврик или мат.</a:t>
            </a:r>
          </a:p>
          <a:p>
            <a:pPr algn="just"/>
            <a:r>
              <a:rPr lang="ru-RU" sz="2000" dirty="0" smtClean="0"/>
              <a:t>Ход игры: Педагог говорит, что если хорошо знать цифры, то попадешь в страну знаний. Для каждого он сообщает его волшебную цифру.</a:t>
            </a:r>
          </a:p>
          <a:p>
            <a:pPr algn="just"/>
            <a:r>
              <a:rPr lang="ru-RU" sz="2000" dirty="0" smtClean="0"/>
              <a:t>На коврик вразброс кладут цифры (по количеству участников игры). Игроки запоминают свой номер, сообщенный педагогом. По сигналу педагога участники бегут к ковру и ищут свою цифру, затем обегают коврик справа и возвращаются к месту старта.</a:t>
            </a:r>
          </a:p>
          <a:p>
            <a:pPr algn="just"/>
            <a:r>
              <a:rPr lang="ru-RU" sz="2000" dirty="0" smtClean="0"/>
              <a:t>Отмечаются дети, быстро и правильно выполнившие задание. Если в группе много детей, можно провести эстафету.</a:t>
            </a:r>
          </a:p>
          <a:p>
            <a:endParaRPr lang="ru-RU" sz="2200" dirty="0"/>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1476103" y="875211"/>
            <a:ext cx="6257109" cy="523220"/>
          </a:xfrm>
          <a:prstGeom prst="rect">
            <a:avLst/>
          </a:prstGeom>
        </p:spPr>
        <p:txBody>
          <a:bodyPr wrap="square">
            <a:spAutoFit/>
          </a:bodyPr>
          <a:lstStyle/>
          <a:p>
            <a:r>
              <a:rPr lang="ru-RU" sz="2800" b="1" dirty="0">
                <a:solidFill>
                  <a:schemeClr val="accent1">
                    <a:lumMod val="50000"/>
                  </a:schemeClr>
                </a:solidFill>
                <a:effectLst>
                  <a:outerShdw blurRad="38100" dist="38100" dir="2700000" algn="tl">
                    <a:srgbClr val="000000">
                      <a:alpha val="43137"/>
                    </a:srgbClr>
                  </a:outerShdw>
                </a:effectLst>
              </a:rPr>
              <a:t>Игра </a:t>
            </a:r>
            <a:r>
              <a:rPr lang="ru-RU" sz="2800" b="1" dirty="0" smtClean="0">
                <a:solidFill>
                  <a:schemeClr val="accent1">
                    <a:lumMod val="50000"/>
                  </a:schemeClr>
                </a:solidFill>
                <a:effectLst>
                  <a:outerShdw blurRad="38100" dist="38100" dir="2700000" algn="tl">
                    <a:srgbClr val="000000">
                      <a:alpha val="43137"/>
                    </a:srgbClr>
                  </a:outerShdw>
                </a:effectLst>
              </a:rPr>
              <a:t>«Вызови по имени»</a:t>
            </a:r>
            <a:endParaRPr lang="ru-RU" sz="2800" b="1" dirty="0">
              <a:solidFill>
                <a:schemeClr val="accent1">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449978" y="1332411"/>
            <a:ext cx="9052560" cy="3200876"/>
          </a:xfrm>
          <a:prstGeom prst="rect">
            <a:avLst/>
          </a:prstGeom>
          <a:noFill/>
        </p:spPr>
        <p:txBody>
          <a:bodyPr wrap="square" rtlCol="0">
            <a:spAutoFit/>
          </a:bodyPr>
          <a:lstStyle/>
          <a:p>
            <a:pPr algn="just"/>
            <a:r>
              <a:rPr lang="ru-RU" sz="2000" dirty="0" smtClean="0"/>
              <a:t>Цель: развивать двигательную память, долговременную память на слова, интенсивность и устойчивость внимания, чувство времени, ловкость.</a:t>
            </a:r>
          </a:p>
          <a:p>
            <a:pPr algn="just"/>
            <a:r>
              <a:rPr lang="ru-RU" sz="2000" dirty="0" smtClean="0"/>
              <a:t>Материал: мяч.</a:t>
            </a:r>
          </a:p>
          <a:p>
            <a:pPr algn="just"/>
            <a:r>
              <a:rPr lang="ru-RU" sz="2000" dirty="0" smtClean="0"/>
              <a:t>Ход игры: Участники делятся на две команды. По сигналу педагога они свободно передвигаются по всему залу. Внезапно педагог подбрасывает мяч и называет имя участника первой команды, который должен поймать мяч. Аналогично вызывается участник второй команды. Побеждает команда, поймавшая мяч большее количество раз.</a:t>
            </a:r>
          </a:p>
          <a:p>
            <a:pPr algn="just"/>
            <a:endParaRPr lang="ru-RU" sz="2000" dirty="0" smtClean="0"/>
          </a:p>
          <a:p>
            <a:endParaRPr lang="ru-RU" sz="2200" dirty="0"/>
          </a:p>
        </p:txBody>
      </p:sp>
      <p:pic>
        <p:nvPicPr>
          <p:cNvPr id="330754" name="Picture 2" descr="Похожее изображение"/>
          <p:cNvPicPr>
            <a:picLocks noChangeAspect="1" noChangeArrowheads="1"/>
          </p:cNvPicPr>
          <p:nvPr/>
        </p:nvPicPr>
        <p:blipFill>
          <a:blip r:embed="rId11" cstate="print"/>
          <a:srcRect/>
          <a:stretch>
            <a:fillRect/>
          </a:stretch>
        </p:blipFill>
        <p:spPr bwMode="auto">
          <a:xfrm>
            <a:off x="4583885" y="3526972"/>
            <a:ext cx="3225942" cy="2092816"/>
          </a:xfrm>
          <a:prstGeom prst="rect">
            <a:avLst/>
          </a:prstGeom>
          <a:noFill/>
        </p:spPr>
      </p:pic>
      <p:pic>
        <p:nvPicPr>
          <p:cNvPr id="16" name="Рисунок 15">
            <a:hlinkClick r:id="rId12" action="ppaction://hlinksldjump"/>
          </p:cNvPr>
          <p:cNvPicPr>
            <a:picLocks noChangeAspect="1"/>
          </p:cNvPicPr>
          <p:nvPr/>
        </p:nvPicPr>
        <p:blipFill rotWithShape="1">
          <a:blip r:embed="rId13"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4" action="ppaction://hlinksldjump"/>
          </p:cNvPr>
          <p:cNvPicPr>
            <a:picLocks noChangeAspect="1" noChangeArrowheads="1"/>
          </p:cNvPicPr>
          <p:nvPr/>
        </p:nvPicPr>
        <p:blipFill>
          <a:blip r:embed="rId15"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1449977" y="1045029"/>
            <a:ext cx="6283236" cy="523220"/>
          </a:xfrm>
          <a:prstGeom prst="rect">
            <a:avLst/>
          </a:prstGeom>
        </p:spPr>
        <p:txBody>
          <a:bodyPr wrap="square">
            <a:spAutoFit/>
          </a:bodyPr>
          <a:lstStyle/>
          <a:p>
            <a:r>
              <a:rPr lang="ru-RU" sz="2800" b="1" dirty="0">
                <a:solidFill>
                  <a:schemeClr val="accent1">
                    <a:lumMod val="50000"/>
                  </a:schemeClr>
                </a:solidFill>
                <a:effectLst>
                  <a:outerShdw blurRad="38100" dist="38100" dir="2700000" algn="tl">
                    <a:srgbClr val="000000">
                      <a:alpha val="43137"/>
                    </a:srgbClr>
                  </a:outerShdw>
                </a:effectLst>
              </a:rPr>
              <a:t>Игра </a:t>
            </a:r>
            <a:r>
              <a:rPr lang="ru-RU" sz="2800" b="1" dirty="0" smtClean="0">
                <a:solidFill>
                  <a:schemeClr val="accent1">
                    <a:lumMod val="50000"/>
                  </a:schemeClr>
                </a:solidFill>
                <a:effectLst>
                  <a:outerShdw blurRad="38100" dist="38100" dir="2700000" algn="tl">
                    <a:srgbClr val="000000">
                      <a:alpha val="43137"/>
                    </a:srgbClr>
                  </a:outerShdw>
                </a:effectLst>
              </a:rPr>
              <a:t>«Кто за кем?»</a:t>
            </a:r>
            <a:endParaRPr lang="ru-RU" sz="2800" b="1" dirty="0">
              <a:solidFill>
                <a:schemeClr val="accent1">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449978" y="1201783"/>
            <a:ext cx="9052560" cy="3947057"/>
          </a:xfrm>
          <a:prstGeom prst="rect">
            <a:avLst/>
          </a:prstGeom>
          <a:noFill/>
        </p:spPr>
        <p:txBody>
          <a:bodyPr wrap="square" rtlCol="0">
            <a:spAutoFit/>
          </a:bodyPr>
          <a:lstStyle/>
          <a:p>
            <a:pPr algn="just"/>
            <a:r>
              <a:rPr lang="ru-RU" sz="2000" dirty="0" smtClean="0"/>
              <a:t/>
            </a:r>
            <a:br>
              <a:rPr lang="ru-RU" sz="2000" dirty="0" smtClean="0"/>
            </a:br>
            <a:r>
              <a:rPr lang="ru-RU" sz="2000" dirty="0" smtClean="0"/>
              <a:t>Цель: развивать активное внимание.</a:t>
            </a:r>
          </a:p>
          <a:p>
            <a:pPr algn="just"/>
            <a:r>
              <a:rPr lang="ru-RU" sz="2000" dirty="0" smtClean="0"/>
              <a:t>Ход игры. Дети делятся на 2 команды по 5-6 человек и становятся в 2 шеренги. Один из каждой команды – водящий – стоит спиной ко всем; остальные в это время перестраиваются.</a:t>
            </a:r>
          </a:p>
          <a:p>
            <a:pPr algn="just"/>
            <a:r>
              <a:rPr lang="ru-RU" sz="2000" dirty="0" smtClean="0"/>
              <a:t>Ведущий подает сигнал, и водящий, быстро повернувшись лицом к шеренге, старается запомнить, кто за кем стоит. По новому сигналу через пять-десять секунд водящий, отвернувшись, должен сказать, в каком порядке стоят его товарищи. Затем водящий становится в шеренгу, а его место занимает другой ребенок, и так пока все из команды не побывают водящими.</a:t>
            </a:r>
          </a:p>
          <a:p>
            <a:pPr algn="just"/>
            <a:endParaRPr lang="ru-RU" sz="2000" dirty="0" smtClean="0"/>
          </a:p>
          <a:p>
            <a:endParaRPr lang="ru-RU" sz="2200" dirty="0"/>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57089" y="5401076"/>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1512750" y="1097837"/>
            <a:ext cx="5311903" cy="523220"/>
          </a:xfrm>
          <a:prstGeom prst="rect">
            <a:avLst/>
          </a:prstGeom>
        </p:spPr>
        <p:txBody>
          <a:bodyPr wrap="none">
            <a:spAutoFit/>
          </a:bodyPr>
          <a:lstStyle/>
          <a:p>
            <a:r>
              <a:rPr lang="ru-RU" sz="2800" b="1" dirty="0" smtClean="0">
                <a:solidFill>
                  <a:schemeClr val="accent1">
                    <a:lumMod val="50000"/>
                  </a:schemeClr>
                </a:solidFill>
                <a:effectLst>
                  <a:outerShdw blurRad="38100" dist="38100" dir="2700000" algn="tl">
                    <a:srgbClr val="000000">
                      <a:alpha val="43137"/>
                    </a:srgbClr>
                  </a:outerShdw>
                </a:effectLst>
              </a:rPr>
              <a:t>Игра </a:t>
            </a:r>
            <a:r>
              <a:rPr lang="ru-RU" sz="2800" b="1" dirty="0">
                <a:solidFill>
                  <a:schemeClr val="accent1">
                    <a:lumMod val="50000"/>
                  </a:schemeClr>
                </a:solidFill>
                <a:effectLst>
                  <a:outerShdw blurRad="38100" dist="38100" dir="2700000" algn="tl">
                    <a:srgbClr val="000000">
                      <a:alpha val="43137"/>
                    </a:srgbClr>
                  </a:outerShdw>
                </a:effectLst>
              </a:rPr>
              <a:t>«Где спрятана игрушка</a:t>
            </a:r>
            <a:r>
              <a:rPr lang="ru-RU" sz="2800" b="1" dirty="0" smtClean="0">
                <a:solidFill>
                  <a:schemeClr val="accent1">
                    <a:lumMod val="50000"/>
                  </a:schemeClr>
                </a:solidFill>
                <a:effectLst>
                  <a:outerShdw blurRad="38100" dist="38100" dir="2700000" algn="tl">
                    <a:srgbClr val="000000">
                      <a:alpha val="43137"/>
                    </a:srgbClr>
                  </a:outerShdw>
                </a:effectLst>
              </a:rPr>
              <a:t>?»</a:t>
            </a:r>
            <a:endParaRPr lang="ru-RU" sz="2800" b="1" dirty="0">
              <a:solidFill>
                <a:schemeClr val="accent1">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426832" y="1701501"/>
            <a:ext cx="5769208" cy="430887"/>
          </a:xfrm>
          <a:prstGeom prst="rect">
            <a:avLst/>
          </a:prstGeom>
          <a:noFill/>
        </p:spPr>
        <p:txBody>
          <a:bodyPr wrap="none" rtlCol="0">
            <a:spAutoFit/>
          </a:bodyPr>
          <a:lstStyle/>
          <a:p>
            <a:r>
              <a:rPr lang="ru-RU" sz="2200" dirty="0" smtClean="0"/>
              <a:t>Цель: </a:t>
            </a:r>
            <a:r>
              <a:rPr lang="ru-RU" sz="2200" dirty="0"/>
              <a:t>развить зрительную память и </a:t>
            </a:r>
            <a:r>
              <a:rPr lang="ru-RU" sz="2200" dirty="0" smtClean="0"/>
              <a:t>внимание.</a:t>
            </a:r>
            <a:endParaRPr lang="ru-RU" sz="2200" dirty="0"/>
          </a:p>
        </p:txBody>
      </p:sp>
      <p:sp>
        <p:nvSpPr>
          <p:cNvPr id="16" name="TextBox 15"/>
          <p:cNvSpPr txBox="1"/>
          <p:nvPr/>
        </p:nvSpPr>
        <p:spPr>
          <a:xfrm>
            <a:off x="1646042" y="2413144"/>
            <a:ext cx="8971917" cy="3477875"/>
          </a:xfrm>
          <a:prstGeom prst="rect">
            <a:avLst/>
          </a:prstGeom>
          <a:noFill/>
        </p:spPr>
        <p:txBody>
          <a:bodyPr wrap="square" rtlCol="0">
            <a:spAutoFit/>
          </a:bodyPr>
          <a:lstStyle/>
          <a:p>
            <a:r>
              <a:rPr lang="ru-RU" sz="2200" dirty="0" smtClean="0"/>
              <a:t>Описание: в</a:t>
            </a:r>
            <a:r>
              <a:rPr lang="ru-RU" sz="2200" dirty="0"/>
              <a:t> один из коробков на глазах ребенка следует положить </a:t>
            </a:r>
            <a:r>
              <a:rPr lang="ru-RU" sz="2200" dirty="0" smtClean="0"/>
              <a:t>какую-нибудь </a:t>
            </a:r>
            <a:r>
              <a:rPr lang="ru-RU" sz="2200" dirty="0"/>
              <a:t>маленькую игрушку или предмет (шарик, солдатика, ластик, пуговицу, колечко от пирамидки </a:t>
            </a:r>
            <a:r>
              <a:rPr lang="ru-RU" sz="2200" dirty="0" smtClean="0"/>
              <a:t>и др</a:t>
            </a:r>
            <a:r>
              <a:rPr lang="ru-RU" sz="2200" dirty="0"/>
              <a:t>.) </a:t>
            </a:r>
            <a:endParaRPr lang="ru-RU" sz="2200" dirty="0" smtClean="0"/>
          </a:p>
          <a:p>
            <a:r>
              <a:rPr lang="ru-RU" sz="2200" dirty="0" smtClean="0"/>
              <a:t>Затем</a:t>
            </a:r>
            <a:r>
              <a:rPr lang="ru-RU" sz="2200" dirty="0"/>
              <a:t> коробки на некоторое время уберите. Попросите ребенка достать спрятанную игрушку.</a:t>
            </a:r>
          </a:p>
          <a:p>
            <a:r>
              <a:rPr lang="ru-RU" sz="2200" dirty="0"/>
              <a:t>Игру можно несколько усложнить:</a:t>
            </a:r>
          </a:p>
          <a:p>
            <a:pPr marL="342900" indent="-342900">
              <a:buFont typeface="Arial" panose="020B0604020202020204" pitchFamily="34" charset="0"/>
              <a:buChar char="•"/>
            </a:pPr>
            <a:r>
              <a:rPr lang="ru-RU" sz="2200" dirty="0" smtClean="0"/>
              <a:t>убрать </a:t>
            </a:r>
            <a:r>
              <a:rPr lang="ru-RU" sz="2200" dirty="0"/>
              <a:t>коробки на более длительное время;</a:t>
            </a:r>
          </a:p>
          <a:p>
            <a:pPr marL="342900" indent="-342900">
              <a:buFont typeface="Arial" panose="020B0604020202020204" pitchFamily="34" charset="0"/>
              <a:buChar char="•"/>
            </a:pPr>
            <a:r>
              <a:rPr lang="ru-RU" sz="2200" dirty="0" smtClean="0"/>
              <a:t>спрятать </a:t>
            </a:r>
            <a:r>
              <a:rPr lang="ru-RU" sz="2200" dirty="0"/>
              <a:t>2, а затем и 3 игрушки;</a:t>
            </a:r>
          </a:p>
          <a:p>
            <a:pPr marL="342900" indent="-342900">
              <a:buFont typeface="Arial" panose="020B0604020202020204" pitchFamily="34" charset="0"/>
              <a:buChar char="•"/>
            </a:pPr>
            <a:r>
              <a:rPr lang="ru-RU" sz="2200" dirty="0" smtClean="0"/>
              <a:t>заменить </a:t>
            </a:r>
            <a:r>
              <a:rPr lang="ru-RU" sz="2200" dirty="0"/>
              <a:t>игрушки.</a:t>
            </a:r>
          </a:p>
          <a:p>
            <a:pPr algn="just"/>
            <a:r>
              <a:rPr lang="ru-RU" sz="2200" dirty="0" smtClean="0"/>
              <a:t> </a:t>
            </a:r>
            <a:endParaRPr lang="ru-RU" sz="2200" dirty="0"/>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112543" y="5781821"/>
            <a:ext cx="1698274" cy="956604"/>
          </a:xfrm>
          <a:prstGeom prst="rect">
            <a:avLst/>
          </a:prstGeom>
          <a:scene3d>
            <a:camera prst="orthographicFront"/>
            <a:lightRig rig="threePt" dir="t"/>
          </a:scene3d>
          <a:sp3d>
            <a:bevelT/>
          </a:sp3d>
        </p:spPr>
      </p:pic>
      <p:sp>
        <p:nvSpPr>
          <p:cNvPr id="3" name="TextBox 2"/>
          <p:cNvSpPr txBox="1"/>
          <p:nvPr/>
        </p:nvSpPr>
        <p:spPr>
          <a:xfrm>
            <a:off x="7134046" y="1159484"/>
            <a:ext cx="2846716" cy="1077218"/>
          </a:xfrm>
          <a:prstGeom prst="rect">
            <a:avLst/>
          </a:prstGeom>
          <a:noFill/>
          <a:ln w="57150">
            <a:solidFill>
              <a:schemeClr val="accent1">
                <a:lumMod val="75000"/>
              </a:schemeClr>
            </a:solidFill>
          </a:ln>
        </p:spPr>
        <p:txBody>
          <a:bodyPr wrap="square" rtlCol="0">
            <a:spAutoFit/>
          </a:bodyPr>
          <a:lstStyle/>
          <a:p>
            <a:pPr algn="ctr"/>
            <a:r>
              <a:rPr lang="ru-RU" sz="1600" dirty="0"/>
              <a:t>Для организации и проведения игры необходимо </a:t>
            </a:r>
            <a:r>
              <a:rPr lang="ru-RU" sz="1600" dirty="0" smtClean="0"/>
              <a:t/>
            </a:r>
            <a:br>
              <a:rPr lang="ru-RU" sz="1600" dirty="0" smtClean="0"/>
            </a:br>
            <a:r>
              <a:rPr lang="ru-RU" sz="1600" dirty="0" smtClean="0"/>
              <a:t>склеить</a:t>
            </a:r>
            <a:r>
              <a:rPr lang="ru-RU" sz="1600" dirty="0"/>
              <a:t> между собой три спичечных коробка</a:t>
            </a:r>
            <a:r>
              <a:rPr lang="ru-RU" sz="1600" dirty="0" smtClean="0"/>
              <a:t>.</a:t>
            </a:r>
            <a:endParaRPr lang="ru-RU" sz="1600" dirty="0"/>
          </a:p>
        </p:txBody>
      </p:sp>
      <p:pic>
        <p:nvPicPr>
          <p:cNvPr id="19" name="Рисунок 18">
            <a:hlinkClick r:id="rId13" action="ppaction://hlinksldjump"/>
          </p:cNvPr>
          <p:cNvPicPr>
            <a:picLocks noChangeAspect="1"/>
          </p:cNvPicPr>
          <p:nvPr/>
        </p:nvPicPr>
        <p:blipFill rotWithShape="1">
          <a:blip r:embed="rId14" cstate="print"/>
          <a:srcRect l="18135" t="25262" r="19515" b="23171"/>
          <a:stretch/>
        </p:blipFill>
        <p:spPr>
          <a:xfrm>
            <a:off x="10194878" y="5854890"/>
            <a:ext cx="1828800" cy="90075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33016107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1449977" y="927463"/>
            <a:ext cx="6283236" cy="523220"/>
          </a:xfrm>
          <a:prstGeom prst="rect">
            <a:avLst/>
          </a:prstGeom>
        </p:spPr>
        <p:txBody>
          <a:bodyPr wrap="square">
            <a:spAutoFit/>
          </a:bodyPr>
          <a:lstStyle/>
          <a:p>
            <a:r>
              <a:rPr lang="ru-RU" sz="2800" b="1" dirty="0">
                <a:solidFill>
                  <a:schemeClr val="accent1">
                    <a:lumMod val="50000"/>
                  </a:schemeClr>
                </a:solidFill>
                <a:effectLst>
                  <a:outerShdw blurRad="38100" dist="38100" dir="2700000" algn="tl">
                    <a:srgbClr val="000000">
                      <a:alpha val="43137"/>
                    </a:srgbClr>
                  </a:outerShdw>
                </a:effectLst>
              </a:rPr>
              <a:t>Игра </a:t>
            </a:r>
            <a:r>
              <a:rPr lang="ru-RU" sz="2800" b="1" dirty="0" smtClean="0">
                <a:solidFill>
                  <a:schemeClr val="accent1">
                    <a:lumMod val="50000"/>
                  </a:schemeClr>
                </a:solidFill>
                <a:effectLst>
                  <a:outerShdw blurRad="38100" dist="38100" dir="2700000" algn="tl">
                    <a:srgbClr val="000000">
                      <a:alpha val="43137"/>
                    </a:srgbClr>
                  </a:outerShdw>
                </a:effectLst>
              </a:rPr>
              <a:t>«Узнай, что это?»</a:t>
            </a:r>
            <a:endParaRPr lang="ru-RU" sz="2800" b="1" dirty="0">
              <a:solidFill>
                <a:schemeClr val="accent1">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449978" y="1162594"/>
            <a:ext cx="9052560" cy="4471172"/>
          </a:xfrm>
          <a:prstGeom prst="rect">
            <a:avLst/>
          </a:prstGeom>
          <a:noFill/>
        </p:spPr>
        <p:txBody>
          <a:bodyPr wrap="square" rtlCol="0">
            <a:spAutoFit/>
          </a:bodyPr>
          <a:lstStyle/>
          <a:p>
            <a:pPr algn="just"/>
            <a:r>
              <a:rPr lang="ru-RU" sz="2000" dirty="0" smtClean="0"/>
              <a:t/>
            </a:r>
            <a:br>
              <a:rPr lang="ru-RU" sz="2000" dirty="0" smtClean="0"/>
            </a:br>
            <a:r>
              <a:rPr lang="ru-RU" sz="2000" dirty="0" smtClean="0"/>
              <a:t>Цель: активизация зрительного внимания и памяти, развитие наблюдательности, совершенствование зрительно- пространственной ориентировки в процессе узнавания и описания предмета по контурному изображению его части.</a:t>
            </a:r>
          </a:p>
          <a:p>
            <a:pPr algn="just"/>
            <a:r>
              <a:rPr lang="ru-RU" sz="2000" dirty="0" smtClean="0"/>
              <a:t>Игровой материал: демонстрационное полотно, раздаточный материал, цветные карандаши, листы для рисования.</a:t>
            </a:r>
          </a:p>
          <a:p>
            <a:pPr algn="just"/>
            <a:r>
              <a:rPr lang="ru-RU" sz="2000" dirty="0" smtClean="0"/>
              <a:t>Ход игры: педагог выставляет на демонстрационное полотно картинку с изображением контура верхней части, например: трамвая, предлагая детям внимательно ее рассмотреть и решить , часть чего она им напоминает. Если дети затрудняются с ответом, педагог помогает им подсказками. Затем каждому ребенку раздают листочки, на которых предметы изображены не полностью, и ребенка просят сначала узнать предмет, а затем нарисовать их полностью на отдельных листах.</a:t>
            </a:r>
          </a:p>
          <a:p>
            <a:endParaRPr lang="ru-RU" sz="2200" dirty="0"/>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1449976" y="1254033"/>
            <a:ext cx="7210697" cy="523220"/>
          </a:xfrm>
          <a:prstGeom prst="rect">
            <a:avLst/>
          </a:prstGeom>
        </p:spPr>
        <p:txBody>
          <a:bodyPr wrap="square">
            <a:spAutoFit/>
          </a:bodyPr>
          <a:lstStyle/>
          <a:p>
            <a:r>
              <a:rPr lang="ru-RU" sz="2800" b="1" dirty="0">
                <a:solidFill>
                  <a:schemeClr val="accent1">
                    <a:lumMod val="50000"/>
                  </a:schemeClr>
                </a:solidFill>
                <a:effectLst>
                  <a:outerShdw blurRad="38100" dist="38100" dir="2700000" algn="tl">
                    <a:srgbClr val="000000">
                      <a:alpha val="43137"/>
                    </a:srgbClr>
                  </a:outerShdw>
                </a:effectLst>
              </a:rPr>
              <a:t>Игра </a:t>
            </a:r>
            <a:r>
              <a:rPr lang="ru-RU" sz="2800" b="1" dirty="0" smtClean="0">
                <a:solidFill>
                  <a:schemeClr val="accent1">
                    <a:lumMod val="50000"/>
                  </a:schemeClr>
                </a:solidFill>
                <a:effectLst>
                  <a:outerShdw blurRad="38100" dist="38100" dir="2700000" algn="tl">
                    <a:srgbClr val="000000">
                      <a:alpha val="43137"/>
                    </a:srgbClr>
                  </a:outerShdw>
                </a:effectLst>
              </a:rPr>
              <a:t>с палочками «Повторяй за мной!»</a:t>
            </a:r>
            <a:endParaRPr lang="ru-RU" sz="2800" b="1" dirty="0">
              <a:solidFill>
                <a:schemeClr val="accent1">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449978" y="1162595"/>
            <a:ext cx="9052560" cy="3816429"/>
          </a:xfrm>
          <a:prstGeom prst="rect">
            <a:avLst/>
          </a:prstGeom>
          <a:noFill/>
        </p:spPr>
        <p:txBody>
          <a:bodyPr wrap="square" rtlCol="0">
            <a:spAutoFit/>
          </a:bodyPr>
          <a:lstStyle/>
          <a:p>
            <a:pPr algn="just"/>
            <a:r>
              <a:rPr lang="ru-RU" sz="2000" dirty="0" smtClean="0"/>
              <a:t/>
            </a:r>
            <a:br>
              <a:rPr lang="ru-RU" sz="2000" dirty="0" smtClean="0"/>
            </a:br>
            <a:r>
              <a:rPr lang="ru-RU" sz="2000" dirty="0" smtClean="0"/>
              <a:t/>
            </a:r>
            <a:br>
              <a:rPr lang="ru-RU" sz="2000" dirty="0" smtClean="0"/>
            </a:br>
            <a:r>
              <a:rPr lang="ru-RU" sz="2000" dirty="0" smtClean="0"/>
              <a:t>Цель: увеличение объема внимания и памяти.</a:t>
            </a:r>
          </a:p>
          <a:p>
            <a:pPr algn="just"/>
            <a:r>
              <a:rPr lang="ru-RU" sz="2000" dirty="0" smtClean="0"/>
              <a:t>Игровой материал: счетные палочки.</a:t>
            </a:r>
          </a:p>
          <a:p>
            <a:pPr algn="just"/>
            <a:r>
              <a:rPr lang="ru-RU" sz="2000" dirty="0" smtClean="0"/>
              <a:t>Ход игры: В эту игру можно играть как с одним, так и с несколькими детьми. Каждому ребенку выдается одинаковое количество счетных палочек. Все садятся в круг, и воспитатель начинает игру в роли ведущего. Выкладывает из счетных палочек произвольную композицию . Пусть дети смотрят и запоминают. Затем композиция закрывается листом бумаги, детям надо будет сложить из своих палочек такую же фигуру. Если все смогли повторить, роль ведущего переходит к следующему игроку</a:t>
            </a:r>
          </a:p>
          <a:p>
            <a:endParaRPr lang="ru-RU" sz="2200" dirty="0"/>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8500" y="1384344"/>
            <a:ext cx="710972" cy="725631"/>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072" y="5045083"/>
            <a:ext cx="657293" cy="771180"/>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669" y="967309"/>
            <a:ext cx="481119" cy="484369"/>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414" y="5606630"/>
            <a:ext cx="416453" cy="419266"/>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2530" y="5045083"/>
            <a:ext cx="414623" cy="434234"/>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811" y="680933"/>
            <a:ext cx="747851" cy="770745"/>
          </a:xfrm>
          <a:prstGeom prst="rect">
            <a:avLst/>
          </a:prstGeom>
        </p:spPr>
      </p:pic>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365" y="1301136"/>
            <a:ext cx="385530" cy="388135"/>
          </a:xfrm>
          <a:prstGeom prst="rect">
            <a:avLst/>
          </a:prstGeom>
        </p:spPr>
      </p:pic>
      <p:pic>
        <p:nvPicPr>
          <p:cNvPr id="17" name="Рисунок 1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62063" y="4709530"/>
            <a:ext cx="7320533" cy="1839740"/>
          </a:xfrm>
          <a:prstGeom prst="rect">
            <a:avLst/>
          </a:prstGeom>
        </p:spPr>
      </p:pic>
      <p:pic>
        <p:nvPicPr>
          <p:cNvPr id="18" name="Рисунок 1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397725" y="1525287"/>
            <a:ext cx="6988629" cy="1644783"/>
          </a:xfrm>
          <a:prstGeom prst="rect">
            <a:avLst/>
          </a:prstGeom>
        </p:spPr>
      </p:pic>
      <p:pic>
        <p:nvPicPr>
          <p:cNvPr id="19" name="Рисунок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355771" y="2899955"/>
            <a:ext cx="6836229" cy="1907177"/>
          </a:xfrm>
          <a:prstGeom prst="rect">
            <a:avLst/>
          </a:prstGeom>
        </p:spPr>
      </p:pic>
      <p:pic>
        <p:nvPicPr>
          <p:cNvPr id="20" name="Рисунок 19"/>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36477" y="232012"/>
            <a:ext cx="5554639" cy="1446662"/>
          </a:xfrm>
          <a:prstGeom prst="rect">
            <a:avLst/>
          </a:prstGeom>
        </p:spPr>
      </p:pic>
      <p:pic>
        <p:nvPicPr>
          <p:cNvPr id="26" name="Рисунок 25"/>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402174" y="313509"/>
            <a:ext cx="6524677" cy="1541417"/>
          </a:xfrm>
          <a:prstGeom prst="rect">
            <a:avLst/>
          </a:prstGeom>
        </p:spPr>
      </p:pic>
      <p:sp>
        <p:nvSpPr>
          <p:cNvPr id="4" name="TextBox 3">
            <a:hlinkClick r:id="rId11" action="ppaction://hlinksldjump"/>
          </p:cNvPr>
          <p:cNvSpPr txBox="1"/>
          <p:nvPr/>
        </p:nvSpPr>
        <p:spPr>
          <a:xfrm>
            <a:off x="1436914" y="696036"/>
            <a:ext cx="2978332" cy="523220"/>
          </a:xfrm>
          <a:prstGeom prst="rect">
            <a:avLst/>
          </a:prstGeom>
          <a:noFill/>
        </p:spPr>
        <p:txBody>
          <a:bodyPr wrap="square" rtlCol="0">
            <a:spAutoFit/>
          </a:bodyPr>
          <a:lstStyle/>
          <a:p>
            <a:r>
              <a:rPr lang="ru-RU" sz="2800" b="1" dirty="0" smtClean="0">
                <a:solidFill>
                  <a:srgbClr val="800080"/>
                </a:solidFill>
                <a:effectLst>
                  <a:outerShdw blurRad="38100" dist="38100" dir="2700000" algn="tl">
                    <a:srgbClr val="000000">
                      <a:alpha val="43137"/>
                    </a:srgbClr>
                  </a:outerShdw>
                </a:effectLst>
              </a:rPr>
              <a:t>Игра «Подарки»</a:t>
            </a:r>
            <a:endParaRPr lang="ru-RU" sz="2800" b="1" dirty="0">
              <a:solidFill>
                <a:srgbClr val="800080"/>
              </a:solidFill>
              <a:effectLst>
                <a:outerShdw blurRad="38100" dist="38100" dir="2700000" algn="tl">
                  <a:srgbClr val="000000">
                    <a:alpha val="43137"/>
                  </a:srgbClr>
                </a:outerShdw>
              </a:effectLst>
            </a:endParaRPr>
          </a:p>
        </p:txBody>
      </p:sp>
      <p:sp>
        <p:nvSpPr>
          <p:cNvPr id="24" name="TextBox 23">
            <a:hlinkClick r:id="rId12" action="ppaction://hlinksldjump"/>
          </p:cNvPr>
          <p:cNvSpPr txBox="1"/>
          <p:nvPr/>
        </p:nvSpPr>
        <p:spPr>
          <a:xfrm>
            <a:off x="2560320" y="2070846"/>
            <a:ext cx="4963886" cy="523220"/>
          </a:xfrm>
          <a:prstGeom prst="rect">
            <a:avLst/>
          </a:prstGeom>
          <a:noFill/>
        </p:spPr>
        <p:txBody>
          <a:bodyPr wrap="square" rtlCol="0">
            <a:spAutoFit/>
          </a:bodyPr>
          <a:lstStyle/>
          <a:p>
            <a:r>
              <a:rPr lang="ru-RU" sz="2800" b="1" dirty="0" smtClean="0">
                <a:solidFill>
                  <a:srgbClr val="800080"/>
                </a:solidFill>
                <a:effectLst>
                  <a:outerShdw blurRad="38100" dist="38100" dir="2700000" algn="tl">
                    <a:srgbClr val="000000">
                      <a:alpha val="43137"/>
                    </a:srgbClr>
                  </a:outerShdw>
                </a:effectLst>
              </a:rPr>
              <a:t>Игра «Измени конец сказки»</a:t>
            </a:r>
            <a:endParaRPr lang="ru-RU" sz="2800" b="1" dirty="0">
              <a:solidFill>
                <a:srgbClr val="800080"/>
              </a:solidFill>
              <a:effectLst>
                <a:outerShdw blurRad="38100" dist="38100" dir="2700000" algn="tl">
                  <a:srgbClr val="000000">
                    <a:alpha val="43137"/>
                  </a:srgbClr>
                </a:outerShdw>
              </a:effectLst>
            </a:endParaRPr>
          </a:p>
        </p:txBody>
      </p:sp>
      <p:sp>
        <p:nvSpPr>
          <p:cNvPr id="25" name="Прямоугольник 24">
            <a:hlinkClick r:id="rId13" action="ppaction://hlinksldjump"/>
          </p:cNvPr>
          <p:cNvSpPr/>
          <p:nvPr/>
        </p:nvSpPr>
        <p:spPr>
          <a:xfrm>
            <a:off x="6655996" y="809897"/>
            <a:ext cx="4180170" cy="52322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«Сравнения»</a:t>
            </a:r>
            <a:endParaRPr lang="ru-RU" sz="2800" b="1" dirty="0">
              <a:solidFill>
                <a:srgbClr val="800080"/>
              </a:solidFill>
              <a:effectLst>
                <a:outerShdw blurRad="38100" dist="38100" dir="2700000" algn="tl">
                  <a:srgbClr val="000000">
                    <a:alpha val="43137"/>
                  </a:srgbClr>
                </a:outerShdw>
              </a:effectLst>
            </a:endParaRPr>
          </a:p>
        </p:txBody>
      </p:sp>
      <p:sp>
        <p:nvSpPr>
          <p:cNvPr id="27" name="Прямоугольник 26">
            <a:hlinkClick r:id="rId14" action="ppaction://hlinksldjump"/>
          </p:cNvPr>
          <p:cNvSpPr/>
          <p:nvPr/>
        </p:nvSpPr>
        <p:spPr>
          <a:xfrm>
            <a:off x="1894114" y="5342708"/>
            <a:ext cx="4506686" cy="52322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«Что потом?»</a:t>
            </a:r>
            <a:endParaRPr lang="ru-RU" sz="2800" b="1" dirty="0">
              <a:solidFill>
                <a:srgbClr val="800080"/>
              </a:solidFill>
              <a:effectLst>
                <a:outerShdw blurRad="38100" dist="38100" dir="2700000" algn="tl">
                  <a:srgbClr val="000000">
                    <a:alpha val="43137"/>
                  </a:srgbClr>
                </a:outerShdw>
              </a:effectLst>
            </a:endParaRPr>
          </a:p>
        </p:txBody>
      </p:sp>
      <p:sp>
        <p:nvSpPr>
          <p:cNvPr id="28" name="Прямоугольник 27">
            <a:hlinkClick r:id="rId15" action="ppaction://hlinksldjump"/>
          </p:cNvPr>
          <p:cNvSpPr/>
          <p:nvPr/>
        </p:nvSpPr>
        <p:spPr>
          <a:xfrm>
            <a:off x="6426925" y="3396344"/>
            <a:ext cx="5525589" cy="96717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«Продолжи фразу и покажи»</a:t>
            </a:r>
            <a:endParaRPr lang="ru-RU" sz="2800" b="1" dirty="0">
              <a:solidFill>
                <a:srgbClr val="800080"/>
              </a:solidFill>
              <a:effectLst>
                <a:outerShdw blurRad="38100" dist="38100" dir="2700000" algn="tl">
                  <a:srgbClr val="000000">
                    <a:alpha val="43137"/>
                  </a:srgbClr>
                </a:outerShdw>
              </a:effectLst>
            </a:endParaRPr>
          </a:p>
        </p:txBody>
      </p:sp>
      <p:pic>
        <p:nvPicPr>
          <p:cNvPr id="29" name="Рисунок 28">
            <a:hlinkClick r:id="rId16" action="ppaction://hlinksldjump"/>
          </p:cNvPr>
          <p:cNvPicPr>
            <a:picLocks noChangeAspect="1"/>
          </p:cNvPicPr>
          <p:nvPr/>
        </p:nvPicPr>
        <p:blipFill rotWithShape="1">
          <a:blip r:embed="rId17"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30" name="Рисунок 29">
            <a:hlinkClick r:id="rId18" action="ppaction://hlinksldjump"/>
          </p:cNvPr>
          <p:cNvPicPr>
            <a:picLocks noChangeAspect="1"/>
          </p:cNvPicPr>
          <p:nvPr/>
        </p:nvPicPr>
        <p:blipFill rotWithShape="1">
          <a:blip r:embed="rId19"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24052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96" y="0"/>
            <a:ext cx="12025223"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463040" y="966651"/>
            <a:ext cx="3033859"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«Подарки»</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476103" y="1371601"/>
            <a:ext cx="9000309" cy="4805074"/>
          </a:xfrm>
          <a:prstGeom prst="rect">
            <a:avLst/>
          </a:prstGeom>
          <a:noFill/>
        </p:spPr>
        <p:txBody>
          <a:bodyPr wrap="square" rtlCol="0">
            <a:spAutoFit/>
          </a:bodyPr>
          <a:lstStyle/>
          <a:p>
            <a:pPr algn="just"/>
            <a:r>
              <a:rPr lang="ru-RU" sz="2000" dirty="0" smtClean="0"/>
              <a:t>Цель: развитие воображения, коммуникативных навыков, моторики.</a:t>
            </a:r>
          </a:p>
          <a:p>
            <a:pPr algn="just"/>
            <a:r>
              <a:rPr lang="ru-RU" sz="2000" dirty="0" smtClean="0"/>
              <a:t>Количество играющих: группа детей.</a:t>
            </a:r>
          </a:p>
          <a:p>
            <a:pPr algn="just"/>
            <a:r>
              <a:rPr lang="ru-RU" sz="2000" dirty="0" smtClean="0"/>
              <a:t>Ход игры: дети становятся в круг, а ведущий (взрослый) предлагает каждому придумать подарок для соседа справа (это могут быть различные предметы, цветы и т.д.). нельзя ничего говорить, ребёнок должен показать свой подарок жестами, а принимающий подарок – показать этот предмет на картинке или показать, как он будет им пользоваться. Получивший подарок показывает свою пантомиму следующему.</a:t>
            </a:r>
          </a:p>
          <a:p>
            <a:pPr algn="just"/>
            <a:r>
              <a:rPr lang="ru-RU" sz="2000" dirty="0" smtClean="0"/>
              <a:t>Комментарий: остальные дети должны внимательно наблюдать за тем, что происходит. В случае ошибки они должны предложить свои варианты использования подарка. Игра продолжается с того ребёнка, который дал правильный ответ. Пользоваться словами может только взрослый. Если подарки однотипны, можно остановить игру и поговорить с детьми о том, что здесь подарком может быть всё, что угодно. </a:t>
            </a:r>
          </a:p>
          <a:p>
            <a:endParaRPr lang="ru-RU" sz="2200" dirty="0"/>
          </a:p>
        </p:txBody>
      </p:sp>
      <p:pic>
        <p:nvPicPr>
          <p:cNvPr id="20" name="Рисунок 19">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96" y="0"/>
            <a:ext cx="12025223"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463040" y="1084217"/>
            <a:ext cx="3735977"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«Сравнения»</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476103" y="1515291"/>
            <a:ext cx="9000309" cy="4431983"/>
          </a:xfrm>
          <a:prstGeom prst="rect">
            <a:avLst/>
          </a:prstGeom>
          <a:noFill/>
        </p:spPr>
        <p:txBody>
          <a:bodyPr wrap="square" rtlCol="0">
            <a:spAutoFit/>
          </a:bodyPr>
          <a:lstStyle/>
          <a:p>
            <a:pPr algn="just"/>
            <a:r>
              <a:rPr lang="ru-RU" sz="2000" dirty="0" smtClean="0"/>
              <a:t>Цель: развитие творческого воображения.</a:t>
            </a:r>
          </a:p>
          <a:p>
            <a:pPr algn="just"/>
            <a:r>
              <a:rPr lang="ru-RU" sz="2000" dirty="0" smtClean="0"/>
              <a:t>Количество играющих: один и более.</a:t>
            </a:r>
          </a:p>
          <a:p>
            <a:pPr algn="just"/>
            <a:r>
              <a:rPr lang="ru-RU" sz="2000" dirty="0" smtClean="0"/>
              <a:t>Ход игры: ребёнку предлагается придумать, с чем можно сравнить: птичку, реку, ветер, варежки, снежинку, утюг и т.д.</a:t>
            </a:r>
          </a:p>
          <a:p>
            <a:pPr algn="just"/>
            <a:r>
              <a:rPr lang="ru-RU" sz="2000" dirty="0" smtClean="0"/>
              <a:t>Очень важно, чтобы в процессе ответов дети использовали образные выражения.</a:t>
            </a:r>
          </a:p>
          <a:p>
            <a:pPr algn="just"/>
            <a:r>
              <a:rPr lang="ru-RU" sz="2000" dirty="0" smtClean="0"/>
              <a:t>Комментарий: дети дошкольного возраста испытывают большие трудности при необходимости подбора ассоциаций, так как их речь ещё бедна. Лучший способ обогащения речи – это совместное чтение. Желательно постоянно задавать детям вопросы типа: «На что похожи облака?», «На что похожа лужа», «На что похожа мама?». Все это будет стимулировать детей на сравнительные ассоциации предметов.</a:t>
            </a:r>
          </a:p>
          <a:p>
            <a:pPr algn="just"/>
            <a:endParaRPr lang="ru-RU" sz="2000" dirty="0" smtClean="0"/>
          </a:p>
          <a:p>
            <a:endParaRPr lang="ru-RU" sz="2200" dirty="0"/>
          </a:p>
        </p:txBody>
      </p:sp>
      <p:pic>
        <p:nvPicPr>
          <p:cNvPr id="20" name="Рисунок 19">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96" y="0"/>
            <a:ext cx="12025223"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358538" y="1005840"/>
            <a:ext cx="5512526"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«Измени конец сказки»</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384663" y="1332411"/>
            <a:ext cx="9091749" cy="5728405"/>
          </a:xfrm>
          <a:prstGeom prst="rect">
            <a:avLst/>
          </a:prstGeom>
          <a:noFill/>
        </p:spPr>
        <p:txBody>
          <a:bodyPr wrap="square" rtlCol="0">
            <a:spAutoFit/>
          </a:bodyPr>
          <a:lstStyle/>
          <a:p>
            <a:pPr algn="just"/>
            <a:r>
              <a:rPr lang="ru-RU" sz="2000" dirty="0" smtClean="0"/>
              <a:t>Цель: развитие  воображения, внимания, умения соблюдать последовательность рассказывания, развитие изобразительных навыков.</a:t>
            </a:r>
          </a:p>
          <a:p>
            <a:pPr algn="just"/>
            <a:r>
              <a:rPr lang="ru-RU" sz="2000" dirty="0" smtClean="0"/>
              <a:t>Количество играющих: любое.</a:t>
            </a:r>
          </a:p>
          <a:p>
            <a:pPr algn="just"/>
            <a:r>
              <a:rPr lang="ru-RU" sz="2000" dirty="0" smtClean="0"/>
              <a:t>Необходимые приспособления: всё необходимое для рисования.</a:t>
            </a:r>
          </a:p>
          <a:p>
            <a:pPr algn="just"/>
            <a:r>
              <a:rPr lang="ru-RU" sz="2000" dirty="0" smtClean="0"/>
              <a:t>Описание игры: ребёнок в процессе рисования картины на сюжет какой-нибудь сказки должен придумать её новое окончание, а затем рассказать его.</a:t>
            </a:r>
          </a:p>
          <a:p>
            <a:pPr algn="just"/>
            <a:r>
              <a:rPr lang="ru-RU" sz="2000" dirty="0" smtClean="0"/>
              <a:t>Комментарий: в игру можно ввести дополнительное правило: ребёнок не рассказывает о своём рисунке, за него это сделает кто-то другой, а автор или подтвердит его версию, или опровергнет её. Либо, возможен вариант, когда рисунок рисуется несколькими детьми и сказка придумывается в соответствии с задумками авторов рисунка. В любом случае, будет интересно услышать несколько версий одного рисунка. Рисунок ребенка может быть нарисован абсолютно новый. В таком случае, ребенку необходимо полностью изменить какую-либо сказку, в соответствии с нарисованными персонажами.</a:t>
            </a:r>
          </a:p>
          <a:p>
            <a:r>
              <a:rPr lang="ru-RU" sz="2000" dirty="0" smtClean="0"/>
              <a:t/>
            </a:r>
            <a:br>
              <a:rPr lang="ru-RU" sz="2000" dirty="0" smtClean="0"/>
            </a:br>
            <a:endParaRPr lang="ru-RU" sz="2000" dirty="0" smtClean="0"/>
          </a:p>
          <a:p>
            <a:pPr algn="just"/>
            <a:endParaRPr lang="ru-RU" sz="2000" dirty="0" smtClean="0"/>
          </a:p>
          <a:p>
            <a:endParaRPr lang="ru-RU" sz="2200" dirty="0"/>
          </a:p>
        </p:txBody>
      </p:sp>
      <p:pic>
        <p:nvPicPr>
          <p:cNvPr id="20" name="Рисунок 19">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96" y="-85181"/>
            <a:ext cx="12174585" cy="694318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068"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358537" y="1136468"/>
            <a:ext cx="7458891"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«Продолжи фразу и покажи»</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358537" y="1332411"/>
            <a:ext cx="9117876" cy="5047536"/>
          </a:xfrm>
          <a:prstGeom prst="rect">
            <a:avLst/>
          </a:prstGeom>
          <a:noFill/>
        </p:spPr>
        <p:txBody>
          <a:bodyPr wrap="square" rtlCol="0">
            <a:spAutoFit/>
          </a:bodyPr>
          <a:lstStyle/>
          <a:p>
            <a:endParaRPr lang="ru-RU" sz="2000" dirty="0" smtClean="0"/>
          </a:p>
          <a:p>
            <a:pPr algn="just"/>
            <a:r>
              <a:rPr lang="ru-RU" sz="2000" dirty="0" smtClean="0"/>
              <a:t>Цель. Развивать логику, творческие способности; развивать имитационные навыки.</a:t>
            </a:r>
          </a:p>
          <a:p>
            <a:pPr algn="just"/>
            <a:r>
              <a:rPr lang="ru-RU" sz="2000" dirty="0" smtClean="0"/>
              <a:t>-Если холодно на улице, что вы надеваете? (Шубу, шапку, варежки...)</a:t>
            </a:r>
          </a:p>
          <a:p>
            <a:pPr algn="just"/>
            <a:r>
              <a:rPr lang="ru-RU" sz="2000" dirty="0" smtClean="0"/>
              <a:t>-Если вам подарят маленького котенка, что вы сделаете? (Погладим его, приласкаем).</a:t>
            </a:r>
          </a:p>
          <a:p>
            <a:pPr algn="just"/>
            <a:r>
              <a:rPr lang="ru-RU" sz="2000" dirty="0" smtClean="0"/>
              <a:t>-Если вы останетесь в лесу одни, что вы будете делать? (Громко кричать«Ау!».)</a:t>
            </a:r>
          </a:p>
          <a:p>
            <a:pPr algn="just"/>
            <a:r>
              <a:rPr lang="ru-RU" sz="2000" dirty="0" smtClean="0"/>
              <a:t>-Если мама отдыхает, как вы будете себя вести? (Ходить на цыпочках, не шуметь...)</a:t>
            </a:r>
          </a:p>
          <a:p>
            <a:pPr algn="just"/>
            <a:r>
              <a:rPr lang="ru-RU" sz="2000" dirty="0" smtClean="0"/>
              <a:t>-Если плачет ваш друг, что делать? (Утешить, погладить, заглянуть в глаза...).</a:t>
            </a:r>
          </a:p>
          <a:p>
            <a:pPr algn="just"/>
            <a:r>
              <a:rPr lang="ru-RU" sz="2000" dirty="0" smtClean="0"/>
              <a:t>-Если вам на глаза попались спички? (Ответы  детей, которые педагог обобщает выводом: спички детям не игрушка!)</a:t>
            </a:r>
          </a:p>
          <a:p>
            <a:pPr algn="just"/>
            <a:r>
              <a:rPr lang="ru-RU" sz="2000" dirty="0" smtClean="0"/>
              <a:t/>
            </a:r>
            <a:br>
              <a:rPr lang="ru-RU" sz="2000" dirty="0" smtClean="0"/>
            </a:br>
            <a:endParaRPr lang="ru-RU" sz="2000" dirty="0" smtClean="0"/>
          </a:p>
          <a:p>
            <a:pPr algn="just"/>
            <a:endParaRPr lang="ru-RU" sz="2000" dirty="0" smtClean="0"/>
          </a:p>
          <a:p>
            <a:endParaRPr lang="ru-RU" sz="2200" dirty="0"/>
          </a:p>
        </p:txBody>
      </p:sp>
      <p:pic>
        <p:nvPicPr>
          <p:cNvPr id="20" name="Рисунок 19">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69" y="-182881"/>
            <a:ext cx="12758189" cy="727601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175657" y="914400"/>
            <a:ext cx="7641772"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«Что потом?»</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358537" y="1058091"/>
            <a:ext cx="9117876" cy="1969770"/>
          </a:xfrm>
          <a:prstGeom prst="rect">
            <a:avLst/>
          </a:prstGeom>
          <a:noFill/>
        </p:spPr>
        <p:txBody>
          <a:bodyPr wrap="square" rtlCol="0">
            <a:spAutoFit/>
          </a:bodyPr>
          <a:lstStyle/>
          <a:p>
            <a:endParaRPr lang="ru-RU" sz="2000" dirty="0" smtClean="0"/>
          </a:p>
          <a:p>
            <a:pPr algn="just"/>
            <a:r>
              <a:rPr lang="ru-RU" sz="2000" dirty="0" smtClean="0"/>
              <a:t/>
            </a:r>
            <a:br>
              <a:rPr lang="ru-RU" sz="2000" dirty="0" smtClean="0"/>
            </a:br>
            <a:r>
              <a:rPr lang="ru-RU" sz="2000" dirty="0" smtClean="0"/>
              <a:t> </a:t>
            </a:r>
            <a:br>
              <a:rPr lang="ru-RU" sz="2000" dirty="0" smtClean="0"/>
            </a:br>
            <a:endParaRPr lang="ru-RU" sz="2000" dirty="0" smtClean="0"/>
          </a:p>
          <a:p>
            <a:pPr algn="just"/>
            <a:endParaRPr lang="ru-RU" sz="2000" dirty="0" smtClean="0"/>
          </a:p>
          <a:p>
            <a:endParaRPr lang="ru-RU" sz="2200" dirty="0"/>
          </a:p>
        </p:txBody>
      </p:sp>
      <p:sp>
        <p:nvSpPr>
          <p:cNvPr id="20" name="Прямоугольник 19"/>
          <p:cNvSpPr/>
          <p:nvPr/>
        </p:nvSpPr>
        <p:spPr>
          <a:xfrm>
            <a:off x="1201784" y="1306286"/>
            <a:ext cx="9522822" cy="4478149"/>
          </a:xfrm>
          <a:prstGeom prst="rect">
            <a:avLst/>
          </a:prstGeom>
        </p:spPr>
        <p:txBody>
          <a:bodyPr wrap="square">
            <a:spAutoFit/>
          </a:bodyPr>
          <a:lstStyle/>
          <a:p>
            <a:r>
              <a:rPr lang="ru-RU" sz="1900" dirty="0" smtClean="0"/>
              <a:t>Цель: развитие творческого мышления</a:t>
            </a:r>
          </a:p>
          <a:p>
            <a:pPr algn="just"/>
            <a:r>
              <a:rPr lang="ru-RU" sz="1900" dirty="0" smtClean="0"/>
              <a:t>Ход игры: ребёнку предлагается придумать как можно больше вариантов событий, которые наступили после того, как…</a:t>
            </a:r>
          </a:p>
          <a:p>
            <a:r>
              <a:rPr lang="ru-RU" sz="1900" dirty="0" smtClean="0"/>
              <a:t>Папа поймал большую рыбу…</a:t>
            </a:r>
          </a:p>
          <a:p>
            <a:r>
              <a:rPr lang="ru-RU" sz="1900" dirty="0" smtClean="0"/>
              <a:t>Что было после этого?: (развейте каждую из историй).</a:t>
            </a:r>
          </a:p>
          <a:p>
            <a:r>
              <a:rPr lang="ru-RU" sz="1900" dirty="0" smtClean="0"/>
              <a:t>- пруд стал мелкой лужей;                                       - рыба перекусила леску и уплыла;</a:t>
            </a:r>
          </a:p>
          <a:p>
            <a:r>
              <a:rPr lang="ru-RU" sz="1900" dirty="0" smtClean="0"/>
              <a:t>- семья целый год ела рыбу;</a:t>
            </a:r>
          </a:p>
          <a:p>
            <a:r>
              <a:rPr lang="ru-RU" sz="1900" dirty="0" smtClean="0"/>
              <a:t>- рыбу разрезали, а там оказалась ещё одна рыба, а в той – ещё рыба, а в следующей – ещё и т.д.).</a:t>
            </a:r>
          </a:p>
          <a:p>
            <a:r>
              <a:rPr lang="ru-RU" sz="1900" dirty="0" smtClean="0"/>
              <a:t>Белоснежка кормила голубей…                              Папа Карло строгал полено…</a:t>
            </a:r>
          </a:p>
          <a:p>
            <a:r>
              <a:rPr lang="ru-RU" sz="1900" dirty="0" smtClean="0"/>
              <a:t>Аннушка пролила масло…                                      </a:t>
            </a:r>
            <a:r>
              <a:rPr lang="ru-RU" sz="1900" dirty="0" err="1" smtClean="0"/>
              <a:t>Воробьишка</a:t>
            </a:r>
            <a:r>
              <a:rPr lang="ru-RU" sz="1900" dirty="0" smtClean="0"/>
              <a:t> выпал из гнезда…</a:t>
            </a:r>
          </a:p>
          <a:p>
            <a:r>
              <a:rPr lang="ru-RU" sz="1900" dirty="0" smtClean="0"/>
              <a:t>Бабушка испекла пирожки...                                    Слон проглотил ежа…</a:t>
            </a:r>
          </a:p>
          <a:p>
            <a:pPr algn="just"/>
            <a:r>
              <a:rPr lang="ru-RU" sz="1900" dirty="0" smtClean="0"/>
              <a:t>Компьютеры стали работать самостоятельно… и. т.д.</a:t>
            </a:r>
          </a:p>
          <a:p>
            <a:pPr algn="just"/>
            <a:r>
              <a:rPr lang="ru-RU" sz="1900" dirty="0" smtClean="0"/>
              <a:t>Комментарий: если ответы детей однотипны, взрослый может включиться в игру, изменить ход мыслей детей, дать им образец нестандартного предложения.</a:t>
            </a:r>
            <a:endParaRPr lang="ru-RU" sz="1900" dirty="0"/>
          </a:p>
        </p:txBody>
      </p:sp>
      <p:pic>
        <p:nvPicPr>
          <p:cNvPr id="21" name="Рисунок 20">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2"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97608" y="274319"/>
            <a:ext cx="7708305" cy="1410789"/>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8542"/>
            <a:ext cx="499426" cy="502800"/>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831" y="5523297"/>
            <a:ext cx="405780" cy="408522"/>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90" y="346841"/>
            <a:ext cx="807211" cy="83557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60" y="1453299"/>
            <a:ext cx="689471" cy="710577"/>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5584" y="1028627"/>
            <a:ext cx="405493" cy="424672"/>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7365" y="5020666"/>
            <a:ext cx="706892" cy="706892"/>
          </a:xfrm>
          <a:prstGeom prst="rect">
            <a:avLst/>
          </a:prstGeom>
        </p:spPr>
      </p:pic>
      <p:sp>
        <p:nvSpPr>
          <p:cNvPr id="20"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6" name="Прямоугольник 15">
            <a:hlinkClick r:id="rId10" action="ppaction://hlinksldjump"/>
          </p:cNvPr>
          <p:cNvSpPr/>
          <p:nvPr/>
        </p:nvSpPr>
        <p:spPr>
          <a:xfrm>
            <a:off x="261258" y="653143"/>
            <a:ext cx="6635932"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«Работа с мозаикой»</a:t>
            </a:r>
            <a:endParaRPr lang="ru-RU" sz="2800" b="1" dirty="0" smtClean="0">
              <a:effectLst>
                <a:outerShdw blurRad="38100" dist="38100" dir="2700000" algn="tl">
                  <a:srgbClr val="000000">
                    <a:alpha val="43137"/>
                  </a:srgbClr>
                </a:outerShdw>
              </a:effectLst>
              <a:cs typeface="Arial" pitchFamily="34" charset="0"/>
            </a:endParaRPr>
          </a:p>
        </p:txBody>
      </p:sp>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479177" y="887505"/>
            <a:ext cx="5712823" cy="1385432"/>
          </a:xfrm>
          <a:prstGeom prst="rect">
            <a:avLst/>
          </a:prstGeom>
        </p:spPr>
      </p:pic>
      <p:sp>
        <p:nvSpPr>
          <p:cNvPr id="22" name="Прямоугольник 21">
            <a:hlinkClick r:id="rId11" action="ppaction://hlinksldjump"/>
          </p:cNvPr>
          <p:cNvSpPr/>
          <p:nvPr/>
        </p:nvSpPr>
        <p:spPr>
          <a:xfrm>
            <a:off x="7341327" y="1293223"/>
            <a:ext cx="4850674" cy="523220"/>
          </a:xfrm>
          <a:prstGeom prst="rect">
            <a:avLst/>
          </a:prstGeom>
        </p:spPr>
        <p:txBody>
          <a:bodyPr wrap="square">
            <a:spAutoFit/>
          </a:bodyPr>
          <a:lstStyle/>
          <a:p>
            <a:pPr lvl="0"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«Чем не Золушка?»</a:t>
            </a:r>
          </a:p>
        </p:txBody>
      </p:sp>
      <p:pic>
        <p:nvPicPr>
          <p:cNvPr id="23" name="Рисунок 2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813581" y="2174581"/>
            <a:ext cx="8376746" cy="1258458"/>
          </a:xfrm>
          <a:prstGeom prst="rect">
            <a:avLst/>
          </a:prstGeom>
        </p:spPr>
      </p:pic>
      <p:sp>
        <p:nvSpPr>
          <p:cNvPr id="24" name="Прямоугольник 23">
            <a:hlinkClick r:id="rId12" action="ppaction://hlinksldjump"/>
          </p:cNvPr>
          <p:cNvSpPr/>
          <p:nvPr/>
        </p:nvSpPr>
        <p:spPr>
          <a:xfrm>
            <a:off x="3583409" y="2534194"/>
            <a:ext cx="5407572"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«Буква растет»</a:t>
            </a:r>
          </a:p>
        </p:txBody>
      </p:sp>
      <p:pic>
        <p:nvPicPr>
          <p:cNvPr id="21" name="Рисунок 2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773782" y="4501691"/>
            <a:ext cx="6622869" cy="1454972"/>
          </a:xfrm>
          <a:prstGeom prst="rect">
            <a:avLst/>
          </a:prstGeom>
        </p:spPr>
      </p:pic>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52696" y="3673738"/>
            <a:ext cx="6374675" cy="1342400"/>
          </a:xfrm>
          <a:prstGeom prst="rect">
            <a:avLst/>
          </a:prstGeom>
        </p:spPr>
      </p:pic>
      <p:sp>
        <p:nvSpPr>
          <p:cNvPr id="26" name="Прямоугольник 25">
            <a:hlinkClick r:id="rId13" action="ppaction://hlinksldjump"/>
          </p:cNvPr>
          <p:cNvSpPr/>
          <p:nvPr/>
        </p:nvSpPr>
        <p:spPr>
          <a:xfrm>
            <a:off x="6466114" y="4911634"/>
            <a:ext cx="5569131"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«Раскрась правильно»</a:t>
            </a:r>
          </a:p>
        </p:txBody>
      </p:sp>
      <p:sp>
        <p:nvSpPr>
          <p:cNvPr id="27" name="Прямоугольник 26">
            <a:hlinkClick r:id="rId14" action="ppaction://hlinksldjump"/>
          </p:cNvPr>
          <p:cNvSpPr/>
          <p:nvPr/>
        </p:nvSpPr>
        <p:spPr>
          <a:xfrm>
            <a:off x="1143464" y="4058230"/>
            <a:ext cx="5186854"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«Театр теней»</a:t>
            </a:r>
          </a:p>
        </p:txBody>
      </p:sp>
      <p:pic>
        <p:nvPicPr>
          <p:cNvPr id="28" name="Рисунок 27">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9" name="Рисунок 28">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16869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83" y="-3626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98179" y="967017"/>
            <a:ext cx="9884980"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«Работа с</a:t>
            </a:r>
            <a:r>
              <a:rPr kumimoji="0" lang="ru-RU" sz="2800" b="1" i="0" u="none" strike="noStrike" cap="none" normalizeH="0" dirty="0" smtClean="0">
                <a:ln>
                  <a:noFill/>
                </a:ln>
                <a:solidFill>
                  <a:srgbClr val="FF6600"/>
                </a:solidFill>
                <a:effectLst>
                  <a:outerShdw blurRad="38100" dist="38100" dir="2700000" algn="tl">
                    <a:srgbClr val="000000">
                      <a:alpha val="43137"/>
                    </a:srgbClr>
                  </a:outerShdw>
                </a:effectLst>
                <a:cs typeface="Times New Roman" pitchFamily="18" charset="0"/>
              </a:rPr>
              <a:t> мозаикой</a:t>
            </a: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a:t>
            </a: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algn="just"/>
            <a:r>
              <a:rPr lang="ru-RU" sz="2000" dirty="0" smtClean="0"/>
              <a:t>Цель: развитие мелкой моторики, координации движений пальцев рук.</a:t>
            </a:r>
            <a:r>
              <a:rPr lang="ru-RU" sz="2000" b="1" dirty="0" smtClean="0"/>
              <a:t> </a:t>
            </a:r>
            <a:endParaRPr lang="ru-RU" sz="2000" dirty="0" smtClean="0"/>
          </a:p>
          <a:p>
            <a:pPr algn="just"/>
            <a:r>
              <a:rPr lang="ru-RU" sz="2000" dirty="0" smtClean="0"/>
              <a:t>Оборудование: мозаика различных видов образцы выкладываемых фигур.</a:t>
            </a:r>
          </a:p>
          <a:p>
            <a:pPr algn="just"/>
            <a:r>
              <a:rPr lang="ru-RU" sz="2000" dirty="0" smtClean="0"/>
              <a:t>Описание. Выложить несколько столбиков из пластинок одного цвета. Выложить рисунок из мозаики, имея перед глазами образец. Составить свой рисунок, основываясь на прошлом опыте.</a:t>
            </a:r>
          </a:p>
          <a:p>
            <a:pPr lvl="0" algn="just" eaLnBrk="0" fontAlgn="base" hangingPunct="0">
              <a:spcBef>
                <a:spcPct val="0"/>
              </a:spcBef>
              <a:spcAft>
                <a:spcPct val="0"/>
              </a:spcAft>
            </a:pPr>
            <a:endParaRPr kumimoji="0" lang="ru-RU" sz="2200"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33826" name="Picture 2" descr="Картинки по запросу мозаика картинки для детей"/>
          <p:cNvPicPr>
            <a:picLocks noChangeAspect="1" noChangeArrowheads="1"/>
          </p:cNvPicPr>
          <p:nvPr/>
        </p:nvPicPr>
        <p:blipFill>
          <a:blip r:embed="rId12" cstate="print"/>
          <a:srcRect/>
          <a:stretch>
            <a:fillRect/>
          </a:stretch>
        </p:blipFill>
        <p:spPr bwMode="auto">
          <a:xfrm>
            <a:off x="1775368" y="3082223"/>
            <a:ext cx="4129043" cy="2725169"/>
          </a:xfrm>
          <a:prstGeom prst="rect">
            <a:avLst/>
          </a:prstGeom>
          <a:noFill/>
        </p:spPr>
      </p:pic>
      <p:pic>
        <p:nvPicPr>
          <p:cNvPr id="333828" name="Picture 4" descr="Картинки по запросу мозаика картинки для детей"/>
          <p:cNvPicPr>
            <a:picLocks noChangeAspect="1" noChangeArrowheads="1"/>
          </p:cNvPicPr>
          <p:nvPr/>
        </p:nvPicPr>
        <p:blipFill>
          <a:blip r:embed="rId13" cstate="print"/>
          <a:srcRect/>
          <a:stretch>
            <a:fillRect/>
          </a:stretch>
        </p:blipFill>
        <p:spPr bwMode="auto">
          <a:xfrm>
            <a:off x="6569440" y="3103178"/>
            <a:ext cx="3554274" cy="2665706"/>
          </a:xfrm>
          <a:prstGeom prst="rect">
            <a:avLst/>
          </a:prstGeom>
          <a:noFill/>
        </p:spPr>
      </p:pic>
      <p:pic>
        <p:nvPicPr>
          <p:cNvPr id="18" name="Рисунок 17">
            <a:hlinkClick r:id="rId14" action="ppaction://hlinksldjump"/>
          </p:cNvPr>
          <p:cNvPicPr>
            <a:picLocks noChangeAspect="1"/>
          </p:cNvPicPr>
          <p:nvPr/>
        </p:nvPicPr>
        <p:blipFill rotWithShape="1">
          <a:blip r:embed="rId15"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9" name="Picture 3">
            <a:hlinkClick r:id="rId16" action="ppaction://hlinksldjump"/>
          </p:cNvPr>
          <p:cNvPicPr>
            <a:picLocks noChangeAspect="1" noChangeArrowheads="1"/>
          </p:cNvPicPr>
          <p:nvPr/>
        </p:nvPicPr>
        <p:blipFill>
          <a:blip r:embed="rId17"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8500" y="1384344"/>
            <a:ext cx="710972" cy="725631"/>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072" y="5045083"/>
            <a:ext cx="657293" cy="771180"/>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669" y="967309"/>
            <a:ext cx="481119" cy="484369"/>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414" y="5606630"/>
            <a:ext cx="416453" cy="419266"/>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2530" y="5045083"/>
            <a:ext cx="414623" cy="434234"/>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811" y="680933"/>
            <a:ext cx="747851" cy="770745"/>
          </a:xfrm>
          <a:prstGeom prst="rect">
            <a:avLst/>
          </a:prstGeom>
        </p:spPr>
      </p:pic>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365" y="1301136"/>
            <a:ext cx="385530" cy="388135"/>
          </a:xfrm>
          <a:prstGeom prst="rect">
            <a:avLst/>
          </a:prstGeom>
        </p:spPr>
      </p:pic>
      <p:pic>
        <p:nvPicPr>
          <p:cNvPr id="17" name="Рисунок 1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26212" y="3390181"/>
            <a:ext cx="7320533" cy="1839740"/>
          </a:xfrm>
          <a:prstGeom prst="rect">
            <a:avLst/>
          </a:prstGeom>
        </p:spPr>
      </p:pic>
      <p:pic>
        <p:nvPicPr>
          <p:cNvPr id="18" name="Рисунок 1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0" y="1781934"/>
            <a:ext cx="6726621" cy="1644783"/>
          </a:xfrm>
          <a:prstGeom prst="rect">
            <a:avLst/>
          </a:prstGeom>
        </p:spPr>
      </p:pic>
      <p:pic>
        <p:nvPicPr>
          <p:cNvPr id="19" name="Рисунок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905316" y="2378760"/>
            <a:ext cx="6491239" cy="1566854"/>
          </a:xfrm>
          <a:prstGeom prst="rect">
            <a:avLst/>
          </a:prstGeom>
        </p:spPr>
      </p:pic>
      <p:pic>
        <p:nvPicPr>
          <p:cNvPr id="20" name="Рисунок 19"/>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36477" y="232012"/>
            <a:ext cx="5554639" cy="1446662"/>
          </a:xfrm>
          <a:prstGeom prst="rect">
            <a:avLst/>
          </a:prstGeom>
        </p:spPr>
      </p:pic>
      <p:pic>
        <p:nvPicPr>
          <p:cNvPr id="26" name="Рисунок 25"/>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349922" y="0"/>
            <a:ext cx="6524677" cy="1842448"/>
          </a:xfrm>
          <a:prstGeom prst="rect">
            <a:avLst/>
          </a:prstGeom>
        </p:spPr>
      </p:pic>
      <p:sp>
        <p:nvSpPr>
          <p:cNvPr id="4" name="TextBox 3">
            <a:hlinkClick r:id="rId11" action="ppaction://hlinksldjump"/>
          </p:cNvPr>
          <p:cNvSpPr txBox="1"/>
          <p:nvPr/>
        </p:nvSpPr>
        <p:spPr>
          <a:xfrm>
            <a:off x="1241947" y="696036"/>
            <a:ext cx="3412281" cy="523220"/>
          </a:xfrm>
          <a:prstGeom prst="rect">
            <a:avLst/>
          </a:prstGeom>
          <a:noFill/>
        </p:spPr>
        <p:txBody>
          <a:bodyPr wrap="none" rtlCol="0">
            <a:spAutoFit/>
          </a:bodyPr>
          <a:lstStyle/>
          <a:p>
            <a:r>
              <a:rPr lang="ru-RU" sz="2800" b="1" dirty="0" smtClean="0">
                <a:solidFill>
                  <a:srgbClr val="800080"/>
                </a:solidFill>
                <a:effectLst>
                  <a:outerShdw blurRad="38100" dist="38100" dir="2700000" algn="tl">
                    <a:srgbClr val="000000">
                      <a:alpha val="43137"/>
                    </a:srgbClr>
                  </a:outerShdw>
                </a:effectLst>
              </a:rPr>
              <a:t>Игра «Строим дом»</a:t>
            </a:r>
            <a:endParaRPr lang="ru-RU" sz="2800" b="1" dirty="0">
              <a:solidFill>
                <a:srgbClr val="800080"/>
              </a:solidFill>
              <a:effectLst>
                <a:outerShdw blurRad="38100" dist="38100" dir="2700000" algn="tl">
                  <a:srgbClr val="000000">
                    <a:alpha val="43137"/>
                  </a:srgbClr>
                </a:outerShdw>
              </a:effectLst>
            </a:endParaRPr>
          </a:p>
        </p:txBody>
      </p:sp>
      <p:sp>
        <p:nvSpPr>
          <p:cNvPr id="24" name="TextBox 23">
            <a:hlinkClick r:id="rId12" action="ppaction://hlinksldjump"/>
          </p:cNvPr>
          <p:cNvSpPr txBox="1"/>
          <p:nvPr/>
        </p:nvSpPr>
        <p:spPr>
          <a:xfrm>
            <a:off x="1103588" y="2343807"/>
            <a:ext cx="4791633" cy="523220"/>
          </a:xfrm>
          <a:prstGeom prst="rect">
            <a:avLst/>
          </a:prstGeom>
          <a:noFill/>
        </p:spPr>
        <p:txBody>
          <a:bodyPr wrap="none" rtlCol="0">
            <a:spAutoFit/>
          </a:bodyPr>
          <a:lstStyle/>
          <a:p>
            <a:r>
              <a:rPr lang="ru-RU" sz="2800" b="1" dirty="0" smtClean="0">
                <a:solidFill>
                  <a:srgbClr val="800080"/>
                </a:solidFill>
                <a:effectLst>
                  <a:outerShdw blurRad="38100" dist="38100" dir="2700000" algn="tl">
                    <a:srgbClr val="000000">
                      <a:alpha val="43137"/>
                    </a:srgbClr>
                  </a:outerShdw>
                </a:effectLst>
              </a:rPr>
              <a:t>Игра «Вспомни и посчитай»</a:t>
            </a:r>
            <a:endParaRPr lang="ru-RU" sz="2800" b="1" dirty="0">
              <a:solidFill>
                <a:srgbClr val="800080"/>
              </a:solidFill>
              <a:effectLst>
                <a:outerShdw blurRad="38100" dist="38100" dir="2700000" algn="tl">
                  <a:srgbClr val="000000">
                    <a:alpha val="43137"/>
                  </a:srgbClr>
                </a:outerShdw>
              </a:effectLst>
            </a:endParaRPr>
          </a:p>
        </p:txBody>
      </p:sp>
      <p:sp>
        <p:nvSpPr>
          <p:cNvPr id="25" name="Прямоугольник 24">
            <a:hlinkClick r:id="rId13" action="ppaction://hlinksldjump"/>
          </p:cNvPr>
          <p:cNvSpPr/>
          <p:nvPr/>
        </p:nvSpPr>
        <p:spPr>
          <a:xfrm>
            <a:off x="6655996" y="637767"/>
            <a:ext cx="4180170" cy="52322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«Вагончики»</a:t>
            </a:r>
            <a:endParaRPr lang="ru-RU" sz="2800" b="1" dirty="0">
              <a:solidFill>
                <a:srgbClr val="800080"/>
              </a:solidFill>
              <a:effectLst>
                <a:outerShdw blurRad="38100" dist="38100" dir="2700000" algn="tl">
                  <a:srgbClr val="000000">
                    <a:alpha val="43137"/>
                  </a:srgbClr>
                </a:outerShdw>
              </a:effectLst>
            </a:endParaRPr>
          </a:p>
        </p:txBody>
      </p:sp>
      <p:sp>
        <p:nvSpPr>
          <p:cNvPr id="27" name="Прямоугольник 26">
            <a:hlinkClick r:id="rId14" action="ppaction://hlinksldjump"/>
          </p:cNvPr>
          <p:cNvSpPr/>
          <p:nvPr/>
        </p:nvSpPr>
        <p:spPr>
          <a:xfrm>
            <a:off x="828137" y="4037161"/>
            <a:ext cx="4908429" cy="52322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«Геометрическое лото»</a:t>
            </a:r>
            <a:endParaRPr lang="ru-RU" sz="2800" b="1" dirty="0">
              <a:solidFill>
                <a:srgbClr val="800080"/>
              </a:solidFill>
              <a:effectLst>
                <a:outerShdw blurRad="38100" dist="38100" dir="2700000" algn="tl">
                  <a:srgbClr val="000000">
                    <a:alpha val="43137"/>
                  </a:srgbClr>
                </a:outerShdw>
              </a:effectLst>
            </a:endParaRPr>
          </a:p>
        </p:txBody>
      </p:sp>
      <p:sp>
        <p:nvSpPr>
          <p:cNvPr id="28" name="Прямоугольник 27">
            <a:hlinkClick r:id="rId15" action="ppaction://hlinksldjump"/>
          </p:cNvPr>
          <p:cNvSpPr/>
          <p:nvPr/>
        </p:nvSpPr>
        <p:spPr>
          <a:xfrm>
            <a:off x="7254815" y="2863970"/>
            <a:ext cx="4037162" cy="52322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«Угости кукол»</a:t>
            </a:r>
            <a:endParaRPr lang="ru-RU" sz="2800" b="1" dirty="0">
              <a:solidFill>
                <a:srgbClr val="800080"/>
              </a:solidFill>
              <a:effectLst>
                <a:outerShdw blurRad="38100" dist="38100" dir="2700000" algn="tl">
                  <a:srgbClr val="000000">
                    <a:alpha val="43137"/>
                  </a:srgbClr>
                </a:outerShdw>
              </a:effectLst>
            </a:endParaRPr>
          </a:p>
        </p:txBody>
      </p:sp>
      <p:pic>
        <p:nvPicPr>
          <p:cNvPr id="31" name="Рисунок 30"/>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650720" y="4304581"/>
            <a:ext cx="6541280" cy="1595326"/>
          </a:xfrm>
          <a:prstGeom prst="rect">
            <a:avLst/>
          </a:prstGeom>
        </p:spPr>
      </p:pic>
      <p:sp>
        <p:nvSpPr>
          <p:cNvPr id="32" name="Прямоугольник 31">
            <a:hlinkClick r:id="rId16" action="ppaction://hlinksldjump"/>
          </p:cNvPr>
          <p:cNvSpPr/>
          <p:nvPr/>
        </p:nvSpPr>
        <p:spPr>
          <a:xfrm>
            <a:off x="6263936" y="4865298"/>
            <a:ext cx="5677899"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«Чего больше»</a:t>
            </a:r>
            <a:endParaRPr lang="ru-RU" sz="2800" b="1" dirty="0">
              <a:solidFill>
                <a:srgbClr val="990099"/>
              </a:solidFill>
              <a:effectLst>
                <a:outerShdw blurRad="38100" dist="38100" dir="2700000" algn="tl">
                  <a:srgbClr val="000000">
                    <a:alpha val="43137"/>
                  </a:srgbClr>
                </a:outerShdw>
              </a:effectLst>
            </a:endParaRPr>
          </a:p>
        </p:txBody>
      </p:sp>
      <p:pic>
        <p:nvPicPr>
          <p:cNvPr id="29" name="Рисунок 28">
            <a:hlinkClick r:id="rId17" action="ppaction://hlinksldjump"/>
          </p:cNvPr>
          <p:cNvPicPr>
            <a:picLocks noChangeAspect="1"/>
          </p:cNvPicPr>
          <p:nvPr/>
        </p:nvPicPr>
        <p:blipFill rotWithShape="1">
          <a:blip r:embed="rId18" cstate="print"/>
          <a:srcRect l="16454" t="24357" r="18815" b="10790"/>
          <a:stretch/>
        </p:blipFill>
        <p:spPr>
          <a:xfrm>
            <a:off x="10305413" y="5781821"/>
            <a:ext cx="1698274" cy="956604"/>
          </a:xfrm>
          <a:prstGeom prst="rect">
            <a:avLst/>
          </a:prstGeom>
          <a:scene3d>
            <a:camera prst="orthographicFront"/>
            <a:lightRig rig="threePt" dir="t"/>
          </a:scene3d>
          <a:sp3d>
            <a:bevelT/>
          </a:sp3d>
        </p:spPr>
      </p:pic>
      <p:pic>
        <p:nvPicPr>
          <p:cNvPr id="30" name="Рисунок 29">
            <a:hlinkClick r:id="rId19" action="ppaction://hlinksldjump"/>
          </p:cNvPr>
          <p:cNvPicPr>
            <a:picLocks noChangeAspect="1"/>
          </p:cNvPicPr>
          <p:nvPr/>
        </p:nvPicPr>
        <p:blipFill rotWithShape="1">
          <a:blip r:embed="rId20"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24052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83" y="-3626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98178" y="875212"/>
            <a:ext cx="9905251" cy="24952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«Чем</a:t>
            </a:r>
            <a:r>
              <a:rPr kumimoji="0" lang="ru-RU" sz="2800" b="1" i="0" u="none" strike="noStrike" cap="none" normalizeH="0" dirty="0" smtClean="0">
                <a:ln>
                  <a:noFill/>
                </a:ln>
                <a:solidFill>
                  <a:srgbClr val="FF6600"/>
                </a:solidFill>
                <a:effectLst>
                  <a:outerShdw blurRad="38100" dist="38100" dir="2700000" algn="tl">
                    <a:srgbClr val="000000">
                      <a:alpha val="43137"/>
                    </a:srgbClr>
                  </a:outerShdw>
                </a:effectLst>
                <a:cs typeface="Times New Roman" pitchFamily="18" charset="0"/>
              </a:rPr>
              <a:t> не Золушка?</a:t>
            </a: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a:t>
            </a: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algn="just"/>
            <a:r>
              <a:rPr lang="ru-RU" sz="2000" dirty="0" smtClean="0"/>
              <a:t>Цель: развивать мелкую моторику.</a:t>
            </a:r>
          </a:p>
          <a:p>
            <a:pPr algn="just"/>
            <a:r>
              <a:rPr lang="ru-RU" sz="2000" dirty="0" smtClean="0"/>
              <a:t>Игровой материал и наглядные пособия: крупа (рис, гречка).</a:t>
            </a:r>
          </a:p>
          <a:p>
            <a:pPr algn="just"/>
            <a:r>
              <a:rPr lang="ru-RU" sz="2000" dirty="0" smtClean="0"/>
              <a:t>Ход игры: воспитатель жалуется ребенку на то, что с ним произошла маленькая неприятность, перемешались два вида крупы (рис и гречка), а перебрать ее времени не хватает. Поэтому нужна его помощь: разложить крупу по разным банкам.</a:t>
            </a:r>
          </a:p>
          <a:p>
            <a:pPr algn="just"/>
            <a:endParaRPr kumimoji="0" lang="ru-RU" sz="2200"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5092" name="AutoShape 4" descr="Картинки по запросу золуш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5094" name="AutoShape 6" descr="Картинки по запросу золуш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5096" name="Picture 8" descr="Картинки по запросу золушка картинки для детей"/>
          <p:cNvPicPr>
            <a:picLocks noChangeAspect="1" noChangeArrowheads="1"/>
          </p:cNvPicPr>
          <p:nvPr/>
        </p:nvPicPr>
        <p:blipFill>
          <a:blip r:embed="rId12" cstate="print"/>
          <a:srcRect/>
          <a:stretch>
            <a:fillRect/>
          </a:stretch>
        </p:blipFill>
        <p:spPr bwMode="auto">
          <a:xfrm>
            <a:off x="3787047" y="2978823"/>
            <a:ext cx="4272735" cy="2753050"/>
          </a:xfrm>
          <a:prstGeom prst="rect">
            <a:avLst/>
          </a:prstGeom>
          <a:noFill/>
        </p:spPr>
      </p:pic>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0"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83" y="-3626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98178" y="728936"/>
            <a:ext cx="9905251"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«Буква</a:t>
            </a:r>
            <a:r>
              <a:rPr kumimoji="0" lang="ru-RU" sz="2800" b="1" i="0" u="none" strike="noStrike" cap="none" normalizeH="0" dirty="0" smtClean="0">
                <a:ln>
                  <a:noFill/>
                </a:ln>
                <a:solidFill>
                  <a:srgbClr val="FF6600"/>
                </a:solidFill>
                <a:effectLst>
                  <a:outerShdw blurRad="38100" dist="38100" dir="2700000" algn="tl">
                    <a:srgbClr val="000000">
                      <a:alpha val="43137"/>
                    </a:srgbClr>
                  </a:outerShdw>
                </a:effectLst>
                <a:cs typeface="Times New Roman" pitchFamily="18" charset="0"/>
              </a:rPr>
              <a:t> растет</a:t>
            </a: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a:t>
            </a: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algn="just"/>
            <a:r>
              <a:rPr lang="ru-RU" sz="2000" dirty="0" smtClean="0"/>
              <a:t>Цель: развивать мелкую моторику.</a:t>
            </a:r>
          </a:p>
          <a:p>
            <a:pPr algn="just"/>
            <a:r>
              <a:rPr lang="ru-RU" sz="2000" dirty="0" smtClean="0"/>
              <a:t>Игровой материал и наглядные пособия: лист бумаги, карандаш.</a:t>
            </a:r>
          </a:p>
          <a:p>
            <a:pPr algn="just"/>
            <a:r>
              <a:rPr lang="ru-RU" sz="2000" dirty="0" smtClean="0"/>
              <a:t>Описание: ребенок получает лист бумаги, в противоположных концах которого нарисованы буквы - одна очень маленькая, другая очень большая. Предложить ребенку изобразить процесс увеличения или уменьшения букв, то есть рядом с маленькой нарисовать букву побольше, следующую еще больше и т. д. Обратить внимание ребенка на то, что буква должна расти понемногу, таким образом довести букву до размера, обозначенного на противоположном конце листа.</a:t>
            </a:r>
          </a:p>
          <a:p>
            <a:pPr algn="just"/>
            <a:endParaRPr kumimoji="0" lang="ru-RU" sz="2200"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5092" name="AutoShape 4" descr="Картинки по запросу золуш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5094" name="AutoShape 6" descr="Картинки по запросу золуш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6114" name="Picture 2" descr="Картинки по запросу картинки дети  для детей"/>
          <p:cNvPicPr>
            <a:picLocks noChangeAspect="1" noChangeArrowheads="1"/>
          </p:cNvPicPr>
          <p:nvPr/>
        </p:nvPicPr>
        <p:blipFill>
          <a:blip r:embed="rId12" cstate="print"/>
          <a:srcRect/>
          <a:stretch>
            <a:fillRect/>
          </a:stretch>
        </p:blipFill>
        <p:spPr bwMode="auto">
          <a:xfrm>
            <a:off x="6843757" y="3349106"/>
            <a:ext cx="1843043" cy="2397053"/>
          </a:xfrm>
          <a:prstGeom prst="rect">
            <a:avLst/>
          </a:prstGeom>
          <a:noFill/>
        </p:spPr>
      </p:pic>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0"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83" y="-3626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36470" y="679269"/>
            <a:ext cx="9966960" cy="43525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«Театр</a:t>
            </a:r>
            <a:r>
              <a:rPr kumimoji="0" lang="ru-RU" sz="2800" b="1" i="0" u="none" strike="noStrike" cap="none" normalizeH="0" dirty="0" smtClean="0">
                <a:ln>
                  <a:noFill/>
                </a:ln>
                <a:solidFill>
                  <a:srgbClr val="FF6600"/>
                </a:solidFill>
                <a:effectLst>
                  <a:outerShdw blurRad="38100" dist="38100" dir="2700000" algn="tl">
                    <a:srgbClr val="000000">
                      <a:alpha val="43137"/>
                    </a:srgbClr>
                  </a:outerShdw>
                </a:effectLst>
                <a:cs typeface="Times New Roman" pitchFamily="18" charset="0"/>
              </a:rPr>
              <a:t> теней</a:t>
            </a: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a:t>
            </a:r>
            <a:endParaRPr lang="ru-RU" sz="2000" dirty="0" smtClean="0"/>
          </a:p>
          <a:p>
            <a:pPr algn="just"/>
            <a:r>
              <a:rPr lang="ru-RU" sz="2000" dirty="0" smtClean="0"/>
              <a:t>Цель: развивать мелкую моторику.</a:t>
            </a:r>
          </a:p>
          <a:p>
            <a:pPr algn="just"/>
            <a:r>
              <a:rPr lang="ru-RU" sz="2000" dirty="0" smtClean="0"/>
              <a:t>Игровой материал и наглядные пособия: экран (светлая стена), настольная лампа, фонарь.</a:t>
            </a:r>
          </a:p>
          <a:p>
            <a:pPr algn="just"/>
            <a:r>
              <a:rPr lang="ru-RU" sz="2000" dirty="0" smtClean="0"/>
              <a:t>Описание: перед игрой необходимо затемнить комнату, источник света должен освещать экран на расстоянии 4—5 м. Между экраном и источником света производятся движения руками, от которых на освещенный экран падает тень. Размещения рук между стеной и источником света зависит от силы последнего, в среднем это 1-2 м от экрана. Детям предлагается при помощи рук создать  теневые фигуры  (птица, собака, лев, орел, рыба, змея, гусь, заяц, кошка). «Актеры» теневого театра могут сопровождать свои действия короткими диалогами, разыгрывая сценки</a:t>
            </a:r>
          </a:p>
          <a:p>
            <a:pPr algn="just"/>
            <a:endParaRPr lang="ru-RU" sz="2000" dirty="0" smtClean="0"/>
          </a:p>
          <a:p>
            <a:pPr algn="just"/>
            <a:endParaRPr kumimoji="0" lang="ru-RU" sz="2200"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5092" name="AutoShape 4" descr="Картинки по запросу золуш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5094" name="AutoShape 6" descr="Картинки по запросу золуш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7138" name="Picture 2" descr="Картинки по запросу театр теней картинки   для детей"/>
          <p:cNvPicPr>
            <a:picLocks noChangeAspect="1" noChangeArrowheads="1"/>
          </p:cNvPicPr>
          <p:nvPr/>
        </p:nvPicPr>
        <p:blipFill>
          <a:blip r:embed="rId12" cstate="print"/>
          <a:srcRect/>
          <a:stretch>
            <a:fillRect/>
          </a:stretch>
        </p:blipFill>
        <p:spPr bwMode="auto">
          <a:xfrm>
            <a:off x="5866718" y="3994603"/>
            <a:ext cx="3773671" cy="1805306"/>
          </a:xfrm>
          <a:prstGeom prst="rect">
            <a:avLst/>
          </a:prstGeom>
          <a:noFill/>
        </p:spPr>
      </p:pic>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0"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83" y="-3626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36470" y="809897"/>
            <a:ext cx="9966960" cy="4015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«Раскрась</a:t>
            </a:r>
            <a:r>
              <a:rPr kumimoji="0" lang="ru-RU" sz="2800" b="1" i="0" u="none" strike="noStrike" cap="none" normalizeH="0" dirty="0" smtClean="0">
                <a:ln>
                  <a:noFill/>
                </a:ln>
                <a:solidFill>
                  <a:srgbClr val="FF6600"/>
                </a:solidFill>
                <a:effectLst>
                  <a:outerShdw blurRad="38100" dist="38100" dir="2700000" algn="tl">
                    <a:srgbClr val="000000">
                      <a:alpha val="43137"/>
                    </a:srgbClr>
                  </a:outerShdw>
                </a:effectLst>
                <a:cs typeface="Times New Roman" pitchFamily="18" charset="0"/>
              </a:rPr>
              <a:t> правильно</a:t>
            </a: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a:t>
            </a:r>
            <a:endParaRPr lang="ru-RU" sz="2000" dirty="0" smtClean="0"/>
          </a:p>
          <a:p>
            <a:pPr algn="just"/>
            <a:r>
              <a:rPr lang="ru-RU" sz="2000" dirty="0" smtClean="0"/>
              <a:t>Цели: развивать мелкую моторику; учить штриховать предметы с наклоном вправо, влево, прямо, линиями, параллельными друг другу.</a:t>
            </a:r>
          </a:p>
          <a:p>
            <a:pPr algn="just"/>
            <a:r>
              <a:rPr lang="ru-RU" sz="2000" dirty="0" smtClean="0"/>
              <a:t>Игровой материал и наглядные пособия: карандаши, контурные изображения различных предметов.</a:t>
            </a:r>
          </a:p>
          <a:p>
            <a:pPr algn="just"/>
            <a:r>
              <a:rPr lang="ru-RU" sz="2000" dirty="0" smtClean="0"/>
              <a:t>Описание: детям предлагается поучаствовать в конкурсе на лучшего </a:t>
            </a:r>
            <a:r>
              <a:rPr lang="ru-RU" sz="2000" dirty="0" err="1" smtClean="0"/>
              <a:t>штриховальщика</a:t>
            </a:r>
            <a:r>
              <a:rPr lang="ru-RU" sz="2000" dirty="0" smtClean="0"/>
              <a:t>. Воспитатель раздает контурные изображения предметов, объясняя принцип штрихования (линии, параллельные друг другу, с наклоном вправо (влево, прямо).</a:t>
            </a:r>
          </a:p>
          <a:p>
            <a:pPr algn="just"/>
            <a:endParaRPr lang="ru-RU" sz="2000" dirty="0" smtClean="0"/>
          </a:p>
          <a:p>
            <a:pPr algn="just"/>
            <a:endParaRPr lang="ru-RU" sz="2000" dirty="0" smtClean="0"/>
          </a:p>
          <a:p>
            <a:pPr algn="just"/>
            <a:endParaRPr lang="ru-RU" sz="2000" dirty="0" smtClean="0"/>
          </a:p>
          <a:p>
            <a:pPr algn="just"/>
            <a:endParaRPr kumimoji="0" lang="ru-RU" sz="2200"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5092" name="AutoShape 4" descr="Картинки по запросу золуш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5094" name="AutoShape 6" descr="Картинки по запросу золуш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8162" name="Picture 2" descr="https://ped-kopilka.ru/images/78(3).jpg"/>
          <p:cNvPicPr>
            <a:picLocks noChangeAspect="1" noChangeArrowheads="1"/>
          </p:cNvPicPr>
          <p:nvPr/>
        </p:nvPicPr>
        <p:blipFill>
          <a:blip r:embed="rId12" cstate="print"/>
          <a:srcRect/>
          <a:stretch>
            <a:fillRect/>
          </a:stretch>
        </p:blipFill>
        <p:spPr bwMode="auto">
          <a:xfrm>
            <a:off x="2585265" y="3596186"/>
            <a:ext cx="6846118" cy="2192897"/>
          </a:xfrm>
          <a:prstGeom prst="rect">
            <a:avLst/>
          </a:prstGeom>
          <a:noFill/>
        </p:spPr>
      </p:pic>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0"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817"/>
            <a:ext cx="5588379" cy="169817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2"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9358" y="483327"/>
            <a:ext cx="6311536" cy="1920240"/>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11633"/>
            <a:ext cx="5773783" cy="1938297"/>
          </a:xfrm>
          <a:prstGeom prst="rect">
            <a:avLst/>
          </a:prstGeom>
        </p:spPr>
      </p:pic>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634" y="2795452"/>
            <a:ext cx="6721366" cy="1750422"/>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91" y="4781007"/>
            <a:ext cx="9601199" cy="1763484"/>
          </a:xfrm>
          <a:prstGeom prst="rect">
            <a:avLst/>
          </a:prstGeom>
        </p:spPr>
      </p:pic>
      <p:sp>
        <p:nvSpPr>
          <p:cNvPr id="18" name="Прямоугольник 17">
            <a:hlinkClick r:id="rId10" action="ppaction://hlinksldjump"/>
          </p:cNvPr>
          <p:cNvSpPr/>
          <p:nvPr/>
        </p:nvSpPr>
        <p:spPr>
          <a:xfrm>
            <a:off x="772511" y="731520"/>
            <a:ext cx="4272455"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«Не зевай!»</a:t>
            </a:r>
            <a:endParaRPr lang="ru-RU" sz="2800" dirty="0">
              <a:solidFill>
                <a:srgbClr val="002060"/>
              </a:solidFill>
              <a:effectLst>
                <a:outerShdw blurRad="38100" dist="38100" dir="2700000" algn="tl">
                  <a:srgbClr val="000000">
                    <a:alpha val="43137"/>
                  </a:srgbClr>
                </a:outerShdw>
              </a:effectLst>
            </a:endParaRPr>
          </a:p>
        </p:txBody>
      </p:sp>
      <p:sp>
        <p:nvSpPr>
          <p:cNvPr id="19" name="Прямоугольник 18">
            <a:hlinkClick r:id="rId11" action="ppaction://hlinksldjump"/>
          </p:cNvPr>
          <p:cNvSpPr/>
          <p:nvPr/>
        </p:nvSpPr>
        <p:spPr>
          <a:xfrm>
            <a:off x="6416566" y="1149531"/>
            <a:ext cx="4650827"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«Сколько?»</a:t>
            </a:r>
            <a:endParaRPr lang="ru-RU" sz="2800" dirty="0">
              <a:solidFill>
                <a:srgbClr val="002060"/>
              </a:solidFill>
              <a:effectLst>
                <a:outerShdw blurRad="38100" dist="38100" dir="2700000" algn="tl">
                  <a:srgbClr val="000000">
                    <a:alpha val="43137"/>
                  </a:srgbClr>
                </a:outerShdw>
              </a:effectLst>
            </a:endParaRPr>
          </a:p>
        </p:txBody>
      </p:sp>
      <p:sp>
        <p:nvSpPr>
          <p:cNvPr id="20" name="Прямоугольник 19">
            <a:hlinkClick r:id="rId12" action="ppaction://hlinksldjump"/>
          </p:cNvPr>
          <p:cNvSpPr/>
          <p:nvPr/>
        </p:nvSpPr>
        <p:spPr>
          <a:xfrm>
            <a:off x="932870" y="3082834"/>
            <a:ext cx="4256690" cy="954107"/>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«Назови соседей»</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21" name="Прямоугольник 20">
            <a:hlinkClick r:id="rId13" action="ppaction://hlinksldjump"/>
          </p:cNvPr>
          <p:cNvSpPr/>
          <p:nvPr/>
        </p:nvSpPr>
        <p:spPr>
          <a:xfrm>
            <a:off x="6700345" y="3396343"/>
            <a:ext cx="4650827" cy="954107"/>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«Найди столько же»</a:t>
            </a:r>
            <a:endParaRPr lang="ru-RU" sz="2800" dirty="0" smtClean="0">
              <a:solidFill>
                <a:srgbClr val="002060"/>
              </a:solidFill>
              <a:effectLst>
                <a:outerShdw blurRad="38100" dist="38100" dir="2700000" algn="tl">
                  <a:srgbClr val="000000">
                    <a:alpha val="43137"/>
                  </a:srgbClr>
                </a:outerShdw>
              </a:effectLst>
            </a:endParaRPr>
          </a:p>
          <a:p>
            <a:pPr algn="ctr"/>
            <a:endParaRPr lang="ru-RU" sz="2800" dirty="0">
              <a:solidFill>
                <a:srgbClr val="002060"/>
              </a:solidFill>
              <a:effectLst>
                <a:outerShdw blurRad="38100" dist="38100" dir="2700000" algn="tl">
                  <a:srgbClr val="000000">
                    <a:alpha val="43137"/>
                  </a:srgbClr>
                </a:outerShdw>
              </a:effectLst>
            </a:endParaRPr>
          </a:p>
        </p:txBody>
      </p:sp>
      <p:sp>
        <p:nvSpPr>
          <p:cNvPr id="22" name="Прямоугольник 21">
            <a:hlinkClick r:id="rId14" action="ppaction://hlinksldjump"/>
          </p:cNvPr>
          <p:cNvSpPr/>
          <p:nvPr/>
        </p:nvSpPr>
        <p:spPr>
          <a:xfrm>
            <a:off x="2194560" y="5344510"/>
            <a:ext cx="8438606"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«Отгадай, какое число пропущено»</a:t>
            </a:r>
            <a:endParaRPr lang="ru-RU" sz="2800" b="1" dirty="0">
              <a:solidFill>
                <a:srgbClr val="002060"/>
              </a:solidFill>
              <a:effectLst>
                <a:outerShdw blurRad="38100" dist="38100" dir="2700000" algn="tl">
                  <a:srgbClr val="000000">
                    <a:alpha val="43137"/>
                  </a:srgbClr>
                </a:outerShdw>
              </a:effectLst>
            </a:endParaRPr>
          </a:p>
        </p:txBody>
      </p:sp>
      <p:pic>
        <p:nvPicPr>
          <p:cNvPr id="23" name="Рисунок 22">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4" name="Рисунок 23">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266" y="-195943"/>
            <a:ext cx="12753266" cy="736845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345473" y="979714"/>
            <a:ext cx="7892655"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«Не зевай!»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45474" y="992777"/>
            <a:ext cx="9444446" cy="5181923"/>
          </a:xfrm>
          <a:prstGeom prst="rect">
            <a:avLst/>
          </a:prstGeom>
        </p:spPr>
        <p:txBody>
          <a:bodyPr wrap="square">
            <a:spAutoFit/>
          </a:bodyPr>
          <a:lstStyle/>
          <a:p>
            <a:endParaRPr lang="ru-RU" sz="2400" dirty="0" smtClean="0"/>
          </a:p>
          <a:p>
            <a:pPr algn="just"/>
            <a:r>
              <a:rPr lang="ru-RU" sz="2000" dirty="0" smtClean="0"/>
              <a:t>Цель: Закреплять в игре счет от 1 до 10. Чтение и запись чисел.</a:t>
            </a:r>
          </a:p>
          <a:p>
            <a:pPr algn="just"/>
            <a:r>
              <a:rPr lang="ru-RU" sz="2000" dirty="0" smtClean="0"/>
              <a:t>Оборудование: Числовые карточки, фанты.</a:t>
            </a:r>
          </a:p>
          <a:p>
            <a:pPr algn="just"/>
            <a:r>
              <a:rPr lang="ru-RU" sz="2000" dirty="0" smtClean="0"/>
              <a:t>Игровые задачи: Детям раздаются карточки с цифрами от 0 до 10. Ведущий (воспитатель, ребенок) рассказывает сказку (читает стихотворение), в тексте которой встречаются разные числа. При упоминании числа, которое соответствует цифре на карточке, ребенок должен быстро ее поднять. Кто не успел быстро вспомнить это действие, тот проигрывает (он должен отдать фант). В конце игры проводится «выкуп» фантов (решить задачу, задачу шутку, отгадать загадку и др.).</a:t>
            </a:r>
          </a:p>
          <a:p>
            <a:pPr lvl="0" algn="just" fontAlgn="base">
              <a:spcBef>
                <a:spcPct val="0"/>
              </a:spcBef>
              <a:spcAft>
                <a:spcPct val="0"/>
              </a:spcAft>
            </a:pPr>
            <a:endParaRPr lang="ru-RU" sz="2200" dirty="0" smtClean="0"/>
          </a:p>
          <a:p>
            <a:pPr algn="just"/>
            <a:r>
              <a:rPr lang="ru-RU" sz="2200" dirty="0" smtClean="0"/>
              <a:t/>
            </a:r>
            <a:br>
              <a:rPr lang="ru-RU" sz="22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349186" name="Picture 2" descr="Картинки по запросу обучение счёту картинки для детей"/>
          <p:cNvPicPr>
            <a:picLocks noChangeAspect="1" noChangeArrowheads="1"/>
          </p:cNvPicPr>
          <p:nvPr/>
        </p:nvPicPr>
        <p:blipFill>
          <a:blip r:embed="rId10" cstate="print"/>
          <a:srcRect/>
          <a:stretch>
            <a:fillRect/>
          </a:stretch>
        </p:blipFill>
        <p:spPr bwMode="auto">
          <a:xfrm>
            <a:off x="4557758" y="3891021"/>
            <a:ext cx="2587625" cy="1948213"/>
          </a:xfrm>
          <a:prstGeom prst="rect">
            <a:avLst/>
          </a:prstGeom>
          <a:noFill/>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08" y="-81164"/>
            <a:ext cx="12554607" cy="725367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386901" y="1214846"/>
            <a:ext cx="7851228"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«Сколько?»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424924" y="1293223"/>
            <a:ext cx="9364996" cy="5293757"/>
          </a:xfrm>
          <a:prstGeom prst="rect">
            <a:avLst/>
          </a:prstGeom>
        </p:spPr>
        <p:txBody>
          <a:bodyPr wrap="square">
            <a:spAutoFit/>
          </a:bodyPr>
          <a:lstStyle/>
          <a:p>
            <a:endParaRPr lang="ru-RU" sz="2400" dirty="0" smtClean="0"/>
          </a:p>
          <a:p>
            <a:pPr algn="just"/>
            <a:r>
              <a:rPr lang="ru-RU" sz="2000" dirty="0" smtClean="0"/>
              <a:t>Цель: Упражнять детей в счете.</a:t>
            </a:r>
          </a:p>
          <a:p>
            <a:pPr algn="just"/>
            <a:r>
              <a:rPr lang="ru-RU" sz="2000" dirty="0" smtClean="0"/>
              <a:t>Материал: 6-8 карточек с различным количеством предметов.</a:t>
            </a:r>
          </a:p>
          <a:p>
            <a:pPr algn="just"/>
            <a:r>
              <a:rPr lang="ru-RU" sz="2000" dirty="0" smtClean="0"/>
              <a:t>Содержание: воспитатель закрепляет на доске 6-8 карточек с различным количеством предметов и говорит: - Тот, кто отгадает загадку, пересчитает предметы на карточке и покажет цифру, тот получит поощрительную фишку.</a:t>
            </a:r>
          </a:p>
          <a:p>
            <a:pPr algn="just"/>
            <a:r>
              <a:rPr lang="ru-RU" sz="2000" dirty="0" smtClean="0"/>
              <a:t>Загадываем загадку:</a:t>
            </a:r>
          </a:p>
          <a:p>
            <a:pPr algn="just"/>
            <a:r>
              <a:rPr lang="ru-RU" sz="2000" i="1" dirty="0" smtClean="0"/>
              <a:t>- Сидит девица в темнице, а коса на улице?</a:t>
            </a:r>
            <a:endParaRPr lang="ru-RU" sz="2000" dirty="0" smtClean="0"/>
          </a:p>
          <a:p>
            <a:pPr algn="just"/>
            <a:r>
              <a:rPr lang="ru-RU" sz="2000" dirty="0" smtClean="0"/>
              <a:t>Дети отгадывают загадку и пересчитывают морковки на картинке и показывают соответствующую цифру. Кто быстро поднял карточку с цифрой, получает фишку.</a:t>
            </a:r>
          </a:p>
          <a:p>
            <a:pPr algn="just"/>
            <a:endParaRPr lang="ru-RU" sz="2200" dirty="0" smtClean="0"/>
          </a:p>
          <a:p>
            <a:pPr algn="just"/>
            <a:r>
              <a:rPr lang="ru-RU" sz="2200" dirty="0" smtClean="0"/>
              <a:t/>
            </a:r>
            <a:br>
              <a:rPr lang="ru-RU" sz="22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977" y="-274320"/>
            <a:ext cx="12888920" cy="744683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162" y="6118451"/>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14846" y="836023"/>
            <a:ext cx="8023283"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«Назови соседей»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214845" y="822960"/>
            <a:ext cx="9614263" cy="6655492"/>
          </a:xfrm>
          <a:prstGeom prst="rect">
            <a:avLst/>
          </a:prstGeom>
        </p:spPr>
        <p:txBody>
          <a:bodyPr wrap="square">
            <a:spAutoFit/>
          </a:bodyPr>
          <a:lstStyle/>
          <a:p>
            <a:endParaRPr lang="ru-RU" sz="2400" dirty="0" smtClean="0"/>
          </a:p>
          <a:p>
            <a:pPr algn="just"/>
            <a:r>
              <a:rPr lang="ru-RU" sz="2000" dirty="0" smtClean="0"/>
              <a:t>Цель: Упражнять детей в определении последующего и предыдущего числа к названному.</a:t>
            </a:r>
          </a:p>
          <a:p>
            <a:pPr algn="just"/>
            <a:r>
              <a:rPr lang="ru-RU" sz="2000" dirty="0" smtClean="0"/>
              <a:t>Материал: Карточки с цифрами от 1 до 10. Куб или многогранник с цифрами на гранях.</a:t>
            </a:r>
          </a:p>
          <a:p>
            <a:pPr algn="just"/>
            <a:r>
              <a:rPr lang="ru-RU" sz="2000" dirty="0" smtClean="0"/>
              <a:t>Содержание: педагог подбрасывает куб и ловит его так, чтобы к детям куб был повернут каждый раз новой цифрой. Вызванный ребенок называет «соседей» данного числа, т.е. числа, стоящие до и после.</a:t>
            </a:r>
          </a:p>
          <a:p>
            <a:pPr algn="just"/>
            <a:r>
              <a:rPr lang="ru-RU" sz="2000" dirty="0" smtClean="0"/>
              <a:t>Правила игры: стоящий на доске ряд цифр помогает детям выполнять задания. Если дети хорошо знают порядок следования натурального ряда цифры можно не выкладывать. Игра проводится в быстром темпе.</a:t>
            </a:r>
          </a:p>
          <a:p>
            <a:r>
              <a:rPr lang="ru-RU" sz="2000" dirty="0" smtClean="0"/>
              <a:t/>
            </a:r>
            <a:br>
              <a:rPr lang="ru-RU" sz="2000" dirty="0" smtClean="0"/>
            </a:br>
            <a:endParaRPr lang="ru-RU" sz="2000" dirty="0" smtClean="0"/>
          </a:p>
          <a:p>
            <a:pPr algn="just"/>
            <a:endParaRPr lang="ru-RU" sz="2000" dirty="0" smtClean="0"/>
          </a:p>
          <a:p>
            <a:pPr algn="just"/>
            <a:endParaRPr lang="ru-RU" sz="2200" dirty="0" smtClean="0"/>
          </a:p>
          <a:p>
            <a:pPr algn="just"/>
            <a:r>
              <a:rPr lang="ru-RU" sz="2200" dirty="0" smtClean="0"/>
              <a:t/>
            </a:r>
            <a:br>
              <a:rPr lang="ru-RU" sz="22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351234" name="Picture 2" descr="Картинки по запросу обучение счёту картинки для детей"/>
          <p:cNvPicPr>
            <a:picLocks noChangeAspect="1" noChangeArrowheads="1"/>
          </p:cNvPicPr>
          <p:nvPr/>
        </p:nvPicPr>
        <p:blipFill>
          <a:blip r:embed="rId10" cstate="print"/>
          <a:srcRect/>
          <a:stretch>
            <a:fillRect/>
          </a:stretch>
        </p:blipFill>
        <p:spPr bwMode="auto">
          <a:xfrm>
            <a:off x="7666716" y="3970021"/>
            <a:ext cx="2486025" cy="1838325"/>
          </a:xfrm>
          <a:prstGeom prst="rect">
            <a:avLst/>
          </a:prstGeom>
          <a:noFill/>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805" y="-313510"/>
            <a:ext cx="12956748" cy="748602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162" y="6118451"/>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14846" y="836023"/>
            <a:ext cx="8023283"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«Найди столько же»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214846" y="796834"/>
            <a:ext cx="9575074" cy="8076809"/>
          </a:xfrm>
          <a:prstGeom prst="rect">
            <a:avLst/>
          </a:prstGeom>
        </p:spPr>
        <p:txBody>
          <a:bodyPr wrap="square">
            <a:spAutoFit/>
          </a:bodyPr>
          <a:lstStyle/>
          <a:p>
            <a:endParaRPr lang="ru-RU" sz="2400" dirty="0" smtClean="0"/>
          </a:p>
          <a:p>
            <a:pPr algn="just"/>
            <a:r>
              <a:rPr lang="ru-RU" sz="2000" dirty="0" smtClean="0"/>
              <a:t>Цель. Учить устанавливать равенство предметов при разном их пространственном изображении.</a:t>
            </a:r>
          </a:p>
          <a:p>
            <a:pPr algn="just"/>
            <a:r>
              <a:rPr lang="ru-RU" sz="2000" dirty="0" smtClean="0"/>
              <a:t>Материал. Карты с двумя полосками (по одной на ребенка). На верхней</a:t>
            </a:r>
          </a:p>
          <a:p>
            <a:pPr algn="just"/>
            <a:r>
              <a:rPr lang="ru-RU" sz="2000" dirty="0" smtClean="0"/>
              <a:t>пять клеток, в каждой от пяти до десяти кружков. На нижней полоске пустых клеток.</a:t>
            </a:r>
          </a:p>
          <a:p>
            <a:pPr algn="just"/>
            <a:r>
              <a:rPr lang="ru-RU" sz="2000" dirty="0" smtClean="0"/>
              <a:t>Наборы карточек (по пять штук на каждого ребенка), равных величине клеток. На карточках изображено от пяти до десяти предметов, но расположение их иное по сравнению с кружками на верхней полоске карты.</a:t>
            </a:r>
          </a:p>
          <a:p>
            <a:pPr algn="just"/>
            <a:r>
              <a:rPr lang="ru-RU" sz="2000" dirty="0" smtClean="0"/>
              <a:t>Содержание. Каждому ребенку дается по одной карте и к ней набор мелких карточек. Ведущий (на занятии – воспитатель) называет число. Играющие находят клетку с соответствующим количеством кружков на карте и на пустую клетку, расположенную под тем же количеством кружков, кладут соответствующую маленькую карточку. Числа можно называть по порядку или вразбивку. В конце игры дети проверяют, у всех ли на нижней полоске числа расположены по порядку от – 5 до 10.</a:t>
            </a:r>
          </a:p>
          <a:p>
            <a:pPr algn="just"/>
            <a:r>
              <a:rPr lang="ru-RU" sz="2000" dirty="0" smtClean="0"/>
              <a:t>Правила игры. Класть карточку можно лишь после того, как ведущий назвал число. Выигрывает тот, кто выложил все числа по порядку без ошибок.</a:t>
            </a:r>
          </a:p>
          <a:p>
            <a:pPr algn="just"/>
            <a:r>
              <a:rPr lang="ru-RU" sz="2000" dirty="0" smtClean="0"/>
              <a:t/>
            </a:r>
            <a:br>
              <a:rPr lang="ru-RU" sz="2000" dirty="0" smtClean="0"/>
            </a:br>
            <a:endParaRPr lang="ru-RU" sz="2000" dirty="0" smtClean="0"/>
          </a:p>
          <a:p>
            <a:pPr algn="just"/>
            <a:endParaRPr lang="ru-RU" sz="2000" dirty="0" smtClean="0"/>
          </a:p>
          <a:p>
            <a:pPr algn="just"/>
            <a:endParaRPr lang="ru-RU" sz="2200" dirty="0" smtClean="0"/>
          </a:p>
          <a:p>
            <a:pPr algn="just"/>
            <a:r>
              <a:rPr lang="ru-RU" sz="2200" dirty="0" smtClean="0"/>
              <a:t/>
            </a:r>
            <a:br>
              <a:rPr lang="ru-RU" sz="22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41936" y="5791041"/>
            <a:ext cx="1680775" cy="946747"/>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977" y="-274320"/>
            <a:ext cx="12888920" cy="744683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162" y="6118451"/>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188720" y="1110342"/>
            <a:ext cx="8036346"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«Отгадай, какое число пропущено»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214846" y="1188720"/>
            <a:ext cx="9575074" cy="6832640"/>
          </a:xfrm>
          <a:prstGeom prst="rect">
            <a:avLst/>
          </a:prstGeom>
        </p:spPr>
        <p:txBody>
          <a:bodyPr wrap="square">
            <a:spAutoFit/>
          </a:bodyPr>
          <a:lstStyle/>
          <a:p>
            <a:endParaRPr lang="ru-RU" sz="2400" dirty="0" smtClean="0"/>
          </a:p>
          <a:p>
            <a:pPr algn="just"/>
            <a:r>
              <a:rPr lang="ru-RU" sz="2000" dirty="0" smtClean="0"/>
              <a:t>Цель. Определить место числа в натуральном ряду, назвать пропущенное число.</a:t>
            </a:r>
          </a:p>
          <a:p>
            <a:pPr algn="just"/>
            <a:r>
              <a:rPr lang="ru-RU" sz="2000" dirty="0" smtClean="0"/>
              <a:t>Материал. </a:t>
            </a:r>
            <a:r>
              <a:rPr lang="ru-RU" sz="2000" dirty="0" err="1" smtClean="0"/>
              <a:t>Фланелеграф</a:t>
            </a:r>
            <a:r>
              <a:rPr lang="ru-RU" sz="2000" dirty="0" smtClean="0"/>
              <a:t>, 10 карточек с изображением на них кружков от 1 до 10 (на каждой карточке кружки другого цвета). Флажки.</a:t>
            </a:r>
          </a:p>
          <a:p>
            <a:pPr algn="just"/>
            <a:r>
              <a:rPr lang="ru-RU" sz="2000" dirty="0" smtClean="0"/>
              <a:t>Содержание. Воспитатель расставляет на </a:t>
            </a:r>
            <a:r>
              <a:rPr lang="ru-RU" sz="2000" dirty="0" err="1" smtClean="0"/>
              <a:t>фланелеграфе</a:t>
            </a:r>
            <a:r>
              <a:rPr lang="ru-RU" sz="2000" dirty="0" smtClean="0"/>
              <a:t> карточки в последовательности чисел натурального ряда. Предлагает детям посмотреть, как они стоят, не пропущено ли какое-нибудь число. Затем ребята закрывают глаза, а воспитатель убирает одну карточку. После того как дети отгадают, какое число пропущено, воспитатель показывает спрятанную карточку и ставит ее на место.</a:t>
            </a:r>
          </a:p>
          <a:p>
            <a:pPr algn="just"/>
            <a:r>
              <a:rPr lang="ru-RU" sz="2000" dirty="0" smtClean="0"/>
              <a:t>Правила игры. Не подсматривать, когда убирают карточку. Кто первый</a:t>
            </a:r>
          </a:p>
          <a:p>
            <a:pPr algn="just"/>
            <a:r>
              <a:rPr lang="ru-RU" sz="2000" dirty="0" smtClean="0"/>
              <a:t>какое число пропущено, получает флажок.</a:t>
            </a:r>
          </a:p>
          <a:p>
            <a:pPr algn="just"/>
            <a:r>
              <a:rPr lang="ru-RU" sz="2000" dirty="0" smtClean="0"/>
              <a:t> </a:t>
            </a:r>
          </a:p>
          <a:p>
            <a:r>
              <a:rPr lang="ru-RU" sz="2000" dirty="0" smtClean="0"/>
              <a:t/>
            </a:r>
            <a:br>
              <a:rPr lang="ru-RU" sz="2000" dirty="0" smtClean="0"/>
            </a:br>
            <a:endParaRPr lang="ru-RU" sz="2000" dirty="0" smtClean="0"/>
          </a:p>
          <a:p>
            <a:pPr algn="just"/>
            <a:endParaRPr lang="ru-RU" sz="2000" dirty="0" smtClean="0"/>
          </a:p>
          <a:p>
            <a:pPr algn="just"/>
            <a:endParaRPr lang="ru-RU" sz="2200" dirty="0" smtClean="0"/>
          </a:p>
          <a:p>
            <a:pPr algn="just"/>
            <a:r>
              <a:rPr lang="ru-RU" sz="2200" dirty="0" smtClean="0"/>
              <a:t/>
            </a:r>
            <a:br>
              <a:rPr lang="ru-RU" sz="22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025223"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18290" y="1285722"/>
            <a:ext cx="3412281" cy="523220"/>
          </a:xfrm>
          <a:prstGeom prst="rect">
            <a:avLst/>
          </a:prstGeom>
          <a:noFill/>
        </p:spPr>
        <p:txBody>
          <a:bodyPr wrap="none" rtlCol="0">
            <a:spAutoFit/>
          </a:bodyPr>
          <a:lstStyle/>
          <a:p>
            <a:r>
              <a:rPr lang="ru-RU" sz="2800" b="1" dirty="0" smtClean="0">
                <a:solidFill>
                  <a:srgbClr val="990099"/>
                </a:solidFill>
                <a:effectLst>
                  <a:outerShdw blurRad="38100" dist="38100" dir="2700000" algn="tl">
                    <a:srgbClr val="000000">
                      <a:alpha val="43137"/>
                    </a:srgbClr>
                  </a:outerShdw>
                </a:effectLst>
              </a:rPr>
              <a:t>Игра «Строим дом»</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630690" y="1922005"/>
            <a:ext cx="8651664" cy="1107996"/>
          </a:xfrm>
          <a:prstGeom prst="rect">
            <a:avLst/>
          </a:prstGeom>
          <a:noFill/>
        </p:spPr>
        <p:txBody>
          <a:bodyPr wrap="none" rtlCol="0">
            <a:spAutoFit/>
          </a:bodyPr>
          <a:lstStyle/>
          <a:p>
            <a:r>
              <a:rPr lang="ru-RU" sz="2200" dirty="0" smtClean="0"/>
              <a:t>Цель: закреплять знание цвета, обучение счету</a:t>
            </a:r>
          </a:p>
          <a:p>
            <a:endParaRPr lang="ru-RU" sz="2200" dirty="0" smtClean="0"/>
          </a:p>
          <a:p>
            <a:r>
              <a:rPr lang="ru-RU" sz="2200" dirty="0" smtClean="0"/>
              <a:t>Игровой материал и наглядные пособия: кубики (конструктор «</a:t>
            </a:r>
            <a:r>
              <a:rPr lang="ru-RU" sz="2200" dirty="0" err="1" smtClean="0"/>
              <a:t>Лего</a:t>
            </a:r>
            <a:r>
              <a:rPr lang="ru-RU" sz="2200" dirty="0" smtClean="0"/>
              <a:t>»)</a:t>
            </a:r>
            <a:endParaRPr lang="ru-RU" sz="2200" dirty="0"/>
          </a:p>
        </p:txBody>
      </p:sp>
      <p:sp>
        <p:nvSpPr>
          <p:cNvPr id="20" name="TextBox 19"/>
          <p:cNvSpPr txBox="1"/>
          <p:nvPr/>
        </p:nvSpPr>
        <p:spPr>
          <a:xfrm>
            <a:off x="1592317" y="3062199"/>
            <a:ext cx="8954541" cy="2462213"/>
          </a:xfrm>
          <a:prstGeom prst="rect">
            <a:avLst/>
          </a:prstGeom>
          <a:noFill/>
        </p:spPr>
        <p:txBody>
          <a:bodyPr wrap="square" rtlCol="0">
            <a:spAutoFit/>
          </a:bodyPr>
          <a:lstStyle/>
          <a:p>
            <a:pPr algn="just"/>
            <a:r>
              <a:rPr lang="ru-RU" sz="2200" dirty="0" smtClean="0"/>
              <a:t>Описание: предложить ребенку построить многоэтажный дом. Заранее обговорить, сколько в нем будет этажей.</a:t>
            </a:r>
          </a:p>
          <a:p>
            <a:pPr algn="just"/>
            <a:r>
              <a:rPr lang="ru-RU" sz="2200" dirty="0" smtClean="0"/>
              <a:t>Во время игры дать ребенку задания: «Привези 2 красных кубика для первого этажа. Теперь три синих – для третьего этажа».</a:t>
            </a:r>
          </a:p>
          <a:p>
            <a:pPr algn="just"/>
            <a:r>
              <a:rPr lang="ru-RU" sz="2200" dirty="0" smtClean="0"/>
              <a:t>После окончания работы предложить посчитать, сколько этажей построено. Разрушив строение, можно посчитать, сколько кубиков понадобилось для его постройки.</a:t>
            </a:r>
          </a:p>
        </p:txBody>
      </p:sp>
      <p:pic>
        <p:nvPicPr>
          <p:cNvPr id="21" name="Рисунок 20">
            <a:hlinkClick r:id="rId13" action="ppaction://hlinksldjump"/>
          </p:cNvPr>
          <p:cNvPicPr>
            <a:picLocks noChangeAspect="1"/>
          </p:cNvPicPr>
          <p:nvPr/>
        </p:nvPicPr>
        <p:blipFill rotWithShape="1">
          <a:blip r:embed="rId14" cstate="print"/>
          <a:srcRect l="25698" t="24498" r="10000" b="13512"/>
          <a:stretch/>
        </p:blipFill>
        <p:spPr>
          <a:xfrm>
            <a:off x="9868397" y="5580529"/>
            <a:ext cx="2059146" cy="1116107"/>
          </a:xfrm>
          <a:prstGeom prst="rect">
            <a:avLst/>
          </a:prstGeom>
          <a:scene3d>
            <a:camera prst="orthographicFront"/>
            <a:lightRig rig="threePt" dir="t"/>
          </a:scene3d>
          <a:sp3d>
            <a:bevelT w="165100" prst="coolSlant"/>
          </a:sp3d>
        </p:spPr>
      </p:pic>
      <p:pic>
        <p:nvPicPr>
          <p:cNvPr id="22" name="Рисунок 21">
            <a:hlinkClick r:id="rId15" action="ppaction://hlinksldjump"/>
          </p:cNvPr>
          <p:cNvPicPr>
            <a:picLocks noChangeAspect="1"/>
          </p:cNvPicPr>
          <p:nvPr/>
        </p:nvPicPr>
        <p:blipFill rotWithShape="1">
          <a:blip r:embed="rId16" cstate="print"/>
          <a:srcRect l="16454" t="24357" r="18815" b="10790"/>
          <a:stretch/>
        </p:blipFill>
        <p:spPr>
          <a:xfrm>
            <a:off x="112543" y="5795268"/>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41362" y="126402"/>
            <a:ext cx="10004679" cy="1823422"/>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8542"/>
            <a:ext cx="499426" cy="502800"/>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831" y="5523297"/>
            <a:ext cx="405780" cy="408522"/>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90" y="346841"/>
            <a:ext cx="807211" cy="83557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60" y="1453299"/>
            <a:ext cx="689471" cy="710577"/>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5584" y="1028627"/>
            <a:ext cx="405493" cy="424672"/>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7365" y="5020666"/>
            <a:ext cx="706892" cy="706892"/>
          </a:xfrm>
          <a:prstGeom prst="rect">
            <a:avLst/>
          </a:prstGeom>
        </p:spPr>
      </p:pic>
      <p:sp>
        <p:nvSpPr>
          <p:cNvPr id="20"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6" name="Прямоугольник 15">
            <a:hlinkClick r:id="rId10" action="ppaction://hlinksldjump"/>
          </p:cNvPr>
          <p:cNvSpPr/>
          <p:nvPr/>
        </p:nvSpPr>
        <p:spPr>
          <a:xfrm>
            <a:off x="839482" y="774167"/>
            <a:ext cx="6635932" cy="523220"/>
          </a:xfrm>
          <a:prstGeom prst="rect">
            <a:avLst/>
          </a:prstGeom>
        </p:spPr>
        <p:txBody>
          <a:bodyPr wrap="square">
            <a:spAutoFit/>
          </a:bodyPr>
          <a:lstStyle/>
          <a:p>
            <a:pPr lvl="0" algn="ctr" fontAlgn="base">
              <a:spcBef>
                <a:spcPct val="0"/>
              </a:spcBef>
              <a:spcAft>
                <a:spcPct val="0"/>
              </a:spcAft>
            </a:pPr>
            <a:r>
              <a:rPr lang="ru-RU" sz="2800" b="1" dirty="0">
                <a:solidFill>
                  <a:srgbClr val="FF6600"/>
                </a:solidFill>
                <a:effectLst>
                  <a:outerShdw blurRad="38100" dist="38100" dir="2700000" algn="tl">
                    <a:srgbClr val="000000">
                      <a:alpha val="43137"/>
                    </a:srgbClr>
                  </a:outerShdw>
                </a:effectLst>
                <a:cs typeface="Times New Roman" pitchFamily="18" charset="0"/>
              </a:rPr>
              <a:t>Игра «Чем похожи и чем отличаются?»</a:t>
            </a:r>
          </a:p>
        </p:txBody>
      </p:sp>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497541" y="1788459"/>
            <a:ext cx="5712823" cy="1385432"/>
          </a:xfrm>
          <a:prstGeom prst="rect">
            <a:avLst/>
          </a:prstGeom>
        </p:spPr>
      </p:pic>
      <p:sp>
        <p:nvSpPr>
          <p:cNvPr id="22" name="Прямоугольник 21">
            <a:hlinkClick r:id="rId11" action="ppaction://hlinksldjump"/>
          </p:cNvPr>
          <p:cNvSpPr/>
          <p:nvPr/>
        </p:nvSpPr>
        <p:spPr>
          <a:xfrm>
            <a:off x="6440375" y="2194176"/>
            <a:ext cx="4850674" cy="954107"/>
          </a:xfrm>
          <a:prstGeom prst="rect">
            <a:avLst/>
          </a:prstGeom>
        </p:spPr>
        <p:txBody>
          <a:bodyPr wrap="square">
            <a:spAutoFit/>
          </a:bodyPr>
          <a:lstStyle/>
          <a:p>
            <a:pPr fontAlgn="base">
              <a:spcBef>
                <a:spcPct val="0"/>
              </a:spcBef>
              <a:spcAft>
                <a:spcPct val="0"/>
              </a:spcAft>
            </a:pPr>
            <a:r>
              <a:rPr lang="ru-RU" sz="2800" b="1" dirty="0">
                <a:solidFill>
                  <a:srgbClr val="FF6600"/>
                </a:solidFill>
                <a:effectLst>
                  <a:outerShdw blurRad="38100" dist="38100" dir="2700000" algn="tl">
                    <a:srgbClr val="000000">
                      <a:alpha val="43137"/>
                    </a:srgbClr>
                  </a:outerShdw>
                </a:effectLst>
                <a:cs typeface="Times New Roman" pitchFamily="18" charset="0"/>
              </a:rPr>
              <a:t>Игра «Что это? Кто это?»</a:t>
            </a:r>
          </a:p>
          <a:p>
            <a:pPr lvl="0" fontAlgn="base">
              <a:spcBef>
                <a:spcPct val="0"/>
              </a:spcBef>
              <a:spcAft>
                <a:spcPct val="0"/>
              </a:spcAft>
            </a:pPr>
            <a:endParaRPr lang="ru-RU" sz="2800" b="1" dirty="0" smtClean="0">
              <a:solidFill>
                <a:srgbClr val="FF6600"/>
              </a:solidFill>
              <a:effectLst>
                <a:outerShdw blurRad="38100" dist="38100" dir="2700000" algn="tl">
                  <a:srgbClr val="000000">
                    <a:alpha val="43137"/>
                  </a:srgbClr>
                </a:outerShdw>
              </a:effectLst>
              <a:cs typeface="Times New Roman" pitchFamily="18" charset="0"/>
            </a:endParaRPr>
          </a:p>
        </p:txBody>
      </p:sp>
      <p:pic>
        <p:nvPicPr>
          <p:cNvPr id="23" name="Рисунок 2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63137" y="3075533"/>
            <a:ext cx="8376746" cy="1258458"/>
          </a:xfrm>
          <a:prstGeom prst="rect">
            <a:avLst/>
          </a:prstGeom>
        </p:spPr>
      </p:pic>
      <p:sp>
        <p:nvSpPr>
          <p:cNvPr id="24" name="Прямоугольник 23">
            <a:hlinkClick r:id="rId12" action="ppaction://hlinksldjump"/>
          </p:cNvPr>
          <p:cNvSpPr/>
          <p:nvPr/>
        </p:nvSpPr>
        <p:spPr>
          <a:xfrm>
            <a:off x="1512562" y="3448594"/>
            <a:ext cx="5407572" cy="523220"/>
          </a:xfrm>
          <a:prstGeom prst="rect">
            <a:avLst/>
          </a:prstGeom>
        </p:spPr>
        <p:txBody>
          <a:bodyPr wrap="square">
            <a:spAutoFit/>
          </a:bodyPr>
          <a:lstStyle/>
          <a:p>
            <a:pPr lvl="0" algn="ctr" fontAlgn="base">
              <a:spcBef>
                <a:spcPct val="0"/>
              </a:spcBef>
              <a:spcAft>
                <a:spcPct val="0"/>
              </a:spcAft>
            </a:pPr>
            <a:r>
              <a:rPr lang="ru-RU" sz="2800" b="1" dirty="0">
                <a:solidFill>
                  <a:srgbClr val="FF6600"/>
                </a:solidFill>
                <a:effectLst>
                  <a:outerShdw blurRad="38100" dist="38100" dir="2700000" algn="tl">
                    <a:srgbClr val="000000">
                      <a:alpha val="43137"/>
                    </a:srgbClr>
                  </a:outerShdw>
                </a:effectLst>
                <a:cs typeface="Times New Roman" pitchFamily="18" charset="0"/>
              </a:rPr>
              <a:t>Игра «Разложи карточки»</a:t>
            </a:r>
            <a:endParaRPr lang="ru-RU" sz="2800" b="1" dirty="0" smtClean="0">
              <a:solidFill>
                <a:srgbClr val="FF6600"/>
              </a:solidFill>
              <a:effectLst>
                <a:outerShdw blurRad="38100" dist="38100" dir="2700000" algn="tl">
                  <a:srgbClr val="000000">
                    <a:alpha val="43137"/>
                  </a:srgbClr>
                </a:outerShdw>
              </a:effectLst>
              <a:cs typeface="Times New Roman" pitchFamily="18" charset="0"/>
            </a:endParaRPr>
          </a:p>
        </p:txBody>
      </p:sp>
      <p:pic>
        <p:nvPicPr>
          <p:cNvPr id="21" name="Рисунок 2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773782" y="4501691"/>
            <a:ext cx="6622869" cy="1454972"/>
          </a:xfrm>
          <a:prstGeom prst="rect">
            <a:avLst/>
          </a:prstGeom>
        </p:spPr>
      </p:pic>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37543" y="5058785"/>
            <a:ext cx="6374675" cy="1342400"/>
          </a:xfrm>
          <a:prstGeom prst="rect">
            <a:avLst/>
          </a:prstGeom>
        </p:spPr>
      </p:pic>
      <p:sp>
        <p:nvSpPr>
          <p:cNvPr id="26" name="Прямоугольник 25">
            <a:hlinkClick r:id="rId13" action="ppaction://hlinksldjump"/>
          </p:cNvPr>
          <p:cNvSpPr/>
          <p:nvPr/>
        </p:nvSpPr>
        <p:spPr>
          <a:xfrm>
            <a:off x="6977102" y="4925081"/>
            <a:ext cx="5569131" cy="523220"/>
          </a:xfrm>
          <a:prstGeom prst="rect">
            <a:avLst/>
          </a:prstGeom>
        </p:spPr>
        <p:txBody>
          <a:bodyPr wrap="square">
            <a:spAutoFit/>
          </a:bodyPr>
          <a:lstStyle/>
          <a:p>
            <a:pPr algn="just"/>
            <a:r>
              <a:rPr lang="ru-RU" sz="2800" b="1" dirty="0">
                <a:solidFill>
                  <a:srgbClr val="FF6600"/>
                </a:solidFill>
                <a:effectLst>
                  <a:outerShdw blurRad="38100" dist="38100" dir="2700000" algn="tl">
                    <a:srgbClr val="000000">
                      <a:alpha val="43137"/>
                    </a:srgbClr>
                  </a:outerShdw>
                </a:effectLst>
                <a:cs typeface="Times New Roman" pitchFamily="18" charset="0"/>
              </a:rPr>
              <a:t>Игра «Придумай загадку»</a:t>
            </a:r>
          </a:p>
        </p:txBody>
      </p:sp>
      <p:sp>
        <p:nvSpPr>
          <p:cNvPr id="27" name="Прямоугольник 26">
            <a:hlinkClick r:id="rId14" action="ppaction://hlinksldjump"/>
          </p:cNvPr>
          <p:cNvSpPr/>
          <p:nvPr/>
        </p:nvSpPr>
        <p:spPr>
          <a:xfrm>
            <a:off x="807288" y="5443277"/>
            <a:ext cx="5186854" cy="523220"/>
          </a:xfrm>
          <a:prstGeom prst="rect">
            <a:avLst/>
          </a:prstGeom>
        </p:spPr>
        <p:txBody>
          <a:bodyPr wrap="square">
            <a:spAutoFit/>
          </a:bodyPr>
          <a:lstStyle/>
          <a:p>
            <a:pPr lvl="0" algn="ctr" fontAlgn="base">
              <a:spcBef>
                <a:spcPct val="0"/>
              </a:spcBef>
              <a:spcAft>
                <a:spcPct val="0"/>
              </a:spcAft>
            </a:pPr>
            <a:r>
              <a:rPr lang="ru-RU" sz="2800" b="1" dirty="0">
                <a:solidFill>
                  <a:srgbClr val="FF6600"/>
                </a:solidFill>
                <a:effectLst>
                  <a:outerShdw blurRad="38100" dist="38100" dir="2700000" algn="tl">
                    <a:srgbClr val="000000">
                      <a:alpha val="43137"/>
                    </a:srgbClr>
                  </a:outerShdw>
                </a:effectLst>
                <a:cs typeface="Times New Roman" pitchFamily="18" charset="0"/>
              </a:rPr>
              <a:t>Игра «Нелепицы»</a:t>
            </a:r>
            <a:endParaRPr lang="ru-RU" sz="2800" b="1" dirty="0" smtClean="0">
              <a:solidFill>
                <a:srgbClr val="FF6600"/>
              </a:solidFill>
              <a:effectLst>
                <a:outerShdw blurRad="38100" dist="38100" dir="2700000" algn="tl">
                  <a:srgbClr val="000000">
                    <a:alpha val="43137"/>
                  </a:srgbClr>
                </a:outerShdw>
              </a:effectLst>
              <a:cs typeface="Times New Roman" pitchFamily="18" charset="0"/>
            </a:endParaRPr>
          </a:p>
        </p:txBody>
      </p:sp>
      <p:pic>
        <p:nvPicPr>
          <p:cNvPr id="28" name="Рисунок 27">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9" name="Рисунок 28">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941291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258"/>
            <a:ext cx="11604812" cy="7276866"/>
          </a:xfrm>
          <a:prstGeom prst="rect">
            <a:avLst/>
          </a:prstGeom>
        </p:spPr>
      </p:pic>
      <p:pic>
        <p:nvPicPr>
          <p:cNvPr id="19" name="Рисунок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993" y="3920814"/>
            <a:ext cx="2857143" cy="2485714"/>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4" name="TextBox 13"/>
          <p:cNvSpPr txBox="1"/>
          <p:nvPr/>
        </p:nvSpPr>
        <p:spPr>
          <a:xfrm>
            <a:off x="3523129" y="2998694"/>
            <a:ext cx="184731" cy="369332"/>
          </a:xfrm>
          <a:prstGeom prst="rect">
            <a:avLst/>
          </a:prstGeom>
          <a:noFill/>
        </p:spPr>
        <p:txBody>
          <a:bodyPr wrap="none" rtlCol="0">
            <a:spAutoFit/>
          </a:bodyPr>
          <a:lstStyle/>
          <a:p>
            <a:endParaRPr lang="ru-RU" dirty="0"/>
          </a:p>
        </p:txBody>
      </p:sp>
      <p:sp>
        <p:nvSpPr>
          <p:cNvPr id="18" name="TextBox 17"/>
          <p:cNvSpPr txBox="1"/>
          <p:nvPr/>
        </p:nvSpPr>
        <p:spPr>
          <a:xfrm>
            <a:off x="1600200" y="1290917"/>
            <a:ext cx="8296835" cy="3416320"/>
          </a:xfrm>
          <a:prstGeom prst="rect">
            <a:avLst/>
          </a:prstGeom>
          <a:noFill/>
        </p:spPr>
        <p:txBody>
          <a:bodyPr wrap="square" rtlCol="0">
            <a:spAutoFit/>
          </a:bodyPr>
          <a:lstStyle/>
          <a:p>
            <a:pPr algn="just"/>
            <a:r>
              <a:rPr lang="ru-RU" sz="2800" b="1" dirty="0">
                <a:solidFill>
                  <a:srgbClr val="FF6600"/>
                </a:solidFill>
                <a:effectLst>
                  <a:outerShdw blurRad="38100" dist="38100" dir="2700000" algn="tl">
                    <a:srgbClr val="000000">
                      <a:alpha val="43137"/>
                    </a:srgbClr>
                  </a:outerShdw>
                </a:effectLst>
                <a:cs typeface="Times New Roman" pitchFamily="18" charset="0"/>
              </a:rPr>
              <a:t>Игра «Чем похожи и чем отличаются?»</a:t>
            </a:r>
          </a:p>
          <a:p>
            <a:pPr algn="just"/>
            <a:endParaRPr lang="ru-RU" sz="2800" b="1" dirty="0">
              <a:solidFill>
                <a:srgbClr val="FFC000"/>
              </a:solidFill>
              <a:effectLst>
                <a:outerShdw blurRad="38100" dist="38100" dir="2700000" algn="tl">
                  <a:srgbClr val="000000">
                    <a:alpha val="43137"/>
                  </a:srgbClr>
                </a:outerShdw>
              </a:effectLst>
            </a:endParaRPr>
          </a:p>
          <a:p>
            <a:pPr indent="457200" algn="just"/>
            <a:r>
              <a:rPr lang="ru-RU" sz="2000" dirty="0"/>
              <a:t>Цель: развитие зрительного восприятия, внимания, мышления и речи.</a:t>
            </a:r>
          </a:p>
          <a:p>
            <a:pPr indent="457200" algn="just"/>
            <a:r>
              <a:rPr lang="ru-RU" sz="2000" dirty="0"/>
              <a:t>Оборудование: магнитная доска; магниты; 8 пар предметных картинок: мухомор – подосиновик, платье – юбка, ваза – кувшин, заяц – кролик, кот – рысь, трамвай – троллейбус, аист – лебедь, ель – лиственница.</a:t>
            </a:r>
          </a:p>
          <a:p>
            <a:pPr indent="457200" algn="just"/>
            <a:r>
              <a:rPr lang="ru-RU" sz="2000" dirty="0"/>
              <a:t>Взрослый поочередно прикрепляет к магнитной доске каждую пару картинок и предлагает детям найти сходство и различие между изображенными предметами.</a:t>
            </a:r>
          </a:p>
        </p:txBody>
      </p:sp>
      <p:pic>
        <p:nvPicPr>
          <p:cNvPr id="17" name="Рисунок 16">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0"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8652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258"/>
            <a:ext cx="11604812" cy="727686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4" name="TextBox 13"/>
          <p:cNvSpPr txBox="1"/>
          <p:nvPr/>
        </p:nvSpPr>
        <p:spPr>
          <a:xfrm>
            <a:off x="3523129" y="2998694"/>
            <a:ext cx="184731" cy="369332"/>
          </a:xfrm>
          <a:prstGeom prst="rect">
            <a:avLst/>
          </a:prstGeom>
          <a:noFill/>
        </p:spPr>
        <p:txBody>
          <a:bodyPr wrap="none" rtlCol="0">
            <a:spAutoFit/>
          </a:bodyPr>
          <a:lstStyle/>
          <a:p>
            <a:endParaRPr lang="ru-RU" dirty="0"/>
          </a:p>
        </p:txBody>
      </p:sp>
      <p:sp>
        <p:nvSpPr>
          <p:cNvPr id="18" name="TextBox 17"/>
          <p:cNvSpPr txBox="1"/>
          <p:nvPr/>
        </p:nvSpPr>
        <p:spPr>
          <a:xfrm>
            <a:off x="1640541" y="1264023"/>
            <a:ext cx="8754035" cy="3108543"/>
          </a:xfrm>
          <a:prstGeom prst="rect">
            <a:avLst/>
          </a:prstGeom>
          <a:noFill/>
        </p:spPr>
        <p:txBody>
          <a:bodyPr wrap="square" rtlCol="0">
            <a:spAutoFit/>
          </a:bodyPr>
          <a:lstStyle/>
          <a:p>
            <a:pPr algn="just"/>
            <a:r>
              <a:rPr lang="ru-RU" sz="2800" b="1" dirty="0">
                <a:solidFill>
                  <a:srgbClr val="FF6600"/>
                </a:solidFill>
                <a:effectLst>
                  <a:outerShdw blurRad="38100" dist="38100" dir="2700000" algn="tl">
                    <a:srgbClr val="000000">
                      <a:alpha val="43137"/>
                    </a:srgbClr>
                  </a:outerShdw>
                </a:effectLst>
                <a:cs typeface="Times New Roman" pitchFamily="18" charset="0"/>
              </a:rPr>
              <a:t>Игра «Что это? Кто это</a:t>
            </a:r>
            <a:r>
              <a:rPr lang="ru-RU" sz="2800" b="1" dirty="0" smtClean="0">
                <a:solidFill>
                  <a:srgbClr val="FF6600"/>
                </a:solidFill>
                <a:effectLst>
                  <a:outerShdw blurRad="38100" dist="38100" dir="2700000" algn="tl">
                    <a:srgbClr val="000000">
                      <a:alpha val="43137"/>
                    </a:srgbClr>
                  </a:outerShdw>
                </a:effectLst>
                <a:cs typeface="Times New Roman" pitchFamily="18" charset="0"/>
              </a:rPr>
              <a:t>?»</a:t>
            </a:r>
          </a:p>
          <a:p>
            <a:pPr algn="just"/>
            <a:endParaRPr lang="ru-RU" sz="2800" b="1" dirty="0">
              <a:solidFill>
                <a:srgbClr val="FFC000"/>
              </a:solidFill>
              <a:effectLst>
                <a:outerShdw blurRad="38100" dist="38100" dir="2700000" algn="tl">
                  <a:srgbClr val="000000">
                    <a:alpha val="43137"/>
                  </a:srgbClr>
                </a:outerShdw>
              </a:effectLst>
            </a:endParaRPr>
          </a:p>
          <a:p>
            <a:pPr indent="457200" algn="just"/>
            <a:r>
              <a:rPr lang="ru-RU" sz="2000" dirty="0"/>
              <a:t>Цель: развитие мышления и речи.</a:t>
            </a:r>
          </a:p>
          <a:p>
            <a:pPr indent="457200" algn="just"/>
            <a:r>
              <a:rPr lang="ru-RU" sz="2000" dirty="0" smtClean="0"/>
              <a:t>Оборудование</a:t>
            </a:r>
            <a:r>
              <a:rPr lang="ru-RU" sz="2000" dirty="0"/>
              <a:t>: 24 предметные картинки.</a:t>
            </a:r>
          </a:p>
          <a:p>
            <a:pPr indent="457200" algn="just"/>
            <a:r>
              <a:rPr lang="ru-RU" sz="2000" dirty="0" smtClean="0"/>
              <a:t>Дети </a:t>
            </a:r>
            <a:r>
              <a:rPr lang="ru-RU" sz="2000" dirty="0"/>
              <a:t>делятся на две команды. Садятся за столы на удалении друг от друга. Каждой команде раздаются одинаковые комплекты картинок с изображением овощей, фруктов, животных и т. д. Дети поочередно дают описание одной из картинок. Если описание правильное и картинка угадывается, то её откладывают в пользу отгадавших.</a:t>
            </a:r>
          </a:p>
        </p:txBody>
      </p:sp>
      <p:pic>
        <p:nvPicPr>
          <p:cNvPr id="3" name="Рисунок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202" y="4047566"/>
            <a:ext cx="3262524" cy="2683248"/>
          </a:xfrm>
          <a:prstGeom prst="rect">
            <a:avLst/>
          </a:prstGeom>
        </p:spPr>
      </p:pic>
      <p:pic>
        <p:nvPicPr>
          <p:cNvPr id="17" name="Рисунок 16">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0"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6326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258"/>
            <a:ext cx="11604812" cy="727686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813" y="3715766"/>
            <a:ext cx="3142234" cy="3142234"/>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4" name="TextBox 13"/>
          <p:cNvSpPr txBox="1"/>
          <p:nvPr/>
        </p:nvSpPr>
        <p:spPr>
          <a:xfrm>
            <a:off x="3523129" y="2998694"/>
            <a:ext cx="184731" cy="369332"/>
          </a:xfrm>
          <a:prstGeom prst="rect">
            <a:avLst/>
          </a:prstGeom>
          <a:noFill/>
        </p:spPr>
        <p:txBody>
          <a:bodyPr wrap="none" rtlCol="0">
            <a:spAutoFit/>
          </a:bodyPr>
          <a:lstStyle/>
          <a:p>
            <a:endParaRPr lang="ru-RU" dirty="0"/>
          </a:p>
        </p:txBody>
      </p:sp>
      <p:sp>
        <p:nvSpPr>
          <p:cNvPr id="18" name="TextBox 17"/>
          <p:cNvSpPr txBox="1"/>
          <p:nvPr/>
        </p:nvSpPr>
        <p:spPr>
          <a:xfrm>
            <a:off x="1640541" y="1264023"/>
            <a:ext cx="8754035" cy="3724096"/>
          </a:xfrm>
          <a:prstGeom prst="rect">
            <a:avLst/>
          </a:prstGeom>
          <a:noFill/>
        </p:spPr>
        <p:txBody>
          <a:bodyPr wrap="square" rtlCol="0">
            <a:spAutoFit/>
          </a:bodyPr>
          <a:lstStyle/>
          <a:p>
            <a:pPr algn="just"/>
            <a:r>
              <a:rPr lang="ru-RU" sz="2800" b="1" dirty="0">
                <a:solidFill>
                  <a:srgbClr val="FF6600"/>
                </a:solidFill>
                <a:effectLst>
                  <a:outerShdw blurRad="38100" dist="38100" dir="2700000" algn="tl">
                    <a:srgbClr val="000000">
                      <a:alpha val="43137"/>
                    </a:srgbClr>
                  </a:outerShdw>
                </a:effectLst>
                <a:cs typeface="Times New Roman" pitchFamily="18" charset="0"/>
              </a:rPr>
              <a:t>Игра «Разложи карточки</a:t>
            </a:r>
            <a:r>
              <a:rPr lang="ru-RU" sz="2800" b="1" dirty="0" smtClean="0">
                <a:solidFill>
                  <a:srgbClr val="FF6600"/>
                </a:solidFill>
                <a:effectLst>
                  <a:outerShdw blurRad="38100" dist="38100" dir="2700000" algn="tl">
                    <a:srgbClr val="000000">
                      <a:alpha val="43137"/>
                    </a:srgbClr>
                  </a:outerShdw>
                </a:effectLst>
                <a:cs typeface="Times New Roman" pitchFamily="18" charset="0"/>
              </a:rPr>
              <a:t>»</a:t>
            </a:r>
          </a:p>
          <a:p>
            <a:pPr algn="just"/>
            <a:endParaRPr lang="ru-RU" sz="2800" b="1" dirty="0">
              <a:solidFill>
                <a:srgbClr val="FFC000"/>
              </a:solidFill>
              <a:effectLst>
                <a:outerShdw blurRad="38100" dist="38100" dir="2700000" algn="tl">
                  <a:srgbClr val="000000">
                    <a:alpha val="43137"/>
                  </a:srgbClr>
                </a:outerShdw>
              </a:effectLst>
            </a:endParaRPr>
          </a:p>
          <a:p>
            <a:pPr indent="457200" algn="just"/>
            <a:r>
              <a:rPr lang="ru-RU" sz="2000" dirty="0"/>
              <a:t>Цель: развитие логического мышления.</a:t>
            </a:r>
          </a:p>
          <a:p>
            <a:pPr indent="457200" algn="just"/>
            <a:r>
              <a:rPr lang="ru-RU" sz="2000" dirty="0" smtClean="0"/>
              <a:t>Оборудование</a:t>
            </a:r>
            <a:r>
              <a:rPr lang="ru-RU" sz="2000" dirty="0"/>
              <a:t>: квадратный лист бумаги, разделенный на девять клеток (для каждого ребенка); поднос с девятью картинками, три из которых – одинаковые (для каждого ребенка).</a:t>
            </a:r>
          </a:p>
          <a:p>
            <a:pPr indent="457200" algn="just"/>
            <a:r>
              <a:rPr lang="ru-RU" sz="2000" dirty="0" smtClean="0"/>
              <a:t>На </a:t>
            </a:r>
            <a:r>
              <a:rPr lang="ru-RU" sz="2000" dirty="0"/>
              <a:t>столе перед каждым ребенком находится квадратный лист бумаги, разделенный на девять клеток, и поднос с девятью картинками, три из которых – одинаковые. Воспитатель предлагает детям разложить картинки по клеткам так, чтобы в рядах и столбах не оказалось по две одинаковых картинки.</a:t>
            </a:r>
          </a:p>
        </p:txBody>
      </p:sp>
      <p:pic>
        <p:nvPicPr>
          <p:cNvPr id="17" name="Рисунок 16">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9"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1552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258"/>
            <a:ext cx="11604812" cy="727686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4" name="TextBox 13"/>
          <p:cNvSpPr txBox="1"/>
          <p:nvPr/>
        </p:nvSpPr>
        <p:spPr>
          <a:xfrm>
            <a:off x="3523129" y="2998694"/>
            <a:ext cx="184731" cy="369332"/>
          </a:xfrm>
          <a:prstGeom prst="rect">
            <a:avLst/>
          </a:prstGeom>
          <a:noFill/>
        </p:spPr>
        <p:txBody>
          <a:bodyPr wrap="none" rtlCol="0">
            <a:spAutoFit/>
          </a:bodyPr>
          <a:lstStyle/>
          <a:p>
            <a:endParaRPr lang="ru-RU" dirty="0"/>
          </a:p>
        </p:txBody>
      </p:sp>
      <p:sp>
        <p:nvSpPr>
          <p:cNvPr id="18" name="TextBox 17"/>
          <p:cNvSpPr txBox="1"/>
          <p:nvPr/>
        </p:nvSpPr>
        <p:spPr>
          <a:xfrm>
            <a:off x="1640541" y="1156446"/>
            <a:ext cx="8754035" cy="2800767"/>
          </a:xfrm>
          <a:prstGeom prst="rect">
            <a:avLst/>
          </a:prstGeom>
          <a:noFill/>
        </p:spPr>
        <p:txBody>
          <a:bodyPr wrap="square" rtlCol="0">
            <a:spAutoFit/>
          </a:bodyPr>
          <a:lstStyle/>
          <a:p>
            <a:pPr algn="just"/>
            <a:r>
              <a:rPr lang="ru-RU" sz="2800" b="1" dirty="0">
                <a:solidFill>
                  <a:srgbClr val="FF6600"/>
                </a:solidFill>
                <a:effectLst>
                  <a:outerShdw blurRad="38100" dist="38100" dir="2700000" algn="tl">
                    <a:srgbClr val="000000">
                      <a:alpha val="43137"/>
                    </a:srgbClr>
                  </a:outerShdw>
                </a:effectLst>
                <a:cs typeface="Times New Roman" pitchFamily="18" charset="0"/>
              </a:rPr>
              <a:t>Игра «Придумай загадку</a:t>
            </a:r>
            <a:r>
              <a:rPr lang="ru-RU" sz="2800" b="1" dirty="0" smtClean="0">
                <a:solidFill>
                  <a:srgbClr val="FF6600"/>
                </a:solidFill>
                <a:effectLst>
                  <a:outerShdw blurRad="38100" dist="38100" dir="2700000" algn="tl">
                    <a:srgbClr val="000000">
                      <a:alpha val="43137"/>
                    </a:srgbClr>
                  </a:outerShdw>
                </a:effectLst>
                <a:cs typeface="Times New Roman" pitchFamily="18" charset="0"/>
              </a:rPr>
              <a:t>»</a:t>
            </a:r>
          </a:p>
          <a:p>
            <a:pPr algn="just"/>
            <a:endParaRPr lang="ru-RU" sz="2800" b="1" dirty="0" smtClean="0">
              <a:solidFill>
                <a:srgbClr val="FFC000"/>
              </a:solidFill>
              <a:effectLst>
                <a:outerShdw blurRad="38100" dist="38100" dir="2700000" algn="tl">
                  <a:srgbClr val="000000">
                    <a:alpha val="43137"/>
                  </a:srgbClr>
                </a:outerShdw>
              </a:effectLst>
            </a:endParaRPr>
          </a:p>
          <a:p>
            <a:pPr indent="457200" algn="just"/>
            <a:r>
              <a:rPr lang="ru-RU" sz="2000" dirty="0"/>
              <a:t>Цель: развитие речи и мышления</a:t>
            </a:r>
            <a:r>
              <a:rPr lang="ru-RU" sz="2000" dirty="0" smtClean="0"/>
              <a:t>.</a:t>
            </a:r>
            <a:endParaRPr lang="ru-RU" sz="2000" dirty="0"/>
          </a:p>
          <a:p>
            <a:pPr indent="457200" algn="just"/>
            <a:r>
              <a:rPr lang="ru-RU" sz="2000" dirty="0"/>
              <a:t>Оборудование: игрушки и знакомые детям предметы</a:t>
            </a:r>
            <a:r>
              <a:rPr lang="ru-RU" sz="2000" dirty="0" smtClean="0"/>
              <a:t>.</a:t>
            </a:r>
            <a:endParaRPr lang="ru-RU" sz="2000" dirty="0"/>
          </a:p>
          <a:p>
            <a:pPr indent="457200" algn="just"/>
            <a:r>
              <a:rPr lang="ru-RU" sz="2000" dirty="0"/>
              <a:t>На столе лежат различные игрушки и знакомые детям предметы. Одному из детей (ведущему) предлагается, не показывая на предмет, составить его описание в форме загадки. Тот, кто угадает. О каком предмете идет речь, становится ведущим.</a:t>
            </a:r>
          </a:p>
        </p:txBody>
      </p:sp>
      <p:pic>
        <p:nvPicPr>
          <p:cNvPr id="17" name="Рисунок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9824" y="3756835"/>
            <a:ext cx="8135470" cy="1929976"/>
          </a:xfrm>
          <a:prstGeom prst="rect">
            <a:avLst/>
          </a:prstGeom>
        </p:spPr>
      </p:pic>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0"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5439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258"/>
            <a:ext cx="11604812" cy="727686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4" name="TextBox 13"/>
          <p:cNvSpPr txBox="1"/>
          <p:nvPr/>
        </p:nvSpPr>
        <p:spPr>
          <a:xfrm>
            <a:off x="3523129" y="2998694"/>
            <a:ext cx="184731" cy="369332"/>
          </a:xfrm>
          <a:prstGeom prst="rect">
            <a:avLst/>
          </a:prstGeom>
          <a:noFill/>
        </p:spPr>
        <p:txBody>
          <a:bodyPr wrap="none" rtlCol="0">
            <a:spAutoFit/>
          </a:bodyPr>
          <a:lstStyle/>
          <a:p>
            <a:endParaRPr lang="ru-RU" dirty="0"/>
          </a:p>
        </p:txBody>
      </p:sp>
      <p:sp>
        <p:nvSpPr>
          <p:cNvPr id="18" name="TextBox 17"/>
          <p:cNvSpPr txBox="1"/>
          <p:nvPr/>
        </p:nvSpPr>
        <p:spPr>
          <a:xfrm>
            <a:off x="1734671" y="1169893"/>
            <a:ext cx="8754035" cy="2800767"/>
          </a:xfrm>
          <a:prstGeom prst="rect">
            <a:avLst/>
          </a:prstGeom>
          <a:noFill/>
        </p:spPr>
        <p:txBody>
          <a:bodyPr wrap="square" rtlCol="0">
            <a:spAutoFit/>
          </a:bodyPr>
          <a:lstStyle/>
          <a:p>
            <a:pPr algn="just"/>
            <a:r>
              <a:rPr lang="ru-RU" sz="2800" b="1" dirty="0">
                <a:solidFill>
                  <a:srgbClr val="FF6600"/>
                </a:solidFill>
                <a:effectLst>
                  <a:outerShdw blurRad="38100" dist="38100" dir="2700000" algn="tl">
                    <a:srgbClr val="000000">
                      <a:alpha val="43137"/>
                    </a:srgbClr>
                  </a:outerShdw>
                </a:effectLst>
                <a:cs typeface="Times New Roman" pitchFamily="18" charset="0"/>
              </a:rPr>
              <a:t>Игра «Нелепицы</a:t>
            </a:r>
            <a:r>
              <a:rPr lang="ru-RU" sz="2800" b="1" dirty="0" smtClean="0">
                <a:solidFill>
                  <a:srgbClr val="FF6600"/>
                </a:solidFill>
                <a:effectLst>
                  <a:outerShdw blurRad="38100" dist="38100" dir="2700000" algn="tl">
                    <a:srgbClr val="000000">
                      <a:alpha val="43137"/>
                    </a:srgbClr>
                  </a:outerShdw>
                </a:effectLst>
                <a:cs typeface="Times New Roman" pitchFamily="18" charset="0"/>
              </a:rPr>
              <a:t>»</a:t>
            </a:r>
          </a:p>
          <a:p>
            <a:pPr algn="just"/>
            <a:endParaRPr lang="ru-RU" sz="2800" b="1" dirty="0" smtClean="0">
              <a:solidFill>
                <a:srgbClr val="FF6600"/>
              </a:solidFill>
              <a:effectLst>
                <a:outerShdw blurRad="38100" dist="38100" dir="2700000" algn="tl">
                  <a:srgbClr val="000000">
                    <a:alpha val="43137"/>
                  </a:srgbClr>
                </a:outerShdw>
              </a:effectLst>
              <a:cs typeface="Times New Roman" pitchFamily="18" charset="0"/>
            </a:endParaRPr>
          </a:p>
          <a:p>
            <a:pPr indent="457200" algn="just"/>
            <a:r>
              <a:rPr lang="ru-RU" sz="2000" dirty="0"/>
              <a:t>Цель: развитие речи, внимания, мышления.</a:t>
            </a:r>
          </a:p>
          <a:p>
            <a:pPr indent="457200" algn="just"/>
            <a:r>
              <a:rPr lang="ru-RU" sz="2000" dirty="0" smtClean="0"/>
              <a:t>Оборудование</a:t>
            </a:r>
            <a:r>
              <a:rPr lang="ru-RU" sz="2000" dirty="0"/>
              <a:t>: карточка к заданию.</a:t>
            </a:r>
          </a:p>
          <a:p>
            <a:pPr indent="457200" algn="just"/>
            <a:r>
              <a:rPr lang="ru-RU" sz="2000" dirty="0" smtClean="0"/>
              <a:t>Воспитатель </a:t>
            </a:r>
            <a:r>
              <a:rPr lang="ru-RU" sz="2000" dirty="0"/>
              <a:t>предлагает ребенку рисунки, в которых содержатся какие-нибудь противоречия, несообразности, нарушения в поведении персонажей, просит ребенка найти ошибки и неточности и объяснить свой ответ. Предлагается ответить, как бывает на самом деле.</a:t>
            </a:r>
          </a:p>
        </p:txBody>
      </p:sp>
      <p:pic>
        <p:nvPicPr>
          <p:cNvPr id="4" name="Рисунок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87353" y="3768311"/>
            <a:ext cx="3469343" cy="2887982"/>
          </a:xfrm>
          <a:prstGeom prst="rect">
            <a:avLst/>
          </a:prstGeom>
        </p:spPr>
      </p:pic>
      <p:pic>
        <p:nvPicPr>
          <p:cNvPr id="17" name="Рисунок 16">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9"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5460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8500" y="1384344"/>
            <a:ext cx="710972" cy="725631"/>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072" y="5045083"/>
            <a:ext cx="657293" cy="771180"/>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669" y="967309"/>
            <a:ext cx="481119" cy="484369"/>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414" y="5606630"/>
            <a:ext cx="416453" cy="419266"/>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2530" y="5045083"/>
            <a:ext cx="414623" cy="434234"/>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811" y="680933"/>
            <a:ext cx="747851" cy="770745"/>
          </a:xfrm>
          <a:prstGeom prst="rect">
            <a:avLst/>
          </a:prstGeom>
        </p:spPr>
      </p:pic>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365" y="1301136"/>
            <a:ext cx="385530" cy="388135"/>
          </a:xfrm>
          <a:prstGeom prst="rect">
            <a:avLst/>
          </a:prstGeom>
        </p:spPr>
      </p:pic>
      <p:pic>
        <p:nvPicPr>
          <p:cNvPr id="17" name="Рисунок 1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95835" y="2785064"/>
            <a:ext cx="7019364" cy="2324818"/>
          </a:xfrm>
          <a:prstGeom prst="rect">
            <a:avLst/>
          </a:prstGeom>
        </p:spPr>
      </p:pic>
      <p:pic>
        <p:nvPicPr>
          <p:cNvPr id="19" name="Рисунок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905316" y="2378760"/>
            <a:ext cx="6491239" cy="1566854"/>
          </a:xfrm>
          <a:prstGeom prst="rect">
            <a:avLst/>
          </a:prstGeom>
        </p:spPr>
      </p:pic>
      <p:pic>
        <p:nvPicPr>
          <p:cNvPr id="20" name="Рисунок 19"/>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36477" y="232011"/>
            <a:ext cx="6008829" cy="1556447"/>
          </a:xfrm>
          <a:prstGeom prst="rect">
            <a:avLst/>
          </a:prstGeom>
        </p:spPr>
      </p:pic>
      <p:pic>
        <p:nvPicPr>
          <p:cNvPr id="26" name="Рисунок 25"/>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438723" y="591671"/>
            <a:ext cx="6932571" cy="1842448"/>
          </a:xfrm>
          <a:prstGeom prst="rect">
            <a:avLst/>
          </a:prstGeom>
        </p:spPr>
      </p:pic>
      <p:sp>
        <p:nvSpPr>
          <p:cNvPr id="4" name="TextBox 3">
            <a:hlinkClick r:id="rId11" action="ppaction://hlinksldjump"/>
          </p:cNvPr>
          <p:cNvSpPr txBox="1"/>
          <p:nvPr/>
        </p:nvSpPr>
        <p:spPr>
          <a:xfrm>
            <a:off x="946112" y="736377"/>
            <a:ext cx="4535216" cy="523220"/>
          </a:xfrm>
          <a:prstGeom prst="rect">
            <a:avLst/>
          </a:prstGeom>
          <a:noFill/>
        </p:spPr>
        <p:txBody>
          <a:bodyPr wrap="none" rtlCol="0">
            <a:spAutoFit/>
          </a:bodyPr>
          <a:lstStyle/>
          <a:p>
            <a:r>
              <a:rPr lang="ru-RU" sz="2800" b="1" dirty="0" smtClean="0">
                <a:solidFill>
                  <a:srgbClr val="800080"/>
                </a:solidFill>
                <a:effectLst>
                  <a:outerShdw blurRad="38100" dist="38100" dir="2700000" algn="tl">
                    <a:srgbClr val="000000">
                      <a:alpha val="43137"/>
                    </a:srgbClr>
                  </a:outerShdw>
                </a:effectLst>
              </a:rPr>
              <a:t>Игра «Поиграем </a:t>
            </a:r>
            <a:r>
              <a:rPr lang="ru-RU" sz="2800" b="1" dirty="0">
                <a:solidFill>
                  <a:srgbClr val="800080"/>
                </a:solidFill>
                <a:effectLst>
                  <a:outerShdw blurRad="38100" dist="38100" dir="2700000" algn="tl">
                    <a:srgbClr val="000000">
                      <a:alpha val="43137"/>
                    </a:srgbClr>
                  </a:outerShdw>
                </a:effectLst>
              </a:rPr>
              <a:t>в </a:t>
            </a:r>
            <a:r>
              <a:rPr lang="ru-RU" sz="2800" b="1" dirty="0" smtClean="0">
                <a:solidFill>
                  <a:srgbClr val="800080"/>
                </a:solidFill>
                <a:effectLst>
                  <a:outerShdw blurRad="38100" dist="38100" dir="2700000" algn="tl">
                    <a:srgbClr val="000000">
                      <a:alpha val="43137"/>
                    </a:srgbClr>
                  </a:outerShdw>
                </a:effectLst>
              </a:rPr>
              <a:t>сказку»</a:t>
            </a:r>
            <a:endParaRPr lang="ru-RU" sz="2800" b="1" dirty="0">
              <a:solidFill>
                <a:srgbClr val="800080"/>
              </a:solidFill>
              <a:effectLst>
                <a:outerShdw blurRad="38100" dist="38100" dir="2700000" algn="tl">
                  <a:srgbClr val="000000">
                    <a:alpha val="43137"/>
                  </a:srgbClr>
                </a:outerShdw>
              </a:effectLst>
            </a:endParaRPr>
          </a:p>
        </p:txBody>
      </p:sp>
      <p:sp>
        <p:nvSpPr>
          <p:cNvPr id="25" name="Прямоугольник 24">
            <a:hlinkClick r:id="rId12" action="ppaction://hlinksldjump"/>
          </p:cNvPr>
          <p:cNvSpPr/>
          <p:nvPr/>
        </p:nvSpPr>
        <p:spPr>
          <a:xfrm>
            <a:off x="6225689" y="1162202"/>
            <a:ext cx="5446357" cy="52322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a:t>
            </a:r>
            <a:r>
              <a:rPr lang="ru-RU" sz="2800" b="1" dirty="0">
                <a:solidFill>
                  <a:srgbClr val="800080"/>
                </a:solidFill>
                <a:effectLst>
                  <a:outerShdw blurRad="38100" dist="38100" dir="2700000" algn="tl">
                    <a:srgbClr val="000000">
                      <a:alpha val="43137"/>
                    </a:srgbClr>
                  </a:outerShdw>
                </a:effectLst>
              </a:rPr>
              <a:t>«Дополни предложение»</a:t>
            </a:r>
          </a:p>
        </p:txBody>
      </p:sp>
      <p:sp>
        <p:nvSpPr>
          <p:cNvPr id="28" name="Прямоугольник 27">
            <a:hlinkClick r:id="rId13" action="ppaction://hlinksldjump"/>
          </p:cNvPr>
          <p:cNvSpPr/>
          <p:nvPr/>
        </p:nvSpPr>
        <p:spPr>
          <a:xfrm>
            <a:off x="6844553" y="2702605"/>
            <a:ext cx="4783601" cy="954107"/>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«Где начало </a:t>
            </a:r>
            <a:r>
              <a:rPr lang="ru-RU" sz="2800" b="1" dirty="0">
                <a:solidFill>
                  <a:srgbClr val="800080"/>
                </a:solidFill>
                <a:effectLst>
                  <a:outerShdw blurRad="38100" dist="38100" dir="2700000" algn="tl">
                    <a:srgbClr val="000000">
                      <a:alpha val="43137"/>
                    </a:srgbClr>
                  </a:outerShdw>
                </a:effectLst>
              </a:rPr>
              <a:t>рассказа</a:t>
            </a:r>
            <a:r>
              <a:rPr lang="ru-RU" sz="2800" b="1" dirty="0" smtClean="0">
                <a:solidFill>
                  <a:srgbClr val="800080"/>
                </a:solidFill>
                <a:effectLst>
                  <a:outerShdw blurRad="38100" dist="38100" dir="2700000" algn="tl">
                    <a:srgbClr val="000000">
                      <a:alpha val="43137"/>
                    </a:srgbClr>
                  </a:outerShdw>
                </a:effectLst>
              </a:rPr>
              <a:t>?»</a:t>
            </a:r>
            <a:endParaRPr lang="ru-RU" sz="2800" b="1" dirty="0">
              <a:solidFill>
                <a:srgbClr val="800080"/>
              </a:solidFill>
              <a:effectLst>
                <a:outerShdw blurRad="38100" dist="38100" dir="2700000" algn="tl">
                  <a:srgbClr val="000000">
                    <a:alpha val="43137"/>
                  </a:srgbClr>
                </a:outerShdw>
              </a:effectLst>
            </a:endParaRPr>
          </a:p>
        </p:txBody>
      </p:sp>
      <p:pic>
        <p:nvPicPr>
          <p:cNvPr id="31" name="Рисунок 30"/>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650720" y="4304581"/>
            <a:ext cx="6541280" cy="1595326"/>
          </a:xfrm>
          <a:prstGeom prst="rect">
            <a:avLst/>
          </a:prstGeom>
        </p:spPr>
      </p:pic>
      <p:sp>
        <p:nvSpPr>
          <p:cNvPr id="32" name="Прямоугольник 31">
            <a:hlinkClick r:id="rId14" action="ppaction://hlinksldjump"/>
          </p:cNvPr>
          <p:cNvSpPr/>
          <p:nvPr/>
        </p:nvSpPr>
        <p:spPr>
          <a:xfrm>
            <a:off x="6263936" y="4865298"/>
            <a:ext cx="5677899"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«Эстафета»</a:t>
            </a:r>
            <a:endParaRPr lang="ru-RU" sz="2800" b="1" dirty="0">
              <a:solidFill>
                <a:srgbClr val="990099"/>
              </a:solidFill>
              <a:effectLst>
                <a:outerShdw blurRad="38100" dist="38100" dir="2700000" algn="tl">
                  <a:srgbClr val="000000">
                    <a:alpha val="43137"/>
                  </a:srgbClr>
                </a:outerShdw>
              </a:effectLst>
            </a:endParaRPr>
          </a:p>
        </p:txBody>
      </p:sp>
      <p:sp>
        <p:nvSpPr>
          <p:cNvPr id="33" name="TextBox 32">
            <a:hlinkClick r:id="rId15" action="ppaction://hlinksldjump"/>
          </p:cNvPr>
          <p:cNvSpPr txBox="1"/>
          <p:nvPr/>
        </p:nvSpPr>
        <p:spPr>
          <a:xfrm>
            <a:off x="1221475" y="3233516"/>
            <a:ext cx="4412843" cy="1384995"/>
          </a:xfrm>
          <a:prstGeom prst="rect">
            <a:avLst/>
          </a:prstGeom>
          <a:noFill/>
        </p:spPr>
        <p:txBody>
          <a:bodyPr wrap="square" rtlCol="0">
            <a:spAutoFit/>
          </a:bodyPr>
          <a:lstStyle/>
          <a:p>
            <a:pPr algn="ctr"/>
            <a:r>
              <a:rPr lang="ru-RU" sz="2800" b="1" dirty="0" smtClean="0">
                <a:solidFill>
                  <a:srgbClr val="990099"/>
                </a:solidFill>
                <a:effectLst>
                  <a:outerShdw blurRad="38100" dist="38100" dir="2700000" algn="tl">
                    <a:srgbClr val="000000">
                      <a:alpha val="43137"/>
                    </a:srgbClr>
                  </a:outerShdw>
                </a:effectLst>
              </a:rPr>
              <a:t>Игра </a:t>
            </a:r>
            <a:r>
              <a:rPr lang="ru-RU" sz="2800" b="1" dirty="0">
                <a:solidFill>
                  <a:srgbClr val="990099"/>
                </a:solidFill>
                <a:effectLst>
                  <a:outerShdw blurRad="38100" dist="38100" dir="2700000" algn="tl">
                    <a:srgbClr val="000000">
                      <a:alpha val="43137"/>
                    </a:srgbClr>
                  </a:outerShdw>
                </a:effectLst>
              </a:rPr>
              <a:t>Лото «Назови картинку и найди первый звук»</a:t>
            </a:r>
          </a:p>
        </p:txBody>
      </p:sp>
      <p:pic>
        <p:nvPicPr>
          <p:cNvPr id="24" name="Рисунок 23">
            <a:hlinkClick r:id="rId16" action="ppaction://hlinksldjump"/>
          </p:cNvPr>
          <p:cNvPicPr>
            <a:picLocks noChangeAspect="1"/>
          </p:cNvPicPr>
          <p:nvPr/>
        </p:nvPicPr>
        <p:blipFill rotWithShape="1">
          <a:blip r:embed="rId17"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7" name="Рисунок 26">
            <a:hlinkClick r:id="rId18" action="ppaction://hlinksldjump"/>
          </p:cNvPr>
          <p:cNvPicPr>
            <a:picLocks noChangeAspect="1"/>
          </p:cNvPicPr>
          <p:nvPr/>
        </p:nvPicPr>
        <p:blipFill rotWithShape="1">
          <a:blip r:embed="rId19"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806324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025223"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873784" y="1299169"/>
            <a:ext cx="4515980" cy="523220"/>
          </a:xfrm>
          <a:prstGeom prst="rect">
            <a:avLst/>
          </a:prstGeom>
          <a:noFill/>
        </p:spPr>
        <p:txBody>
          <a:bodyPr wrap="none" rtlCol="0">
            <a:spAutoFit/>
          </a:bodyPr>
          <a:lstStyle/>
          <a:p>
            <a:r>
              <a:rPr lang="ru-RU" sz="2800" b="1" dirty="0" smtClean="0">
                <a:solidFill>
                  <a:srgbClr val="990099"/>
                </a:solidFill>
                <a:effectLst>
                  <a:outerShdw blurRad="38100" dist="38100" dir="2700000" algn="tl">
                    <a:srgbClr val="000000">
                      <a:alpha val="43137"/>
                    </a:srgbClr>
                  </a:outerShdw>
                </a:effectLst>
              </a:rPr>
              <a:t>Игра «</a:t>
            </a:r>
            <a:r>
              <a:rPr lang="ru-RU" sz="2800" b="1" dirty="0">
                <a:solidFill>
                  <a:srgbClr val="990099"/>
                </a:solidFill>
                <a:effectLst>
                  <a:outerShdw blurRad="38100" dist="38100" dir="2700000" algn="tl">
                    <a:srgbClr val="000000">
                      <a:alpha val="43137"/>
                    </a:srgbClr>
                  </a:outerShdw>
                </a:effectLst>
              </a:rPr>
              <a:t>Поиграем в </a:t>
            </a:r>
            <a:r>
              <a:rPr lang="ru-RU" sz="2800" b="1" dirty="0" smtClean="0">
                <a:solidFill>
                  <a:srgbClr val="990099"/>
                </a:solidFill>
                <a:effectLst>
                  <a:outerShdw blurRad="38100" dist="38100" dir="2700000" algn="tl">
                    <a:srgbClr val="000000">
                      <a:alpha val="43137"/>
                    </a:srgbClr>
                  </a:outerShdw>
                </a:effectLst>
              </a:rPr>
              <a:t>сказку»</a:t>
            </a:r>
            <a:endParaRPr lang="ru-RU" sz="2800" b="1" dirty="0">
              <a:solidFill>
                <a:srgbClr val="990099"/>
              </a:solidFill>
              <a:effectLst>
                <a:outerShdw blurRad="38100" dist="38100" dir="2700000" algn="tl">
                  <a:srgbClr val="000000">
                    <a:alpha val="43137"/>
                  </a:srgbClr>
                </a:outerShdw>
              </a:effectLst>
            </a:endParaRPr>
          </a:p>
        </p:txBody>
      </p:sp>
      <p:sp>
        <p:nvSpPr>
          <p:cNvPr id="20" name="TextBox 19"/>
          <p:cNvSpPr txBox="1"/>
          <p:nvPr/>
        </p:nvSpPr>
        <p:spPr>
          <a:xfrm>
            <a:off x="1726788" y="2053670"/>
            <a:ext cx="8954541" cy="2862322"/>
          </a:xfrm>
          <a:prstGeom prst="rect">
            <a:avLst/>
          </a:prstGeom>
          <a:noFill/>
        </p:spPr>
        <p:txBody>
          <a:bodyPr wrap="square" rtlCol="0">
            <a:spAutoFit/>
          </a:bodyPr>
          <a:lstStyle/>
          <a:p>
            <a:r>
              <a:rPr lang="ru-RU" sz="2000" dirty="0"/>
              <a:t>Взрослый предлагает ребёнку вспомнить сказку «Три медведя». Затем, меняя высоту голоса, просит отгадать, кто говорит: Михайло Иванович (низкий голос), Настасья Филипповна (голос средней высоты) или Мишутка (высокий голос). Одна и та же реплика произносится поочередно различным по высоте голосом, в трёх вариантах:</a:t>
            </a:r>
          </a:p>
          <a:p>
            <a:r>
              <a:rPr lang="ru-RU" sz="2000" dirty="0"/>
              <a:t> - Кто сидел на моем стуле?</a:t>
            </a:r>
          </a:p>
          <a:p>
            <a:r>
              <a:rPr lang="ru-RU" sz="2000" dirty="0"/>
              <a:t> - Кто ел из моей чашки?</a:t>
            </a:r>
          </a:p>
          <a:p>
            <a:r>
              <a:rPr lang="ru-RU" sz="2000" dirty="0"/>
              <a:t> - Кто спал в моей постели?</a:t>
            </a:r>
          </a:p>
          <a:p>
            <a:r>
              <a:rPr lang="ru-RU" sz="2000" dirty="0"/>
              <a:t>- Кто же был в нашем доме? И т.п.</a:t>
            </a:r>
          </a:p>
        </p:txBody>
      </p:sp>
      <p:pic>
        <p:nvPicPr>
          <p:cNvPr id="5" name="Рисунок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5883" y="3263152"/>
            <a:ext cx="2223246" cy="2223246"/>
          </a:xfrm>
          <a:prstGeom prst="rect">
            <a:avLst/>
          </a:prstGeom>
        </p:spPr>
      </p:pic>
      <p:pic>
        <p:nvPicPr>
          <p:cNvPr id="19" name="Рисунок 18">
            <a:hlinkClick r:id="rId14" action="ppaction://hlinksldjump"/>
          </p:cNvPr>
          <p:cNvPicPr>
            <a:picLocks noChangeAspect="1"/>
          </p:cNvPicPr>
          <p:nvPr/>
        </p:nvPicPr>
        <p:blipFill rotWithShape="1">
          <a:blip r:embed="rId15"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1"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810226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78675" y="1337481"/>
            <a:ext cx="5040739" cy="523220"/>
          </a:xfrm>
          <a:prstGeom prst="rect">
            <a:avLst/>
          </a:prstGeom>
          <a:noFill/>
        </p:spPr>
        <p:txBody>
          <a:bodyPr wrap="none" rtlCol="0">
            <a:spAutoFit/>
          </a:bodyPr>
          <a:lstStyle/>
          <a:p>
            <a:r>
              <a:rPr lang="ru-RU" sz="2800" b="1" dirty="0" smtClean="0">
                <a:solidFill>
                  <a:srgbClr val="990099"/>
                </a:solidFill>
                <a:effectLst>
                  <a:outerShdw blurRad="38100" dist="38100" dir="2700000" algn="tl">
                    <a:srgbClr val="000000">
                      <a:alpha val="43137"/>
                    </a:srgbClr>
                  </a:outerShdw>
                </a:effectLst>
              </a:rPr>
              <a:t>Игра </a:t>
            </a:r>
            <a:r>
              <a:rPr lang="ru-RU" sz="2800" b="1" dirty="0">
                <a:solidFill>
                  <a:srgbClr val="990099"/>
                </a:solidFill>
                <a:effectLst>
                  <a:outerShdw blurRad="38100" dist="38100" dir="2700000" algn="tl">
                    <a:srgbClr val="000000">
                      <a:alpha val="43137"/>
                    </a:srgbClr>
                  </a:outerShdw>
                </a:effectLst>
              </a:rPr>
              <a:t>«Дополни предложение»</a:t>
            </a:r>
          </a:p>
        </p:txBody>
      </p:sp>
      <p:sp>
        <p:nvSpPr>
          <p:cNvPr id="20" name="TextBox 19"/>
          <p:cNvSpPr txBox="1"/>
          <p:nvPr/>
        </p:nvSpPr>
        <p:spPr>
          <a:xfrm>
            <a:off x="1671555" y="2042070"/>
            <a:ext cx="8748811" cy="2554545"/>
          </a:xfrm>
          <a:prstGeom prst="rect">
            <a:avLst/>
          </a:prstGeom>
          <a:noFill/>
        </p:spPr>
        <p:txBody>
          <a:bodyPr wrap="square" rtlCol="0">
            <a:spAutoFit/>
          </a:bodyPr>
          <a:lstStyle/>
          <a:p>
            <a:pPr indent="457200" algn="just"/>
            <a:r>
              <a:rPr lang="ru-RU" sz="2000" dirty="0" smtClean="0"/>
              <a:t>Цель: </a:t>
            </a:r>
            <a:r>
              <a:rPr lang="ru-RU" sz="2000" dirty="0"/>
              <a:t>Развивать у детей речевую активность, быстроту мышления</a:t>
            </a:r>
            <a:r>
              <a:rPr lang="ru-RU" sz="2000" dirty="0" smtClean="0"/>
              <a:t>.</a:t>
            </a:r>
            <a:endParaRPr lang="ru-RU" sz="2000" dirty="0"/>
          </a:p>
          <a:p>
            <a:pPr indent="457200" algn="just"/>
            <a:r>
              <a:rPr lang="ru-RU" sz="2000" dirty="0" smtClean="0"/>
              <a:t>Игровые </a:t>
            </a:r>
            <a:r>
              <a:rPr lang="ru-RU" sz="2000" dirty="0"/>
              <a:t>правила. Нужно найти и сказать такое слово, чтобы получилось законченное предложение. Добавлять нужно только одно слово</a:t>
            </a:r>
            <a:r>
              <a:rPr lang="ru-RU" sz="2000" dirty="0" smtClean="0"/>
              <a:t>.</a:t>
            </a:r>
          </a:p>
          <a:p>
            <a:pPr indent="457200" algn="just"/>
            <a:r>
              <a:rPr lang="ru-RU" sz="2000" dirty="0" smtClean="0"/>
              <a:t>Игровые </a:t>
            </a:r>
            <a:r>
              <a:rPr lang="ru-RU" sz="2000" dirty="0"/>
              <a:t>действия. Бросание и ловля мяча</a:t>
            </a:r>
            <a:r>
              <a:rPr lang="ru-RU" sz="2000" dirty="0" smtClean="0"/>
              <a:t>.</a:t>
            </a:r>
            <a:endParaRPr lang="ru-RU" sz="2000" dirty="0"/>
          </a:p>
          <a:p>
            <a:pPr indent="457200" algn="just"/>
            <a:r>
              <a:rPr lang="ru-RU" sz="2000" dirty="0"/>
              <a:t>Ход игры. Воспитатель говорит несколько слов предложения, а дети должны дополнить его новыми словами, чтобы получилось законченное  предложение, например: «Мама купила... - …книжки, тетради, портфель», - продолжают дети.</a:t>
            </a:r>
            <a:endParaRPr lang="ru-RU" sz="2000" dirty="0" smtClean="0"/>
          </a:p>
        </p:txBody>
      </p:sp>
      <p:pic>
        <p:nvPicPr>
          <p:cNvPr id="3" name="Рисунок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5277" y="4723280"/>
            <a:ext cx="1905000" cy="1714500"/>
          </a:xfrm>
          <a:prstGeom prst="rect">
            <a:avLst/>
          </a:prstGeom>
        </p:spPr>
      </p:pic>
      <p:pic>
        <p:nvPicPr>
          <p:cNvPr id="19" name="Рисунок 18">
            <a:hlinkClick r:id="rId14" action="ppaction://hlinksldjump"/>
          </p:cNvPr>
          <p:cNvPicPr>
            <a:picLocks noChangeAspect="1"/>
          </p:cNvPicPr>
          <p:nvPr/>
        </p:nvPicPr>
        <p:blipFill rotWithShape="1">
          <a:blip r:embed="rId15"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1"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459100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4287"/>
            <a:ext cx="12192000" cy="708228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1965" y="4945308"/>
            <a:ext cx="673220" cy="684787"/>
          </a:xfrm>
          <a:prstGeom prst="rect">
            <a:avLst/>
          </a:prstGeom>
        </p:spPr>
      </p:pic>
      <p:sp>
        <p:nvSpPr>
          <p:cNvPr id="17" name="TextBox 16"/>
          <p:cNvSpPr txBox="1"/>
          <p:nvPr/>
        </p:nvSpPr>
        <p:spPr>
          <a:xfrm>
            <a:off x="1694253" y="1003841"/>
            <a:ext cx="4897111" cy="523220"/>
          </a:xfrm>
          <a:prstGeom prst="rect">
            <a:avLst/>
          </a:prstGeom>
          <a:noFill/>
        </p:spPr>
        <p:txBody>
          <a:bodyPr wrap="none" rtlCol="0">
            <a:spAutoFit/>
          </a:bodyPr>
          <a:lstStyle/>
          <a:p>
            <a:pPr algn="ctr"/>
            <a:r>
              <a:rPr lang="ru-RU" sz="2800" b="1" dirty="0">
                <a:solidFill>
                  <a:srgbClr val="800080"/>
                </a:solidFill>
                <a:effectLst>
                  <a:outerShdw blurRad="38100" dist="38100" dir="2700000" algn="tl">
                    <a:srgbClr val="000000">
                      <a:alpha val="43137"/>
                    </a:srgbClr>
                  </a:outerShdw>
                </a:effectLst>
              </a:rPr>
              <a:t>Игра «Где начало рассказа?»</a:t>
            </a:r>
          </a:p>
        </p:txBody>
      </p:sp>
      <p:sp>
        <p:nvSpPr>
          <p:cNvPr id="20" name="TextBox 19"/>
          <p:cNvSpPr txBox="1"/>
          <p:nvPr/>
        </p:nvSpPr>
        <p:spPr>
          <a:xfrm>
            <a:off x="1680121" y="1848201"/>
            <a:ext cx="8971471" cy="2462213"/>
          </a:xfrm>
          <a:prstGeom prst="rect">
            <a:avLst/>
          </a:prstGeom>
          <a:noFill/>
        </p:spPr>
        <p:txBody>
          <a:bodyPr wrap="square" rtlCol="0">
            <a:spAutoFit/>
          </a:bodyPr>
          <a:lstStyle/>
          <a:p>
            <a:pPr indent="457200" algn="just"/>
            <a:r>
              <a:rPr lang="ru-RU" sz="2200" dirty="0"/>
              <a:t>Цель: Учить передавать правильную временную и логическую последовательность рассказа с помощью серийных картинок.</a:t>
            </a:r>
          </a:p>
          <a:p>
            <a:pPr indent="457200" algn="just"/>
            <a:r>
              <a:rPr lang="ru-RU" sz="2200" dirty="0" smtClean="0"/>
              <a:t> </a:t>
            </a:r>
            <a:r>
              <a:rPr lang="ru-RU" sz="2200" dirty="0"/>
              <a:t>Ход игры. Ребенку предлагается составить рассказ. Опираясь на картинки. Картинки служат своеобразным планом рассказа, позволяют точно передать сюжет, от начала до конца. По каждой картинке ребёнок составляет одно предложение и вместе они соединяются в связный рассказ.</a:t>
            </a:r>
            <a:endParaRPr lang="ru-RU" sz="2200" dirty="0" smtClean="0"/>
          </a:p>
        </p:txBody>
      </p:sp>
      <p:pic>
        <p:nvPicPr>
          <p:cNvPr id="3" name="Рисунок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5666" y="3939989"/>
            <a:ext cx="2241910" cy="1788458"/>
          </a:xfrm>
          <a:prstGeom prst="rect">
            <a:avLst/>
          </a:prstGeom>
        </p:spPr>
      </p:pic>
      <p:pic>
        <p:nvPicPr>
          <p:cNvPr id="19" name="Рисунок 18">
            <a:hlinkClick r:id="rId14" action="ppaction://hlinksldjump"/>
          </p:cNvPr>
          <p:cNvPicPr>
            <a:picLocks noChangeAspect="1"/>
          </p:cNvPicPr>
          <p:nvPr/>
        </p:nvPicPr>
        <p:blipFill rotWithShape="1">
          <a:blip r:embed="rId15"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1"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324498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78675" y="1337481"/>
            <a:ext cx="4791633" cy="523220"/>
          </a:xfrm>
          <a:prstGeom prst="rect">
            <a:avLst/>
          </a:prstGeom>
          <a:noFill/>
        </p:spPr>
        <p:txBody>
          <a:bodyPr wrap="none" rtlCol="0">
            <a:spAutoFit/>
          </a:bodyPr>
          <a:lstStyle/>
          <a:p>
            <a:r>
              <a:rPr lang="ru-RU" sz="2800" b="1" dirty="0" smtClean="0">
                <a:solidFill>
                  <a:srgbClr val="990099"/>
                </a:solidFill>
                <a:effectLst>
                  <a:outerShdw blurRad="38100" dist="38100" dir="2700000" algn="tl">
                    <a:srgbClr val="000000">
                      <a:alpha val="43137"/>
                    </a:srgbClr>
                  </a:outerShdw>
                </a:effectLst>
              </a:rPr>
              <a:t>Игра «Вспомни и посчитай»</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734207" y="2060028"/>
            <a:ext cx="8666603" cy="430887"/>
          </a:xfrm>
          <a:prstGeom prst="rect">
            <a:avLst/>
          </a:prstGeom>
          <a:noFill/>
        </p:spPr>
        <p:txBody>
          <a:bodyPr wrap="none" rtlCol="0">
            <a:spAutoFit/>
          </a:bodyPr>
          <a:lstStyle/>
          <a:p>
            <a:r>
              <a:rPr lang="ru-RU" sz="2200" dirty="0" smtClean="0"/>
              <a:t>Цель: развивать память, наблюдательность, внимание; обучение счету.</a:t>
            </a:r>
          </a:p>
        </p:txBody>
      </p:sp>
      <p:sp>
        <p:nvSpPr>
          <p:cNvPr id="20" name="TextBox 19"/>
          <p:cNvSpPr txBox="1"/>
          <p:nvPr/>
        </p:nvSpPr>
        <p:spPr>
          <a:xfrm>
            <a:off x="1752238" y="2875789"/>
            <a:ext cx="8748811" cy="1785104"/>
          </a:xfrm>
          <a:prstGeom prst="rect">
            <a:avLst/>
          </a:prstGeom>
          <a:noFill/>
        </p:spPr>
        <p:txBody>
          <a:bodyPr wrap="square" rtlCol="0">
            <a:spAutoFit/>
          </a:bodyPr>
          <a:lstStyle/>
          <a:p>
            <a:pPr algn="just"/>
            <a:r>
              <a:rPr lang="ru-RU" sz="2200" dirty="0" smtClean="0"/>
              <a:t>Описание: задавать ребенку вопросы, для ответа на которые необходимо вспомнить количество тех или иных предметов, например: сколько комнат в нашей квартире; сколько раз в день ты чистишь зубы; сколько деревьев растем в нашем дворе и т.д.</a:t>
            </a:r>
          </a:p>
          <a:p>
            <a:pPr algn="just"/>
            <a:r>
              <a:rPr lang="ru-RU" sz="2200" dirty="0" smtClean="0"/>
              <a:t>Поменяться ролями: ребенок задает вопросы, педагог отвечает.</a:t>
            </a:r>
          </a:p>
        </p:txBody>
      </p:sp>
      <p:pic>
        <p:nvPicPr>
          <p:cNvPr id="22" name="Рисунок 21">
            <a:hlinkClick r:id="rId13" action="ppaction://hlinksldjump"/>
          </p:cNvPr>
          <p:cNvPicPr>
            <a:picLocks noChangeAspect="1"/>
          </p:cNvPicPr>
          <p:nvPr/>
        </p:nvPicPr>
        <p:blipFill rotWithShape="1">
          <a:blip r:embed="rId14"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23" name="Рисунок 22">
            <a:hlinkClick r:id="rId15" action="ppaction://hlinksldjump"/>
          </p:cNvPr>
          <p:cNvPicPr>
            <a:picLocks noChangeAspect="1"/>
          </p:cNvPicPr>
          <p:nvPr/>
        </p:nvPicPr>
        <p:blipFill rotWithShape="1">
          <a:blip r:embed="rId16" cstate="print"/>
          <a:srcRect l="25698" t="24498" r="10000" b="13512"/>
          <a:stretch/>
        </p:blipFill>
        <p:spPr>
          <a:xfrm>
            <a:off x="9868397" y="5580529"/>
            <a:ext cx="2059146" cy="1116107"/>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78675" y="1337481"/>
            <a:ext cx="8646085" cy="523220"/>
          </a:xfrm>
          <a:prstGeom prst="rect">
            <a:avLst/>
          </a:prstGeom>
          <a:noFill/>
        </p:spPr>
        <p:txBody>
          <a:bodyPr wrap="none" rtlCol="0">
            <a:spAutoFit/>
          </a:bodyPr>
          <a:lstStyle/>
          <a:p>
            <a:r>
              <a:rPr lang="ru-RU" sz="2800" b="1" dirty="0" smtClean="0">
                <a:solidFill>
                  <a:srgbClr val="990099"/>
                </a:solidFill>
                <a:effectLst>
                  <a:outerShdw blurRad="38100" dist="38100" dir="2700000" algn="tl">
                    <a:srgbClr val="000000">
                      <a:alpha val="43137"/>
                    </a:srgbClr>
                  </a:outerShdw>
                </a:effectLst>
              </a:rPr>
              <a:t>Игра </a:t>
            </a:r>
            <a:r>
              <a:rPr lang="ru-RU" sz="2800" b="1" dirty="0">
                <a:solidFill>
                  <a:srgbClr val="990099"/>
                </a:solidFill>
                <a:effectLst>
                  <a:outerShdw blurRad="38100" dist="38100" dir="2700000" algn="tl">
                    <a:srgbClr val="000000">
                      <a:alpha val="43137"/>
                    </a:srgbClr>
                  </a:outerShdw>
                </a:effectLst>
              </a:rPr>
              <a:t>Лото «Назови картинку и найди первый звук»</a:t>
            </a:r>
          </a:p>
        </p:txBody>
      </p:sp>
      <p:sp>
        <p:nvSpPr>
          <p:cNvPr id="20" name="TextBox 19"/>
          <p:cNvSpPr txBox="1"/>
          <p:nvPr/>
        </p:nvSpPr>
        <p:spPr>
          <a:xfrm>
            <a:off x="1633834" y="2009117"/>
            <a:ext cx="8748811" cy="2308324"/>
          </a:xfrm>
          <a:prstGeom prst="rect">
            <a:avLst/>
          </a:prstGeom>
          <a:noFill/>
        </p:spPr>
        <p:txBody>
          <a:bodyPr wrap="square" rtlCol="0">
            <a:spAutoFit/>
          </a:bodyPr>
          <a:lstStyle/>
          <a:p>
            <a:pPr indent="457200" algn="just"/>
            <a:r>
              <a:rPr lang="ru-RU" dirty="0"/>
              <a:t>Цель: научить детей находить заданный первый звук в слове на этапе громкого проговаривания слова самим ребёнком.</a:t>
            </a:r>
          </a:p>
          <a:p>
            <a:pPr indent="457200" algn="just"/>
            <a:endParaRPr lang="ru-RU" dirty="0"/>
          </a:p>
          <a:p>
            <a:pPr indent="457200" algn="just"/>
            <a:r>
              <a:rPr lang="ru-RU" dirty="0"/>
              <a:t> Описание игры. У детей – карты с нарисованными картинками (по четыре на каждой карте). Ведущий называет любой гласный звук, дети произносят вслух названия своих картинок и находят нужную. Если картинка названа правильно, ведущий разрешает закрыть ее фишкой. Выигрывает тот, кто раньше всех закроет свои картинки.</a:t>
            </a:r>
            <a:endParaRPr lang="ru-RU" dirty="0" smtClean="0"/>
          </a:p>
        </p:txBody>
      </p:sp>
      <p:pic>
        <p:nvPicPr>
          <p:cNvPr id="3" name="Рисунок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18211" y="4230592"/>
            <a:ext cx="3576917" cy="2026919"/>
          </a:xfrm>
          <a:prstGeom prst="rect">
            <a:avLst/>
          </a:prstGeom>
        </p:spPr>
      </p:pic>
      <p:pic>
        <p:nvPicPr>
          <p:cNvPr id="19" name="Рисунок 18">
            <a:hlinkClick r:id="rId14" action="ppaction://hlinksldjump"/>
          </p:cNvPr>
          <p:cNvPicPr>
            <a:picLocks noChangeAspect="1"/>
          </p:cNvPicPr>
          <p:nvPr/>
        </p:nvPicPr>
        <p:blipFill rotWithShape="1">
          <a:blip r:embed="rId15"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1"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95570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59" y="-242047"/>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799699" y="1068540"/>
            <a:ext cx="2985817" cy="523220"/>
          </a:xfrm>
          <a:prstGeom prst="rect">
            <a:avLst/>
          </a:prstGeom>
          <a:noFill/>
        </p:spPr>
        <p:txBody>
          <a:bodyPr wrap="none" rtlCol="0">
            <a:spAutoFit/>
          </a:bodyPr>
          <a:lstStyle/>
          <a:p>
            <a:r>
              <a:rPr lang="ru-RU" sz="2800" b="1" dirty="0" smtClean="0">
                <a:solidFill>
                  <a:srgbClr val="990099"/>
                </a:solidFill>
                <a:effectLst>
                  <a:outerShdw blurRad="38100" dist="38100" dir="2700000" algn="tl">
                    <a:srgbClr val="000000">
                      <a:alpha val="43137"/>
                    </a:srgbClr>
                  </a:outerShdw>
                </a:effectLst>
              </a:rPr>
              <a:t>Игра «Эстафета»</a:t>
            </a:r>
            <a:endParaRPr lang="ru-RU" sz="2800" b="1" dirty="0">
              <a:solidFill>
                <a:srgbClr val="990099"/>
              </a:solidFill>
              <a:effectLst>
                <a:outerShdw blurRad="38100" dist="38100" dir="2700000" algn="tl">
                  <a:srgbClr val="000000">
                    <a:alpha val="43137"/>
                  </a:srgbClr>
                </a:outerShdw>
              </a:effectLst>
            </a:endParaRPr>
          </a:p>
        </p:txBody>
      </p:sp>
      <p:sp>
        <p:nvSpPr>
          <p:cNvPr id="3" name="Прямоугольник 2"/>
          <p:cNvSpPr/>
          <p:nvPr/>
        </p:nvSpPr>
        <p:spPr>
          <a:xfrm>
            <a:off x="1891553" y="1646908"/>
            <a:ext cx="8758517" cy="3477875"/>
          </a:xfrm>
          <a:prstGeom prst="rect">
            <a:avLst/>
          </a:prstGeom>
        </p:spPr>
        <p:txBody>
          <a:bodyPr wrap="square">
            <a:spAutoFit/>
          </a:bodyPr>
          <a:lstStyle/>
          <a:p>
            <a:pPr indent="457200" algn="just"/>
            <a:r>
              <a:rPr lang="ru-RU" sz="2000" dirty="0"/>
              <a:t>Цель: активизация глагольного словаря.</a:t>
            </a:r>
          </a:p>
          <a:p>
            <a:pPr indent="457200" algn="just"/>
            <a:r>
              <a:rPr lang="ru-RU" sz="2000" dirty="0" smtClean="0"/>
              <a:t>Ход </a:t>
            </a:r>
            <a:r>
              <a:rPr lang="ru-RU" sz="2000" dirty="0"/>
              <a:t>игры. Играющие стоят в кругу. У ведущего палочка-эстафета. Он произносит какое-нибудь слово  и передаёт эстафету рядом стоящему ребёнку. Тот должен подобрать подходящее слово- действие и быстро передать палочку дальше. Когда эстафета вернётся к ведущему, он задаёт новое слово, но палочку передаёт в другом направлении. Если кто-то затрудняется назвать слово или подбирает неподходящее слово, ему дают штрафное очко. После того как игрок набрал три штрафных очка, он выходит из игры. Выигрывает тот, у кого в конце игры будет меньше штрафных очков.</a:t>
            </a:r>
          </a:p>
          <a:p>
            <a:pPr indent="457200" algn="just"/>
            <a:r>
              <a:rPr lang="ru-RU" sz="2000" dirty="0" smtClean="0"/>
              <a:t>Ход </a:t>
            </a:r>
            <a:r>
              <a:rPr lang="ru-RU" sz="2000" dirty="0"/>
              <a:t>игры: собака – лает, кусает, бежит, сторожит, скулит, воет;  кошка – </a:t>
            </a:r>
            <a:r>
              <a:rPr lang="ru-RU" sz="2000" dirty="0" err="1"/>
              <a:t>мурлыкает</a:t>
            </a:r>
            <a:r>
              <a:rPr lang="ru-RU" sz="2000" dirty="0"/>
              <a:t>, охотится, играет, дремлет, мяукает, царапается.</a:t>
            </a:r>
          </a:p>
        </p:txBody>
      </p:sp>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20"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682561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588379" cy="221088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15" y="4664891"/>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5480" y="5591355"/>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4578" y="4316378"/>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9500" y="4326273"/>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2"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0464" y="1315453"/>
            <a:ext cx="6311536" cy="1804981"/>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636" y="2668178"/>
            <a:ext cx="7188739" cy="1470683"/>
          </a:xfrm>
          <a:prstGeom prst="rect">
            <a:avLst/>
          </a:prstGeom>
        </p:spPr>
      </p:pic>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5013" y="3554166"/>
            <a:ext cx="6721366" cy="1186277"/>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9293" y="5010562"/>
            <a:ext cx="6816602" cy="1277471"/>
          </a:xfrm>
          <a:prstGeom prst="rect">
            <a:avLst/>
          </a:prstGeom>
        </p:spPr>
      </p:pic>
      <p:sp>
        <p:nvSpPr>
          <p:cNvPr id="19" name="Прямоугольник 18">
            <a:hlinkClick r:id="rId10" action="ppaction://hlinksldjump"/>
          </p:cNvPr>
          <p:cNvSpPr/>
          <p:nvPr/>
        </p:nvSpPr>
        <p:spPr>
          <a:xfrm>
            <a:off x="6849979" y="1925330"/>
            <a:ext cx="4650827"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«Быстрей </a:t>
            </a:r>
            <a:r>
              <a:rPr lang="ru-RU" sz="2800" b="1" dirty="0">
                <a:solidFill>
                  <a:srgbClr val="002060"/>
                </a:solidFill>
                <a:effectLst>
                  <a:outerShdw blurRad="38100" dist="38100" dir="2700000" algn="tl">
                    <a:srgbClr val="000000">
                      <a:alpha val="43137"/>
                    </a:srgbClr>
                  </a:outerShdw>
                </a:effectLst>
              </a:rPr>
              <a:t>по </a:t>
            </a:r>
            <a:r>
              <a:rPr lang="ru-RU" sz="2800" b="1" dirty="0" smtClean="0">
                <a:solidFill>
                  <a:srgbClr val="002060"/>
                </a:solidFill>
                <a:effectLst>
                  <a:outerShdw blurRad="38100" dist="38100" dir="2700000" algn="tl">
                    <a:srgbClr val="000000">
                      <a:alpha val="43137"/>
                    </a:srgbClr>
                  </a:outerShdw>
                </a:effectLst>
              </a:rPr>
              <a:t>местам»</a:t>
            </a:r>
            <a:endParaRPr lang="ru-RU" sz="2800" dirty="0"/>
          </a:p>
        </p:txBody>
      </p:sp>
      <p:sp>
        <p:nvSpPr>
          <p:cNvPr id="20" name="Прямоугольник 19">
            <a:hlinkClick r:id="rId11" action="ppaction://hlinksldjump"/>
          </p:cNvPr>
          <p:cNvSpPr/>
          <p:nvPr/>
        </p:nvSpPr>
        <p:spPr>
          <a:xfrm>
            <a:off x="945932" y="3105835"/>
            <a:ext cx="4893394"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a:t>
            </a:r>
            <a:r>
              <a:rPr lang="ru-RU" sz="2800" b="1" dirty="0" err="1" smtClean="0">
                <a:solidFill>
                  <a:srgbClr val="002060"/>
                </a:solidFill>
                <a:effectLst>
                  <a:outerShdw blurRad="38100" dist="38100" dir="2700000" algn="tl">
                    <a:srgbClr val="000000">
                      <a:alpha val="43137"/>
                    </a:srgbClr>
                  </a:outerShdw>
                </a:effectLst>
              </a:rPr>
              <a:t>Ловишка</a:t>
            </a:r>
            <a:r>
              <a:rPr lang="ru-RU" sz="2800" b="1" dirty="0" smtClean="0">
                <a:solidFill>
                  <a:srgbClr val="002060"/>
                </a:solidFill>
                <a:effectLst>
                  <a:outerShdw blurRad="38100" dist="38100" dir="2700000" algn="tl">
                    <a:srgbClr val="000000">
                      <a:alpha val="43137"/>
                    </a:srgbClr>
                  </a:outerShdw>
                </a:effectLst>
              </a:rPr>
              <a:t>, бери ленту»</a:t>
            </a:r>
            <a:endParaRPr lang="ru-RU" sz="2800" b="1" dirty="0">
              <a:solidFill>
                <a:srgbClr val="002060"/>
              </a:solidFill>
              <a:effectLst>
                <a:outerShdw blurRad="38100" dist="38100" dir="2700000" algn="tl">
                  <a:srgbClr val="000000">
                    <a:alpha val="43137"/>
                  </a:srgbClr>
                </a:outerShdw>
              </a:effectLst>
            </a:endParaRPr>
          </a:p>
        </p:txBody>
      </p:sp>
      <p:sp>
        <p:nvSpPr>
          <p:cNvPr id="21" name="Прямоугольник 20">
            <a:hlinkClick r:id="rId12" action="ppaction://hlinksldjump"/>
          </p:cNvPr>
          <p:cNvSpPr/>
          <p:nvPr/>
        </p:nvSpPr>
        <p:spPr>
          <a:xfrm>
            <a:off x="6764514" y="3853933"/>
            <a:ext cx="4650827"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«Медведь и пчелы»</a:t>
            </a:r>
            <a:endParaRPr lang="ru-RU" sz="2800" dirty="0"/>
          </a:p>
        </p:txBody>
      </p:sp>
      <p:sp>
        <p:nvSpPr>
          <p:cNvPr id="22" name="Прямоугольник 21">
            <a:hlinkClick r:id="rId13" action="ppaction://hlinksldjump"/>
          </p:cNvPr>
          <p:cNvSpPr/>
          <p:nvPr/>
        </p:nvSpPr>
        <p:spPr>
          <a:xfrm>
            <a:off x="4372581" y="5376594"/>
            <a:ext cx="4931841"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«Свободное </a:t>
            </a:r>
            <a:r>
              <a:rPr lang="ru-RU" sz="2800" b="1" dirty="0">
                <a:solidFill>
                  <a:srgbClr val="002060"/>
                </a:solidFill>
                <a:effectLst>
                  <a:outerShdw blurRad="38100" dist="38100" dir="2700000" algn="tl">
                    <a:srgbClr val="000000">
                      <a:alpha val="43137"/>
                    </a:srgbClr>
                  </a:outerShdw>
                </a:effectLst>
              </a:rPr>
              <a:t>место» </a:t>
            </a:r>
          </a:p>
        </p:txBody>
      </p:sp>
      <p:sp>
        <p:nvSpPr>
          <p:cNvPr id="25" name="Прямоугольник 24">
            <a:hlinkClick r:id="rId14" action="ppaction://hlinksldjump"/>
          </p:cNvPr>
          <p:cNvSpPr/>
          <p:nvPr/>
        </p:nvSpPr>
        <p:spPr>
          <a:xfrm>
            <a:off x="1236501" y="814472"/>
            <a:ext cx="3577546"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a:t>
            </a:r>
            <a:r>
              <a:rPr lang="ru-RU" sz="2800" b="1" dirty="0">
                <a:solidFill>
                  <a:srgbClr val="002060"/>
                </a:solidFill>
                <a:effectLst>
                  <a:outerShdw blurRad="38100" dist="38100" dir="2700000" algn="tl">
                    <a:srgbClr val="000000">
                      <a:alpha val="43137"/>
                    </a:srgbClr>
                  </a:outerShdw>
                </a:effectLst>
              </a:rPr>
              <a:t>Стадо и </a:t>
            </a:r>
            <a:r>
              <a:rPr lang="ru-RU" sz="2800" b="1" dirty="0" smtClean="0">
                <a:solidFill>
                  <a:srgbClr val="002060"/>
                </a:solidFill>
                <a:effectLst>
                  <a:outerShdw blurRad="38100" dist="38100" dir="2700000" algn="tl">
                    <a:srgbClr val="000000">
                      <a:alpha val="43137"/>
                    </a:srgbClr>
                  </a:outerShdw>
                </a:effectLst>
              </a:rPr>
              <a:t>волк»</a:t>
            </a:r>
            <a:endParaRPr lang="ru-RU" sz="2800" b="1" dirty="0">
              <a:solidFill>
                <a:srgbClr val="002060"/>
              </a:solidFill>
              <a:effectLst>
                <a:outerShdw blurRad="38100" dist="38100" dir="2700000" algn="tl">
                  <a:srgbClr val="000000">
                    <a:alpha val="43137"/>
                  </a:srgbClr>
                </a:outerShdw>
              </a:effectLst>
            </a:endParaRPr>
          </a:p>
        </p:txBody>
      </p:sp>
      <p:pic>
        <p:nvPicPr>
          <p:cNvPr id="23" name="Рисунок 22">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4" name="Рисунок 23">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278249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5411" b="8525"/>
          <a:stretch/>
        </p:blipFill>
        <p:spPr>
          <a:xfrm>
            <a:off x="40340" y="-304800"/>
            <a:ext cx="12632923" cy="7122460"/>
          </a:xfrm>
          <a:prstGeom prst="rect">
            <a:avLst/>
          </a:prstGeom>
        </p:spPr>
      </p:pic>
      <p:pic>
        <p:nvPicPr>
          <p:cNvPr id="6146" name="Picture 2" descr="https://thumbs.dreamstime.com/z/sheep-hugging-wolf-scary-white-background-51963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734"/>
          <a:stretch/>
        </p:blipFill>
        <p:spPr bwMode="auto">
          <a:xfrm>
            <a:off x="7265926" y="1492626"/>
            <a:ext cx="3585851" cy="4598893"/>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59455" y="998339"/>
            <a:ext cx="7851228"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a:t>
            </a:r>
            <a:r>
              <a:rPr lang="ru-RU" sz="2800" b="1" dirty="0">
                <a:solidFill>
                  <a:srgbClr val="002060"/>
                </a:solidFill>
                <a:effectLst>
                  <a:outerShdw blurRad="38100" dist="38100" dir="2700000" algn="tl">
                    <a:srgbClr val="000000">
                      <a:alpha val="43137"/>
                    </a:srgbClr>
                  </a:outerShdw>
                </a:effectLst>
              </a:rPr>
              <a:t>Стадо и </a:t>
            </a:r>
            <a:r>
              <a:rPr lang="ru-RU" sz="2800" b="1" dirty="0" smtClean="0">
                <a:solidFill>
                  <a:srgbClr val="002060"/>
                </a:solidFill>
                <a:effectLst>
                  <a:outerShdw blurRad="38100" dist="38100" dir="2700000" algn="tl">
                    <a:srgbClr val="000000">
                      <a:alpha val="43137"/>
                    </a:srgbClr>
                  </a:outerShdw>
                </a:effectLst>
              </a:rPr>
              <a:t>волк»</a:t>
            </a:r>
            <a:endParaRPr lang="ru-RU" sz="2800" b="1" dirty="0">
              <a:solidFill>
                <a:srgbClr val="002060"/>
              </a:solidFill>
              <a:effectLst>
                <a:outerShdw blurRad="38100" dist="38100" dir="2700000" algn="tl">
                  <a:srgbClr val="000000">
                    <a:alpha val="43137"/>
                  </a:srgbClr>
                </a:outerShdw>
              </a:effectLst>
            </a:endParaRPr>
          </a:p>
        </p:txBody>
      </p:sp>
      <p:sp>
        <p:nvSpPr>
          <p:cNvPr id="4" name="TextBox 3"/>
          <p:cNvSpPr txBox="1"/>
          <p:nvPr/>
        </p:nvSpPr>
        <p:spPr>
          <a:xfrm>
            <a:off x="1187116" y="1509932"/>
            <a:ext cx="9930064" cy="4524315"/>
          </a:xfrm>
          <a:prstGeom prst="rect">
            <a:avLst/>
          </a:prstGeom>
          <a:noFill/>
        </p:spPr>
        <p:txBody>
          <a:bodyPr wrap="square" rtlCol="0">
            <a:spAutoFit/>
          </a:bodyPr>
          <a:lstStyle/>
          <a:p>
            <a:pPr indent="457200" algn="just"/>
            <a:r>
              <a:rPr lang="ru-RU" b="1" dirty="0" smtClean="0"/>
              <a:t>Цель: </a:t>
            </a:r>
            <a:r>
              <a:rPr lang="ru-RU" b="1" dirty="0"/>
              <a:t> </a:t>
            </a:r>
            <a:r>
              <a:rPr lang="ru-RU" dirty="0"/>
              <a:t>Развивать умение выполнять движения по сигналу. Упражнять в ходьбе и быстром беге.</a:t>
            </a:r>
          </a:p>
          <a:p>
            <a:pPr indent="457200" algn="just"/>
            <a:r>
              <a:rPr lang="ru-RU" b="1" dirty="0"/>
              <a:t>Описание: </a:t>
            </a:r>
            <a:r>
              <a:rPr lang="ru-RU" dirty="0"/>
              <a:t>На одной стороне площадки очерчиваются кружки, квадраты. Это постройки: телятник, конюшня. Остальная часть занята «лугом». В одном из углов на противоположной стороне находится «логово волка» (в кружке). Воспитатель назначает одного из играющих «пастухом», другого - «волком», который находится в логове. Остальные дети изображают лошадей, телят, которые находятся на скотном дворе, в соответствующих помещениях. По знаку воспитателя «пастух» по очереди подходит к «дверям» телятника, конюшни и как бы открывает их. Наигрывая на дудочке, он выводит все стадо на луг. Сам он идет позади. Играющие, подражая домашним животным щиплют траву, бегают, переходят с одного места на другое, приближаясь к логову волка. «Волк»- говорит воспитатель, все бегут к пастуху и становятся позади него. Тех, кто не успел добежать до пастуха, волк ловит и отводит в логово. Пастух отводит стадо на скотный двор, где все размещаются по своим местам.</a:t>
            </a:r>
          </a:p>
          <a:p>
            <a:pPr indent="457200" algn="just"/>
            <a:r>
              <a:rPr lang="ru-RU" b="1" dirty="0"/>
              <a:t>Правила: </a:t>
            </a:r>
            <a:r>
              <a:rPr lang="ru-RU" dirty="0"/>
              <a:t>Волк выбегает из логова только после слова «волк». Одновременно с выбегающим волком все играющие должны бежать к пастуху. Не успевших встать позади пастуха, волк уводит к </a:t>
            </a:r>
            <a:r>
              <a:rPr lang="ru-RU" dirty="0" smtClean="0"/>
              <a:t>себе</a:t>
            </a:r>
            <a:r>
              <a:rPr lang="ru-RU" dirty="0"/>
              <a:t>.</a:t>
            </a:r>
          </a:p>
        </p:txBody>
      </p:sp>
      <p:pic>
        <p:nvPicPr>
          <p:cNvPr id="15" name="Рисунок 14">
            <a:hlinkClick r:id="rId11" action="ppaction://hlinksldjump"/>
          </p:cNvPr>
          <p:cNvPicPr>
            <a:picLocks noChangeAspect="1"/>
          </p:cNvPicPr>
          <p:nvPr/>
        </p:nvPicPr>
        <p:blipFill rotWithShape="1">
          <a:blip r:embed="rId12" cstate="print"/>
          <a:srcRect l="16454" t="24357" r="18815" b="10790"/>
          <a:stretch/>
        </p:blipFill>
        <p:spPr>
          <a:xfrm>
            <a:off x="251176" y="5970495"/>
            <a:ext cx="1290567" cy="726951"/>
          </a:xfrm>
          <a:prstGeom prst="rect">
            <a:avLst/>
          </a:prstGeom>
          <a:scene3d>
            <a:camera prst="orthographicFront"/>
            <a:lightRig rig="threePt" dir="t"/>
          </a:scene3d>
          <a:sp3d>
            <a:bevelT/>
          </a:sp3d>
        </p:spPr>
      </p:pic>
      <p:pic>
        <p:nvPicPr>
          <p:cNvPr id="16"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5404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723" y="-497542"/>
            <a:ext cx="13446500" cy="769171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808678" y="956596"/>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a:t>
            </a:r>
            <a:r>
              <a:rPr lang="ru-RU" sz="2800" b="1" dirty="0">
                <a:solidFill>
                  <a:srgbClr val="002060"/>
                </a:solidFill>
                <a:effectLst>
                  <a:outerShdw blurRad="38100" dist="38100" dir="2700000" algn="tl">
                    <a:srgbClr val="000000">
                      <a:alpha val="43137"/>
                    </a:srgbClr>
                  </a:outerShdw>
                </a:effectLst>
              </a:rPr>
              <a:t>«Быстрей по местам»</a:t>
            </a:r>
            <a:r>
              <a:rPr lang="ru-RU" sz="2800" b="1" dirty="0" smtClean="0">
                <a:solidFill>
                  <a:srgbClr val="002060"/>
                </a:solidFill>
                <a:effectLst>
                  <a:outerShdw blurRad="38100" dist="38100" dir="2700000" algn="tl">
                    <a:srgbClr val="000000">
                      <a:alpha val="43137"/>
                    </a:srgbClr>
                  </a:outerShdw>
                </a:effectLst>
              </a:rPr>
              <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900953" y="1557150"/>
            <a:ext cx="10165976" cy="3170099"/>
          </a:xfrm>
          <a:prstGeom prst="rect">
            <a:avLst/>
          </a:prstGeom>
        </p:spPr>
        <p:txBody>
          <a:bodyPr wrap="square">
            <a:spAutoFit/>
          </a:bodyPr>
          <a:lstStyle/>
          <a:p>
            <a:pPr lvl="0" indent="457200" algn="just" fontAlgn="base">
              <a:spcBef>
                <a:spcPct val="0"/>
              </a:spcBef>
              <a:spcAft>
                <a:spcPct val="0"/>
              </a:spcAft>
            </a:pPr>
            <a:r>
              <a:rPr lang="ru-RU" sz="2200" dirty="0">
                <a:solidFill>
                  <a:srgbClr val="000000"/>
                </a:solidFill>
                <a:ea typeface="Times New Roman" pitchFamily="18" charset="0"/>
                <a:cs typeface="Arial" pitchFamily="34" charset="0"/>
              </a:rPr>
              <a:t>Цель: Развивать ориентировку в пространстве, умение выполнять движения по сигналу. Упражнять в быстром беге, ходьбе, подпрыгивании</a:t>
            </a:r>
            <a:r>
              <a:rPr lang="ru-RU" sz="2200" dirty="0" smtClean="0">
                <a:solidFill>
                  <a:srgbClr val="000000"/>
                </a:solidFill>
                <a:ea typeface="Times New Roman" pitchFamily="18" charset="0"/>
                <a:cs typeface="Arial" pitchFamily="34" charset="0"/>
              </a:rPr>
              <a:t>.</a:t>
            </a:r>
            <a:endParaRPr lang="ru-RU" sz="2200" dirty="0">
              <a:solidFill>
                <a:srgbClr val="000000"/>
              </a:solidFill>
              <a:ea typeface="Times New Roman" pitchFamily="18" charset="0"/>
              <a:cs typeface="Arial" pitchFamily="34" charset="0"/>
            </a:endParaRPr>
          </a:p>
          <a:p>
            <a:pPr lvl="0" indent="457200" algn="just" fontAlgn="base">
              <a:spcBef>
                <a:spcPct val="0"/>
              </a:spcBef>
              <a:spcAft>
                <a:spcPct val="0"/>
              </a:spcAft>
            </a:pPr>
            <a:r>
              <a:rPr lang="ru-RU" sz="2200" dirty="0">
                <a:solidFill>
                  <a:srgbClr val="000000"/>
                </a:solidFill>
                <a:ea typeface="Times New Roman" pitchFamily="18" charset="0"/>
                <a:cs typeface="Arial" pitchFamily="34" charset="0"/>
              </a:rPr>
              <a:t>Описание: Дети стоят в кругу на расстоянии вытянутых рук, место каждого отмечается предметом. По слову «бегите», дети выходят из круга, ходят, бегают или прыгают по всей площадке. Воспитатель убирает один предмет. После слов «по местам», все дети бегут в круг и занимают свободные места. Оставшемуся дети хором говорят «Ваня, Ваня, не зевай, быстро место занимай</a:t>
            </a:r>
            <a:r>
              <a:rPr lang="ru-RU" sz="2200" dirty="0" smtClean="0">
                <a:solidFill>
                  <a:srgbClr val="000000"/>
                </a:solidFill>
                <a:ea typeface="Times New Roman" pitchFamily="18" charset="0"/>
                <a:cs typeface="Arial" pitchFamily="34" charset="0"/>
              </a:rPr>
              <a:t>!»</a:t>
            </a:r>
            <a:endParaRPr lang="ru-RU" sz="2200" dirty="0">
              <a:solidFill>
                <a:srgbClr val="000000"/>
              </a:solidFill>
              <a:ea typeface="Times New Roman" pitchFamily="18" charset="0"/>
              <a:cs typeface="Arial" pitchFamily="34" charset="0"/>
            </a:endParaRPr>
          </a:p>
          <a:p>
            <a:pPr lvl="0" indent="457200" algn="just" fontAlgn="base">
              <a:spcBef>
                <a:spcPct val="0"/>
              </a:spcBef>
              <a:spcAft>
                <a:spcPct val="0"/>
              </a:spcAft>
            </a:pPr>
            <a:r>
              <a:rPr lang="ru-RU" sz="2200" dirty="0">
                <a:solidFill>
                  <a:srgbClr val="000000"/>
                </a:solidFill>
                <a:ea typeface="Times New Roman" pitchFamily="18" charset="0"/>
                <a:cs typeface="Arial" pitchFamily="34" charset="0"/>
              </a:rPr>
              <a:t>Правила: Место в кругу можно занимать только после слов «По местам». Нельзя оставаться на месте после слова «бегите».</a:t>
            </a:r>
            <a:r>
              <a:rPr lang="ru-RU" sz="2400" dirty="0" smtClean="0"/>
              <a:t> </a:t>
            </a: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pic>
        <p:nvPicPr>
          <p:cNvPr id="18" name="Picture 2" descr="https://static.tildacdn.com/tild3534-3863-4962-b866-353266323062/phot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5850" y="4577006"/>
            <a:ext cx="5063753" cy="202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64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137" y="-128337"/>
            <a:ext cx="12538841" cy="717251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a:t>
            </a:r>
            <a:r>
              <a:rPr lang="ru-RU" sz="2800" b="1" dirty="0">
                <a:solidFill>
                  <a:srgbClr val="002060"/>
                </a:solidFill>
                <a:effectLst>
                  <a:outerShdw blurRad="38100" dist="38100" dir="2700000" algn="tl">
                    <a:srgbClr val="000000">
                      <a:alpha val="43137"/>
                    </a:srgbClr>
                  </a:outerShdw>
                </a:effectLst>
              </a:rPr>
              <a:t>«</a:t>
            </a:r>
            <a:r>
              <a:rPr lang="ru-RU" sz="2800" b="1" dirty="0" err="1">
                <a:solidFill>
                  <a:srgbClr val="002060"/>
                </a:solidFill>
                <a:effectLst>
                  <a:outerShdw blurRad="38100" dist="38100" dir="2700000" algn="tl">
                    <a:srgbClr val="000000">
                      <a:alpha val="43137"/>
                    </a:srgbClr>
                  </a:outerShdw>
                </a:effectLst>
              </a:rPr>
              <a:t>Ловишка</a:t>
            </a:r>
            <a:r>
              <a:rPr lang="ru-RU" sz="2800" b="1" dirty="0">
                <a:solidFill>
                  <a:srgbClr val="002060"/>
                </a:solidFill>
                <a:effectLst>
                  <a:outerShdw blurRad="38100" dist="38100" dir="2700000" algn="tl">
                    <a:srgbClr val="000000">
                      <a:alpha val="43137"/>
                    </a:srgbClr>
                  </a:outerShdw>
                </a:effectLst>
              </a:rPr>
              <a:t>, бери ленту»</a:t>
            </a:r>
            <a:r>
              <a:rPr lang="ru-RU" sz="2800" b="1" dirty="0" smtClean="0">
                <a:solidFill>
                  <a:srgbClr val="002060"/>
                </a:solidFill>
                <a:effectLst>
                  <a:outerShdw blurRad="38100" dist="38100" dir="2700000" algn="tl">
                    <a:srgbClr val="000000">
                      <a:alpha val="43137"/>
                    </a:srgbClr>
                  </a:outerShdw>
                </a:effectLst>
              </a:rPr>
              <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40345" y="1869502"/>
            <a:ext cx="9222828" cy="5201424"/>
          </a:xfrm>
          <a:prstGeom prst="rect">
            <a:avLst/>
          </a:prstGeom>
        </p:spPr>
        <p:txBody>
          <a:bodyPr wrap="square">
            <a:spAutoFit/>
          </a:bodyPr>
          <a:lstStyle/>
          <a:p>
            <a:pPr lvl="0" indent="457200" algn="just" fontAlgn="base">
              <a:spcBef>
                <a:spcPct val="0"/>
              </a:spcBef>
              <a:spcAft>
                <a:spcPct val="0"/>
              </a:spcAft>
            </a:pPr>
            <a:r>
              <a:rPr lang="ru-RU" sz="2200" dirty="0">
                <a:solidFill>
                  <a:srgbClr val="000000"/>
                </a:solidFill>
                <a:ea typeface="Times New Roman" pitchFamily="18" charset="0"/>
                <a:cs typeface="Arial" pitchFamily="34" charset="0"/>
              </a:rPr>
              <a:t>Цель: Развивать у детей ловкость, сообразительность. Упражнять в беге с </a:t>
            </a:r>
            <a:r>
              <a:rPr lang="ru-RU" sz="2200" dirty="0" err="1">
                <a:solidFill>
                  <a:srgbClr val="000000"/>
                </a:solidFill>
                <a:ea typeface="Times New Roman" pitchFamily="18" charset="0"/>
                <a:cs typeface="Arial" pitchFamily="34" charset="0"/>
              </a:rPr>
              <a:t>увертыванием</a:t>
            </a:r>
            <a:r>
              <a:rPr lang="ru-RU" sz="2200" dirty="0">
                <a:solidFill>
                  <a:srgbClr val="000000"/>
                </a:solidFill>
                <a:ea typeface="Times New Roman" pitchFamily="18" charset="0"/>
                <a:cs typeface="Arial" pitchFamily="34" charset="0"/>
              </a:rPr>
              <a:t>, в ловле и в построении в круг</a:t>
            </a:r>
            <a:r>
              <a:rPr lang="ru-RU" sz="2200" dirty="0" smtClean="0">
                <a:solidFill>
                  <a:srgbClr val="000000"/>
                </a:solidFill>
                <a:ea typeface="Times New Roman" pitchFamily="18" charset="0"/>
                <a:cs typeface="Arial" pitchFamily="34" charset="0"/>
              </a:rPr>
              <a:t>.</a:t>
            </a:r>
            <a:endParaRPr lang="ru-RU" sz="2200" dirty="0">
              <a:solidFill>
                <a:srgbClr val="000000"/>
              </a:solidFill>
              <a:ea typeface="Times New Roman" pitchFamily="18" charset="0"/>
              <a:cs typeface="Arial" pitchFamily="34" charset="0"/>
            </a:endParaRPr>
          </a:p>
          <a:p>
            <a:pPr lvl="0" indent="457200" algn="just" fontAlgn="base">
              <a:spcBef>
                <a:spcPct val="0"/>
              </a:spcBef>
              <a:spcAft>
                <a:spcPct val="0"/>
              </a:spcAft>
            </a:pPr>
            <a:r>
              <a:rPr lang="ru-RU" sz="2200" dirty="0">
                <a:solidFill>
                  <a:srgbClr val="000000"/>
                </a:solidFill>
                <a:ea typeface="Times New Roman" pitchFamily="18" charset="0"/>
                <a:cs typeface="Arial" pitchFamily="34" charset="0"/>
              </a:rPr>
              <a:t>Описание: Играющие строятся по кругу, каждый получает ленточку, которую он закладывает сзади за пояс или за ворот. В центре круга- </a:t>
            </a:r>
            <a:r>
              <a:rPr lang="ru-RU" sz="2200" dirty="0" err="1">
                <a:solidFill>
                  <a:srgbClr val="000000"/>
                </a:solidFill>
                <a:ea typeface="Times New Roman" pitchFamily="18" charset="0"/>
                <a:cs typeface="Arial" pitchFamily="34" charset="0"/>
              </a:rPr>
              <a:t>ловишка</a:t>
            </a:r>
            <a:r>
              <a:rPr lang="ru-RU" sz="2200" dirty="0">
                <a:solidFill>
                  <a:srgbClr val="000000"/>
                </a:solidFill>
                <a:ea typeface="Times New Roman" pitchFamily="18" charset="0"/>
                <a:cs typeface="Arial" pitchFamily="34" charset="0"/>
              </a:rPr>
              <a:t>. По сигналу «беги» дети разбегаются, а </a:t>
            </a:r>
            <a:r>
              <a:rPr lang="ru-RU" sz="2200" dirty="0" err="1">
                <a:solidFill>
                  <a:srgbClr val="000000"/>
                </a:solidFill>
                <a:ea typeface="Times New Roman" pitchFamily="18" charset="0"/>
                <a:cs typeface="Arial" pitchFamily="34" charset="0"/>
              </a:rPr>
              <a:t>ловишка</a:t>
            </a:r>
            <a:r>
              <a:rPr lang="ru-RU" sz="2200" dirty="0">
                <a:solidFill>
                  <a:srgbClr val="000000"/>
                </a:solidFill>
                <a:ea typeface="Times New Roman" pitchFamily="18" charset="0"/>
                <a:cs typeface="Arial" pitchFamily="34" charset="0"/>
              </a:rPr>
              <a:t> стремится вытянуть у кого-нибудь ленточку. Лишившийся ленточки отходит в сторону. По сигналу «Раз, два, три, в круг скорей беги», дети строятся в круг. </a:t>
            </a:r>
            <a:r>
              <a:rPr lang="ru-RU" sz="2200" dirty="0" err="1">
                <a:solidFill>
                  <a:srgbClr val="000000"/>
                </a:solidFill>
                <a:ea typeface="Times New Roman" pitchFamily="18" charset="0"/>
                <a:cs typeface="Arial" pitchFamily="34" charset="0"/>
              </a:rPr>
              <a:t>Ловишка</a:t>
            </a:r>
            <a:r>
              <a:rPr lang="ru-RU" sz="2200" dirty="0">
                <a:solidFill>
                  <a:srgbClr val="000000"/>
                </a:solidFill>
                <a:ea typeface="Times New Roman" pitchFamily="18" charset="0"/>
                <a:cs typeface="Arial" pitchFamily="34" charset="0"/>
              </a:rPr>
              <a:t> подсчитывает количество ленточек и возвращает их детям. Игра начинается с новым </a:t>
            </a:r>
            <a:r>
              <a:rPr lang="ru-RU" sz="2200" dirty="0" err="1">
                <a:solidFill>
                  <a:srgbClr val="000000"/>
                </a:solidFill>
                <a:ea typeface="Times New Roman" pitchFamily="18" charset="0"/>
                <a:cs typeface="Arial" pitchFamily="34" charset="0"/>
              </a:rPr>
              <a:t>ловишкой</a:t>
            </a:r>
            <a:r>
              <a:rPr lang="ru-RU" sz="2200" dirty="0" smtClean="0">
                <a:solidFill>
                  <a:srgbClr val="000000"/>
                </a:solidFill>
                <a:ea typeface="Times New Roman" pitchFamily="18" charset="0"/>
                <a:cs typeface="Arial" pitchFamily="34" charset="0"/>
              </a:rPr>
              <a:t>.</a:t>
            </a:r>
            <a:endParaRPr lang="ru-RU" sz="2200" dirty="0">
              <a:solidFill>
                <a:srgbClr val="000000"/>
              </a:solidFill>
              <a:ea typeface="Times New Roman" pitchFamily="18" charset="0"/>
              <a:cs typeface="Arial" pitchFamily="34" charset="0"/>
            </a:endParaRPr>
          </a:p>
          <a:p>
            <a:pPr lvl="0" indent="457200" algn="just" fontAlgn="base">
              <a:spcBef>
                <a:spcPct val="0"/>
              </a:spcBef>
              <a:spcAft>
                <a:spcPct val="0"/>
              </a:spcAft>
            </a:pPr>
            <a:r>
              <a:rPr lang="ru-RU" sz="2200" dirty="0">
                <a:solidFill>
                  <a:srgbClr val="000000"/>
                </a:solidFill>
                <a:ea typeface="Times New Roman" pitchFamily="18" charset="0"/>
                <a:cs typeface="Arial" pitchFamily="34" charset="0"/>
              </a:rPr>
              <a:t>Правила: </a:t>
            </a:r>
            <a:r>
              <a:rPr lang="ru-RU" sz="2200" dirty="0" err="1">
                <a:solidFill>
                  <a:srgbClr val="000000"/>
                </a:solidFill>
                <a:ea typeface="Times New Roman" pitchFamily="18" charset="0"/>
                <a:cs typeface="Arial" pitchFamily="34" charset="0"/>
              </a:rPr>
              <a:t>Ловишка</a:t>
            </a:r>
            <a:r>
              <a:rPr lang="ru-RU" sz="2200" dirty="0">
                <a:solidFill>
                  <a:srgbClr val="000000"/>
                </a:solidFill>
                <a:ea typeface="Times New Roman" pitchFamily="18" charset="0"/>
                <a:cs typeface="Arial" pitchFamily="34" charset="0"/>
              </a:rPr>
              <a:t> должен брать только ленту, не задерживая играющего. Играющий, лишившийся ленты, отходит в сторону.</a:t>
            </a:r>
            <a:r>
              <a:rPr lang="ru-RU" sz="2400" dirty="0" smtClean="0"/>
              <a:t/>
            </a:r>
            <a:br>
              <a:rPr lang="ru-RU" sz="24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9420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477" y="-484802"/>
            <a:ext cx="13408824" cy="7670165"/>
          </a:xfrm>
          <a:prstGeom prst="rect">
            <a:avLst/>
          </a:prstGeom>
        </p:spPr>
      </p:pic>
      <p:pic>
        <p:nvPicPr>
          <p:cNvPr id="2050" name="Picture 2" descr="http://www.playcast.ru/uploads/2016/08/09/1953917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076931">
            <a:off x="9103686" y="96969"/>
            <a:ext cx="2019674" cy="2063524"/>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043411" y="832881"/>
            <a:ext cx="8097521"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a:t>
            </a:r>
            <a:r>
              <a:rPr lang="ru-RU" sz="2800" b="1" dirty="0">
                <a:solidFill>
                  <a:srgbClr val="002060"/>
                </a:solidFill>
                <a:effectLst>
                  <a:outerShdw blurRad="38100" dist="38100" dir="2700000" algn="tl">
                    <a:srgbClr val="000000">
                      <a:alpha val="43137"/>
                    </a:srgbClr>
                  </a:outerShdw>
                </a:effectLst>
              </a:rPr>
              <a:t>«Медведь и пчелы»</a:t>
            </a:r>
            <a:r>
              <a:rPr lang="ru-RU" sz="2800" b="1" dirty="0" smtClean="0">
                <a:solidFill>
                  <a:srgbClr val="002060"/>
                </a:solidFill>
                <a:effectLst>
                  <a:outerShdw blurRad="38100" dist="38100" dir="2700000" algn="tl">
                    <a:srgbClr val="000000">
                      <a:alpha val="43137"/>
                    </a:srgbClr>
                  </a:outerShdw>
                </a:effectLst>
              </a:rPr>
              <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987419" y="1323888"/>
            <a:ext cx="10134950" cy="4401205"/>
          </a:xfrm>
          <a:prstGeom prst="rect">
            <a:avLst/>
          </a:prstGeom>
        </p:spPr>
        <p:txBody>
          <a:bodyPr wrap="square">
            <a:spAutoFit/>
          </a:bodyPr>
          <a:lstStyle/>
          <a:p>
            <a:pPr indent="457200" algn="just"/>
            <a:r>
              <a:rPr lang="ru-RU" sz="2000" dirty="0" smtClean="0"/>
              <a:t>Цель</a:t>
            </a:r>
            <a:r>
              <a:rPr lang="ru-RU" sz="2000" dirty="0"/>
              <a:t>: Учить детей слезать и влезать на гимнастическую стенку. развивать ловкость, быстроту.</a:t>
            </a:r>
          </a:p>
          <a:p>
            <a:pPr indent="457200" algn="just"/>
            <a:r>
              <a:rPr lang="ru-RU" sz="2000" dirty="0"/>
              <a:t>Улей </a:t>
            </a:r>
            <a:r>
              <a:rPr lang="ru-RU" sz="2000" i="1" dirty="0"/>
              <a:t>(гимнастическая стенка или вышка)</a:t>
            </a:r>
            <a:r>
              <a:rPr lang="ru-RU" sz="2000" dirty="0"/>
              <a:t> находится на одной стороне площадки. На противоположной стороне — луг. В стороне — медвежья берлога. Одновременно в игре участвует не более 12—15 человек. Играющие делятся на 2 неравные группы. Большинство из них пчелы, которые живут в улье. Медведи — в берлоге. По условному сигналу пчелы вылетают из улья (слезают с гимнастической стенки, летят на луг за медом и жужжат. Как улетят, медведи выбегают из берлоги и забираются в улей </a:t>
            </a:r>
            <a:r>
              <a:rPr lang="ru-RU" sz="2000" i="1" dirty="0"/>
              <a:t>(влезают на стенку)</a:t>
            </a:r>
            <a:r>
              <a:rPr lang="ru-RU" sz="2000" dirty="0"/>
              <a:t> и лакомятся медом. Как только воспитатель подаст сигнал </a:t>
            </a:r>
            <a:r>
              <a:rPr lang="ru-RU" sz="2000" i="1" dirty="0"/>
              <a:t>«медведи»</a:t>
            </a:r>
            <a:r>
              <a:rPr lang="ru-RU" sz="2000" dirty="0"/>
              <a:t>, пчелы летят к ульям, а медведи убегают в берлогу. Не успевших спрятаться пчелы жалят </a:t>
            </a:r>
            <a:r>
              <a:rPr lang="ru-RU" sz="2000" i="1" dirty="0"/>
              <a:t>(дотрагиваются рукой)</a:t>
            </a:r>
            <a:r>
              <a:rPr lang="ru-RU" sz="2000" dirty="0"/>
              <a:t>. Потом игра возобновляется. Ужаленные медведи не участвуют в очередной игре.</a:t>
            </a:r>
          </a:p>
          <a:p>
            <a:pPr indent="457200" algn="just"/>
            <a:r>
              <a:rPr lang="ru-RU" sz="2000" dirty="0"/>
              <a:t>Указания. После двух повторений дети меняются ролями. Воспитатель следит, чтобы дети не спрыгивали, а слезали с лестницы; если нужно, оказывают помощь</a:t>
            </a:r>
            <a:r>
              <a:rPr lang="ru-RU" sz="2000" dirty="0" smtClean="0"/>
              <a:t>.</a:t>
            </a:r>
            <a:endParaRPr lang="ru-RU" sz="2000" dirty="0" smtClean="0">
              <a:cs typeface="Arial" pitchFamily="34" charset="0"/>
            </a:endParaRPr>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209171" y="5829821"/>
            <a:ext cx="1444817" cy="81383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7467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07" y="-188740"/>
            <a:ext cx="12554607" cy="7253678"/>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243" y="3329586"/>
            <a:ext cx="2909637" cy="261867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389024" y="1280880"/>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a:t>
            </a:r>
            <a:r>
              <a:rPr lang="ru-RU" sz="2800" b="1" dirty="0">
                <a:solidFill>
                  <a:srgbClr val="002060"/>
                </a:solidFill>
                <a:effectLst>
                  <a:outerShdw blurRad="38100" dist="38100" dir="2700000" algn="tl">
                    <a:srgbClr val="000000">
                      <a:alpha val="43137"/>
                    </a:srgbClr>
                  </a:outerShdw>
                </a:effectLst>
              </a:rPr>
              <a:t>Свободное </a:t>
            </a:r>
            <a:r>
              <a:rPr lang="ru-RU" sz="2800" b="1" dirty="0" smtClean="0">
                <a:solidFill>
                  <a:srgbClr val="002060"/>
                </a:solidFill>
                <a:effectLst>
                  <a:outerShdw blurRad="38100" dist="38100" dir="2700000" algn="tl">
                    <a:srgbClr val="000000">
                      <a:alpha val="43137"/>
                    </a:srgbClr>
                  </a:outerShdw>
                </a:effectLst>
              </a:rPr>
              <a:t>место»</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542051" y="1951654"/>
            <a:ext cx="9222828" cy="3139321"/>
          </a:xfrm>
          <a:prstGeom prst="rect">
            <a:avLst/>
          </a:prstGeom>
        </p:spPr>
        <p:txBody>
          <a:bodyPr wrap="square">
            <a:spAutoFit/>
          </a:bodyPr>
          <a:lstStyle/>
          <a:p>
            <a:pPr lvl="0" indent="457200" algn="just" fontAlgn="base">
              <a:spcBef>
                <a:spcPct val="0"/>
              </a:spcBef>
              <a:spcAft>
                <a:spcPct val="0"/>
              </a:spcAft>
            </a:pPr>
            <a:r>
              <a:rPr lang="ru-RU" sz="2200" dirty="0"/>
              <a:t>Цель: Развивать ловкость, быстроту; умение не сталкиваться.</a:t>
            </a:r>
          </a:p>
          <a:p>
            <a:pPr lvl="0" indent="457200" algn="just" fontAlgn="base">
              <a:spcBef>
                <a:spcPct val="0"/>
              </a:spcBef>
              <a:spcAft>
                <a:spcPct val="0"/>
              </a:spcAft>
            </a:pPr>
            <a:r>
              <a:rPr lang="ru-RU" sz="2200" dirty="0" smtClean="0"/>
              <a:t>Играющие </a:t>
            </a:r>
            <a:r>
              <a:rPr lang="ru-RU" sz="2200" dirty="0"/>
              <a:t>сидят на полу по кругу, скрестив ноги. Воспитатель вызывает двух рядом сидящих детей. Они встают, становятся за кругом спинами друг к другу. По сигналу «раз, два, три — беги» бегут в разные стороны, добегают до своего места и садятся. Играющие отмечают, кто первым занял свободное место. Воспитатель вызывает двух других детей. Игра продолжается.</a:t>
            </a:r>
          </a:p>
          <a:p>
            <a:pPr lvl="0" indent="457200" algn="just" fontAlgn="base">
              <a:spcBef>
                <a:spcPct val="0"/>
              </a:spcBef>
              <a:spcAft>
                <a:spcPct val="0"/>
              </a:spcAft>
            </a:pPr>
            <a:r>
              <a:rPr lang="ru-RU" sz="2200" dirty="0" smtClean="0"/>
              <a:t>Указания</a:t>
            </a:r>
            <a:r>
              <a:rPr lang="ru-RU" sz="2200" dirty="0"/>
              <a:t>. Можно вызвать для бега и детей, сидящих в разных местах круга.</a:t>
            </a:r>
            <a:endParaRPr lang="ru-RU" sz="2200" dirty="0" smtClean="0"/>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0430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87620" y="204972"/>
            <a:ext cx="4541134" cy="1741393"/>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27" y="3405603"/>
            <a:ext cx="1922681" cy="1935674"/>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0096" y="3077686"/>
            <a:ext cx="877050" cy="846455"/>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43" y="1170529"/>
            <a:ext cx="473130" cy="45662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2104" y="1536572"/>
            <a:ext cx="693032" cy="707322"/>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346" y="3853230"/>
            <a:ext cx="950170" cy="884345"/>
          </a:xfrm>
          <a:prstGeom prst="rect">
            <a:avLst/>
          </a:prstGeom>
        </p:spPr>
      </p:pic>
      <p:sp>
        <p:nvSpPr>
          <p:cNvPr id="14" name="Прямоугольник 13">
            <a:hlinkClick r:id="rId9" action="ppaction://hlinksldjump"/>
          </p:cNvPr>
          <p:cNvSpPr/>
          <p:nvPr/>
        </p:nvSpPr>
        <p:spPr>
          <a:xfrm>
            <a:off x="667773" y="667943"/>
            <a:ext cx="3794078" cy="1200329"/>
          </a:xfrm>
          <a:prstGeom prst="rect">
            <a:avLst/>
          </a:prstGeom>
        </p:spPr>
        <p:txBody>
          <a:bodyPr wrap="square">
            <a:spAutoFit/>
          </a:bodyPr>
          <a:lstStyle/>
          <a:p>
            <a:pPr algn="ctr"/>
            <a:r>
              <a:rPr lang="ru-RU" sz="2400" b="1" dirty="0">
                <a:solidFill>
                  <a:schemeClr val="accent6">
                    <a:lumMod val="50000"/>
                  </a:schemeClr>
                </a:solidFill>
                <a:effectLst>
                  <a:outerShdw blurRad="38100" dist="38100" dir="2700000" algn="tl">
                    <a:srgbClr val="000000">
                      <a:alpha val="43137"/>
                    </a:srgbClr>
                  </a:outerShdw>
                </a:effectLst>
              </a:rPr>
              <a:t>Игра «</a:t>
            </a:r>
            <a:r>
              <a:rPr lang="ru-RU" sz="2400" b="1" dirty="0" err="1">
                <a:solidFill>
                  <a:schemeClr val="accent6">
                    <a:lumMod val="50000"/>
                  </a:schemeClr>
                </a:solidFill>
                <a:effectLst>
                  <a:outerShdw blurRad="38100" dist="38100" dir="2700000" algn="tl">
                    <a:srgbClr val="000000">
                      <a:alpha val="43137"/>
                    </a:srgbClr>
                  </a:outerShdw>
                </a:effectLst>
              </a:rPr>
              <a:t>Чурилки</a:t>
            </a:r>
            <a:r>
              <a:rPr lang="ru-RU" sz="2400" b="1" dirty="0">
                <a:solidFill>
                  <a:schemeClr val="accent6">
                    <a:lumMod val="50000"/>
                  </a:schemeClr>
                </a:solidFill>
                <a:effectLst>
                  <a:outerShdw blurRad="38100" dist="38100" dir="2700000" algn="tl">
                    <a:srgbClr val="000000">
                      <a:alpha val="43137"/>
                    </a:srgbClr>
                  </a:outerShdw>
                </a:effectLst>
              </a:rPr>
              <a:t>» </a:t>
            </a:r>
            <a:endParaRPr lang="ru-RU" sz="2400" b="1" dirty="0" smtClean="0">
              <a:solidFill>
                <a:schemeClr val="accent6">
                  <a:lumMod val="50000"/>
                </a:schemeClr>
              </a:solidFill>
              <a:effectLst>
                <a:outerShdw blurRad="38100" dist="38100" dir="2700000" algn="tl">
                  <a:srgbClr val="000000">
                    <a:alpha val="43137"/>
                  </a:srgbClr>
                </a:outerShdw>
              </a:effectLst>
            </a:endParaRPr>
          </a:p>
          <a:p>
            <a:pPr algn="ctr"/>
            <a:r>
              <a:rPr lang="ru-RU" sz="2400" b="1" dirty="0" smtClean="0">
                <a:solidFill>
                  <a:schemeClr val="accent6">
                    <a:lumMod val="50000"/>
                  </a:schemeClr>
                </a:solidFill>
                <a:effectLst>
                  <a:outerShdw blurRad="38100" dist="38100" dir="2700000" algn="tl">
                    <a:srgbClr val="000000">
                      <a:alpha val="43137"/>
                    </a:srgbClr>
                  </a:outerShdw>
                </a:effectLst>
              </a:rPr>
              <a:t>(</a:t>
            </a:r>
            <a:r>
              <a:rPr lang="ru-RU" sz="2400" b="1" dirty="0">
                <a:solidFill>
                  <a:schemeClr val="accent6">
                    <a:lumMod val="50000"/>
                  </a:schemeClr>
                </a:solidFill>
                <a:effectLst>
                  <a:outerShdw blurRad="38100" dist="38100" dir="2700000" algn="tl">
                    <a:srgbClr val="000000">
                      <a:alpha val="43137"/>
                    </a:srgbClr>
                  </a:outerShdw>
                </a:effectLst>
              </a:rPr>
              <a:t>от слова «чур»)</a:t>
            </a:r>
          </a:p>
          <a:p>
            <a:pPr algn="ctr"/>
            <a:endParaRPr lang="ru-RU" sz="2400" b="1" dirty="0">
              <a:solidFill>
                <a:schemeClr val="accent6">
                  <a:lumMod val="50000"/>
                </a:schemeClr>
              </a:solidFill>
              <a:effectLst>
                <a:outerShdw blurRad="38100" dist="38100" dir="2700000" algn="tl">
                  <a:srgbClr val="000000">
                    <a:alpha val="43137"/>
                  </a:srgbClr>
                </a:outerShdw>
              </a:effectLst>
            </a:endParaRPr>
          </a:p>
        </p:txBody>
      </p:sp>
      <p:pic>
        <p:nvPicPr>
          <p:cNvPr id="18" name="Рисунок 1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100689" y="3247697"/>
            <a:ext cx="6091311" cy="1368572"/>
          </a:xfrm>
          <a:prstGeom prst="rect">
            <a:avLst/>
          </a:prstGeom>
        </p:spPr>
      </p:pic>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391073" y="448026"/>
            <a:ext cx="6821214" cy="1322645"/>
          </a:xfrm>
          <a:prstGeom prst="rect">
            <a:avLst/>
          </a:prstGeom>
        </p:spPr>
      </p:pic>
      <p:pic>
        <p:nvPicPr>
          <p:cNvPr id="22" name="Рисунок 2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30388" y="1807778"/>
            <a:ext cx="7046196" cy="1391571"/>
          </a:xfrm>
          <a:prstGeom prst="rect">
            <a:avLst/>
          </a:prstGeom>
        </p:spPr>
      </p:pic>
      <p:sp>
        <p:nvSpPr>
          <p:cNvPr id="11" name="Прямоугольник 10">
            <a:hlinkClick r:id="rId10" action="ppaction://hlinksldjump"/>
          </p:cNvPr>
          <p:cNvSpPr/>
          <p:nvPr/>
        </p:nvSpPr>
        <p:spPr>
          <a:xfrm>
            <a:off x="7030576" y="915199"/>
            <a:ext cx="2270943" cy="461665"/>
          </a:xfrm>
          <a:prstGeom prst="rect">
            <a:avLst/>
          </a:prstGeom>
        </p:spPr>
        <p:txBody>
          <a:bodyPr wrap="non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«Чепуха»</a:t>
            </a:r>
            <a:endParaRPr lang="ru-RU" sz="2400" dirty="0">
              <a:solidFill>
                <a:schemeClr val="accent6">
                  <a:lumMod val="50000"/>
                </a:schemeClr>
              </a:solidFill>
              <a:effectLst>
                <a:outerShdw blurRad="38100" dist="38100" dir="2700000" algn="tl">
                  <a:srgbClr val="000000">
                    <a:alpha val="43137"/>
                  </a:srgbClr>
                </a:outerShdw>
              </a:effectLst>
            </a:endParaRPr>
          </a:p>
        </p:txBody>
      </p:sp>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87020" y="4172607"/>
            <a:ext cx="6282520" cy="1336540"/>
          </a:xfrm>
          <a:prstGeom prst="rect">
            <a:avLst/>
          </a:prstGeom>
        </p:spPr>
      </p:pic>
      <p:sp>
        <p:nvSpPr>
          <p:cNvPr id="27" name="Прямоугольник 26">
            <a:hlinkClick r:id="rId11" action="ppaction://hlinksldjump"/>
          </p:cNvPr>
          <p:cNvSpPr/>
          <p:nvPr/>
        </p:nvSpPr>
        <p:spPr>
          <a:xfrm>
            <a:off x="8111596" y="3682221"/>
            <a:ext cx="4714408"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«Веточка»</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8" name="Прямоугольник 27">
            <a:hlinkClick r:id="rId12" action="ppaction://hlinksldjump"/>
          </p:cNvPr>
          <p:cNvSpPr/>
          <p:nvPr/>
        </p:nvSpPr>
        <p:spPr>
          <a:xfrm>
            <a:off x="1930810" y="4615979"/>
            <a:ext cx="4874402" cy="461665"/>
          </a:xfrm>
          <a:prstGeom prst="rect">
            <a:avLst/>
          </a:prstGeom>
        </p:spPr>
        <p:txBody>
          <a:bodyPr wrap="square">
            <a:spAutoFit/>
          </a:bodyPr>
          <a:lstStyle/>
          <a:p>
            <a:r>
              <a:rPr lang="ru-RU" sz="2400" b="1" dirty="0">
                <a:solidFill>
                  <a:schemeClr val="accent6">
                    <a:lumMod val="50000"/>
                  </a:schemeClr>
                </a:solidFill>
                <a:effectLst>
                  <a:outerShdw blurRad="38100" dist="38100" dir="2700000" algn="tl">
                    <a:srgbClr val="000000">
                      <a:alpha val="43137"/>
                    </a:srgbClr>
                  </a:outerShdw>
                </a:effectLst>
              </a:rPr>
              <a:t>Игра </a:t>
            </a:r>
            <a:r>
              <a:rPr lang="ru-RU" sz="2400" b="1" dirty="0" smtClean="0">
                <a:solidFill>
                  <a:schemeClr val="accent6">
                    <a:lumMod val="50000"/>
                  </a:schemeClr>
                </a:solidFill>
                <a:effectLst>
                  <a:outerShdw blurRad="38100" dist="38100" dir="2700000" algn="tl">
                    <a:srgbClr val="000000">
                      <a:alpha val="43137"/>
                    </a:srgbClr>
                  </a:outerShdw>
                </a:effectLst>
              </a:rPr>
              <a:t>«</a:t>
            </a:r>
            <a:r>
              <a:rPr lang="ru-RU" sz="2400" b="1" dirty="0">
                <a:solidFill>
                  <a:schemeClr val="accent6">
                    <a:lumMod val="50000"/>
                  </a:schemeClr>
                </a:solidFill>
                <a:effectLst>
                  <a:outerShdw blurRad="38100" dist="38100" dir="2700000" algn="tl">
                    <a:srgbClr val="000000">
                      <a:alpha val="43137"/>
                    </a:srgbClr>
                  </a:outerShdw>
                </a:effectLst>
              </a:rPr>
              <a:t>Дедушка </a:t>
            </a:r>
            <a:r>
              <a:rPr lang="ru-RU" sz="2400" b="1" dirty="0" err="1">
                <a:solidFill>
                  <a:schemeClr val="accent6">
                    <a:lumMod val="50000"/>
                  </a:schemeClr>
                </a:solidFill>
                <a:effectLst>
                  <a:outerShdw blurRad="38100" dist="38100" dir="2700000" algn="tl">
                    <a:srgbClr val="000000">
                      <a:alpha val="43137"/>
                    </a:srgbClr>
                  </a:outerShdw>
                </a:effectLst>
              </a:rPr>
              <a:t>Мазай</a:t>
            </a:r>
            <a:r>
              <a:rPr lang="ru-RU" sz="2400" b="1" dirty="0" smtClean="0">
                <a:solidFill>
                  <a:schemeClr val="accent6">
                    <a:lumMod val="50000"/>
                  </a:schemeClr>
                </a:solidFill>
                <a:effectLst>
                  <a:outerShdw blurRad="38100" dist="38100" dir="2700000" algn="tl">
                    <a:srgbClr val="000000">
                      <a:alpha val="43137"/>
                    </a:srgbClr>
                  </a:outerShdw>
                </a:effectLst>
              </a:rPr>
              <a:t>»</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9" name="Прямоугольник 28">
            <a:hlinkClick r:id="rId13" action="ppaction://hlinksldjump"/>
          </p:cNvPr>
          <p:cNvSpPr/>
          <p:nvPr/>
        </p:nvSpPr>
        <p:spPr>
          <a:xfrm>
            <a:off x="2306642" y="2297815"/>
            <a:ext cx="2725170" cy="830997"/>
          </a:xfrm>
          <a:prstGeom prst="rect">
            <a:avLst/>
          </a:prstGeom>
        </p:spPr>
        <p:txBody>
          <a:bodyPr wrap="none">
            <a:spAutoFit/>
          </a:bodyPr>
          <a:lstStyle/>
          <a:p>
            <a:r>
              <a:rPr lang="ru-RU" sz="2400" b="1" dirty="0">
                <a:solidFill>
                  <a:schemeClr val="accent6">
                    <a:lumMod val="50000"/>
                  </a:schemeClr>
                </a:solidFill>
                <a:effectLst>
                  <a:outerShdw blurRad="38100" dist="38100" dir="2700000" algn="tl">
                    <a:srgbClr val="000000">
                      <a:alpha val="43137"/>
                    </a:srgbClr>
                  </a:outerShdw>
                </a:effectLst>
              </a:rPr>
              <a:t>Игра </a:t>
            </a:r>
            <a:r>
              <a:rPr lang="ru-RU" sz="2400" b="1" dirty="0" smtClean="0">
                <a:solidFill>
                  <a:schemeClr val="accent6">
                    <a:lumMod val="50000"/>
                  </a:schemeClr>
                </a:solidFill>
                <a:effectLst>
                  <a:outerShdw blurRad="38100" dist="38100" dir="2700000" algn="tl">
                    <a:srgbClr val="000000">
                      <a:alpha val="43137"/>
                    </a:srgbClr>
                  </a:outerShdw>
                </a:effectLst>
              </a:rPr>
              <a:t>«Штандарт</a:t>
            </a:r>
            <a:r>
              <a:rPr lang="ru-RU" sz="2400" b="1" dirty="0">
                <a:solidFill>
                  <a:schemeClr val="accent6">
                    <a:lumMod val="50000"/>
                  </a:schemeClr>
                </a:solidFill>
                <a:effectLst>
                  <a:outerShdw blurRad="38100" dist="38100" dir="2700000" algn="tl">
                    <a:srgbClr val="000000">
                      <a:alpha val="43137"/>
                    </a:srgbClr>
                  </a:outerShdw>
                </a:effectLst>
              </a:rPr>
              <a:t>»</a:t>
            </a:r>
          </a:p>
          <a:p>
            <a:endParaRPr lang="ru-RU" sz="2400" b="1" dirty="0">
              <a:solidFill>
                <a:schemeClr val="accent6">
                  <a:lumMod val="50000"/>
                </a:schemeClr>
              </a:solidFill>
              <a:effectLst>
                <a:outerShdw blurRad="38100" dist="38100" dir="2700000" algn="tl">
                  <a:srgbClr val="000000">
                    <a:alpha val="43137"/>
                  </a:srgbClr>
                </a:outerShdw>
              </a:effectLst>
            </a:endParaRPr>
          </a:p>
        </p:txBody>
      </p:sp>
      <p:pic>
        <p:nvPicPr>
          <p:cNvPr id="20" name="Рисунок 19">
            <a:hlinkClick r:id="rId14" action="ppaction://hlinksldjump"/>
          </p:cNvPr>
          <p:cNvPicPr>
            <a:picLocks noChangeAspect="1"/>
          </p:cNvPicPr>
          <p:nvPr/>
        </p:nvPicPr>
        <p:blipFill rotWithShape="1">
          <a:blip r:embed="rId15"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3" name="Рисунок 22">
            <a:hlinkClick r:id="rId16" action="ppaction://hlinksldjump"/>
          </p:cNvPr>
          <p:cNvPicPr>
            <a:picLocks noChangeAspect="1"/>
          </p:cNvPicPr>
          <p:nvPr/>
        </p:nvPicPr>
        <p:blipFill rotWithShape="1">
          <a:blip r:embed="rId17"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13383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87210" y="-352927"/>
            <a:ext cx="12322536" cy="763432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421" y="2103119"/>
            <a:ext cx="2899955" cy="2899955"/>
          </a:xfrm>
          <a:prstGeom prst="rect">
            <a:avLst/>
          </a:prstGeom>
        </p:spPr>
      </p:pic>
      <p:sp>
        <p:nvSpPr>
          <p:cNvPr id="4" name="TextBox 3"/>
          <p:cNvSpPr txBox="1"/>
          <p:nvPr/>
        </p:nvSpPr>
        <p:spPr>
          <a:xfrm>
            <a:off x="1315454" y="930443"/>
            <a:ext cx="9368588" cy="5878532"/>
          </a:xfrm>
          <a:prstGeom prst="rect">
            <a:avLst/>
          </a:prstGeom>
          <a:noFill/>
        </p:spPr>
        <p:txBody>
          <a:bodyPr wrap="square" rtlCol="0">
            <a:spAutoFit/>
          </a:bodyPr>
          <a:lstStyle/>
          <a:p>
            <a:r>
              <a:rPr lang="ru-RU" sz="2800" b="1" dirty="0">
                <a:solidFill>
                  <a:srgbClr val="00B050"/>
                </a:solidFill>
                <a:effectLst>
                  <a:outerShdw blurRad="38100" dist="38100" dir="2700000" algn="tl">
                    <a:srgbClr val="000000">
                      <a:alpha val="43137"/>
                    </a:srgbClr>
                  </a:outerShdw>
                </a:effectLst>
              </a:rPr>
              <a:t>Русская народная хороводная </a:t>
            </a:r>
            <a:r>
              <a:rPr lang="ru-RU" sz="2800" b="1" dirty="0" smtClean="0">
                <a:solidFill>
                  <a:srgbClr val="00B050"/>
                </a:solidFill>
                <a:effectLst>
                  <a:outerShdw blurRad="38100" dist="38100" dir="2700000" algn="tl">
                    <a:srgbClr val="000000">
                      <a:alpha val="43137"/>
                    </a:srgbClr>
                  </a:outerShdw>
                </a:effectLst>
              </a:rPr>
              <a:t>игра</a:t>
            </a:r>
          </a:p>
          <a:p>
            <a:endParaRPr lang="ru-RU" sz="2800" b="1" dirty="0">
              <a:solidFill>
                <a:srgbClr val="00B050"/>
              </a:solidFill>
              <a:effectLst>
                <a:outerShdw blurRad="38100" dist="38100" dir="2700000" algn="tl">
                  <a:srgbClr val="000000">
                    <a:alpha val="43137"/>
                  </a:srgbClr>
                </a:outerShdw>
              </a:effectLst>
            </a:endParaRPr>
          </a:p>
          <a:p>
            <a:r>
              <a:rPr lang="ru-RU" sz="2000" b="1" dirty="0"/>
              <a:t>«</a:t>
            </a:r>
            <a:r>
              <a:rPr lang="ru-RU" sz="2000" b="1" dirty="0" err="1"/>
              <a:t>Чурилки</a:t>
            </a:r>
            <a:r>
              <a:rPr lang="ru-RU" sz="2000" b="1" dirty="0"/>
              <a:t>» (от слова «чур»)</a:t>
            </a:r>
            <a:endParaRPr lang="ru-RU" sz="2000" dirty="0"/>
          </a:p>
          <a:p>
            <a:r>
              <a:rPr lang="ru-RU" sz="2000" b="1" dirty="0"/>
              <a:t>Правила</a:t>
            </a:r>
            <a:r>
              <a:rPr lang="ru-RU" sz="2000" dirty="0"/>
              <a:t>: по считалке выбирают двоих, одному завязывают глаза, другому дают бубенцы. Все ходят вокруг них, поют:</a:t>
            </a:r>
          </a:p>
          <a:p>
            <a:r>
              <a:rPr lang="ru-RU" sz="2000" dirty="0" err="1"/>
              <a:t>Трынцы-брынцы</a:t>
            </a:r>
            <a:r>
              <a:rPr lang="ru-RU" sz="2000" dirty="0"/>
              <a:t>, бубенцы,</a:t>
            </a:r>
          </a:p>
          <a:p>
            <a:r>
              <a:rPr lang="ru-RU" sz="2000" dirty="0"/>
              <a:t>Позолочены концы.</a:t>
            </a:r>
          </a:p>
          <a:p>
            <a:r>
              <a:rPr lang="ru-RU" sz="2000" dirty="0"/>
              <a:t>Кто на бубенцах играет,</a:t>
            </a:r>
          </a:p>
          <a:p>
            <a:r>
              <a:rPr lang="ru-RU" sz="2000" dirty="0"/>
              <a:t>Того жмурки не поймают.</a:t>
            </a:r>
          </a:p>
          <a:p>
            <a:r>
              <a:rPr lang="ru-RU" sz="2000" b="1" dirty="0"/>
              <a:t>Или</a:t>
            </a:r>
            <a:r>
              <a:rPr lang="ru-RU" sz="2000" dirty="0"/>
              <a:t>:</a:t>
            </a:r>
          </a:p>
          <a:p>
            <a:r>
              <a:rPr lang="ru-RU" sz="2000" dirty="0" err="1"/>
              <a:t>Колокольцы</a:t>
            </a:r>
            <a:r>
              <a:rPr lang="ru-RU" sz="2000" dirty="0"/>
              <a:t>, бубенцы</a:t>
            </a:r>
          </a:p>
          <a:p>
            <a:r>
              <a:rPr lang="ru-RU" sz="2000" dirty="0"/>
              <a:t>Зазвонили, удальцы.</a:t>
            </a:r>
          </a:p>
          <a:p>
            <a:r>
              <a:rPr lang="ru-RU" sz="2000" dirty="0"/>
              <a:t>Отгадай, откуда звон?</a:t>
            </a:r>
          </a:p>
          <a:p>
            <a:r>
              <a:rPr lang="ru-RU" sz="2000" dirty="0"/>
              <a:t>После игрок с бубенцами начинает звонить, а ребенок с завязанными глазами — его ловить. Как только поймает, назначаются двое других. Игра продолжается.</a:t>
            </a:r>
          </a:p>
          <a:p>
            <a:r>
              <a:rPr lang="ru-RU" sz="2000" dirty="0"/>
              <a:t/>
            </a:r>
            <a:br>
              <a:rPr lang="ru-RU" sz="2000" dirty="0"/>
            </a:br>
            <a:endParaRPr lang="ru-RU" sz="20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a:p>
            <a:endParaRPr lang="ru-RU" sz="2000" dirty="0"/>
          </a:p>
        </p:txBody>
      </p:sp>
      <p:pic>
        <p:nvPicPr>
          <p:cNvPr id="6" name="Рисунок 5">
            <a:hlinkClick r:id="rId4" action="ppaction://hlinksldjump"/>
          </p:cNvPr>
          <p:cNvPicPr>
            <a:picLocks noChangeAspect="1"/>
          </p:cNvPicPr>
          <p:nvPr/>
        </p:nvPicPr>
        <p:blipFill rotWithShape="1">
          <a:blip r:embed="rId5" cstate="print"/>
          <a:srcRect l="16454" t="24357" r="18815" b="10790"/>
          <a:stretch/>
        </p:blipFill>
        <p:spPr>
          <a:xfrm>
            <a:off x="370537" y="5822576"/>
            <a:ext cx="1457680" cy="821082"/>
          </a:xfrm>
          <a:prstGeom prst="rect">
            <a:avLst/>
          </a:prstGeom>
          <a:scene3d>
            <a:camera prst="orthographicFront"/>
            <a:lightRig rig="threePt" dir="t"/>
          </a:scene3d>
          <a:sp3d>
            <a:bevelT/>
          </a:sp3d>
        </p:spPr>
      </p:pic>
      <p:pic>
        <p:nvPicPr>
          <p:cNvPr id="7" name="Picture 2">
            <a:hlinkClick r:id="rId6" action="ppaction://hlinksldjump"/>
          </p:cNvPr>
          <p:cNvPicPr>
            <a:picLocks noChangeAspect="1" noChangeArrowheads="1"/>
          </p:cNvPicPr>
          <p:nvPr/>
        </p:nvPicPr>
        <p:blipFill>
          <a:blip r:embed="rId7"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406799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4287"/>
            <a:ext cx="12192000" cy="708228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1965" y="4945308"/>
            <a:ext cx="673220" cy="684787"/>
          </a:xfrm>
          <a:prstGeom prst="rect">
            <a:avLst/>
          </a:prstGeom>
        </p:spPr>
      </p:pic>
      <p:sp>
        <p:nvSpPr>
          <p:cNvPr id="17" name="TextBox 16"/>
          <p:cNvSpPr txBox="1"/>
          <p:nvPr/>
        </p:nvSpPr>
        <p:spPr>
          <a:xfrm>
            <a:off x="1609664" y="1044183"/>
            <a:ext cx="3237489" cy="523220"/>
          </a:xfrm>
          <a:prstGeom prst="rect">
            <a:avLst/>
          </a:prstGeom>
          <a:noFill/>
        </p:spPr>
        <p:txBody>
          <a:bodyPr wrap="none" rtlCol="0">
            <a:spAutoFit/>
          </a:bodyPr>
          <a:lstStyle/>
          <a:p>
            <a:r>
              <a:rPr lang="ru-RU" sz="2800" b="1" dirty="0" smtClean="0">
                <a:solidFill>
                  <a:srgbClr val="990099"/>
                </a:solidFill>
                <a:effectLst>
                  <a:outerShdw blurRad="38100" dist="38100" dir="2700000" algn="tl">
                    <a:srgbClr val="000000">
                      <a:alpha val="43137"/>
                    </a:srgbClr>
                  </a:outerShdw>
                </a:effectLst>
              </a:rPr>
              <a:t>Игра «Вагончики»</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750664" y="1578832"/>
            <a:ext cx="9127245" cy="1107996"/>
          </a:xfrm>
          <a:prstGeom prst="rect">
            <a:avLst/>
          </a:prstGeom>
          <a:noFill/>
        </p:spPr>
        <p:txBody>
          <a:bodyPr wrap="square" rtlCol="0">
            <a:spAutoFit/>
          </a:bodyPr>
          <a:lstStyle/>
          <a:p>
            <a:r>
              <a:rPr lang="ru-RU" sz="2200" dirty="0" smtClean="0"/>
              <a:t>Цель: закреплять знание цифр.</a:t>
            </a:r>
            <a:br>
              <a:rPr lang="ru-RU" sz="2200" dirty="0" smtClean="0"/>
            </a:br>
            <a:endParaRPr lang="ru-RU" sz="2200" dirty="0" smtClean="0"/>
          </a:p>
          <a:p>
            <a:r>
              <a:rPr lang="ru-RU" sz="2200" dirty="0" smtClean="0"/>
              <a:t>Игровой материал и наглядные пособия: карточки с цифрами от 1 до 10.</a:t>
            </a:r>
          </a:p>
        </p:txBody>
      </p:sp>
      <p:sp>
        <p:nvSpPr>
          <p:cNvPr id="20" name="TextBox 19"/>
          <p:cNvSpPr txBox="1"/>
          <p:nvPr/>
        </p:nvSpPr>
        <p:spPr>
          <a:xfrm>
            <a:off x="1733909" y="2708813"/>
            <a:ext cx="8971471" cy="2777587"/>
          </a:xfrm>
          <a:prstGeom prst="rect">
            <a:avLst/>
          </a:prstGeom>
          <a:noFill/>
        </p:spPr>
        <p:txBody>
          <a:bodyPr wrap="square" rtlCol="0">
            <a:spAutoFit/>
          </a:bodyPr>
          <a:lstStyle/>
          <a:p>
            <a:pPr algn="just"/>
            <a:r>
              <a:rPr lang="ru-RU" sz="2200" dirty="0" smtClean="0"/>
              <a:t>Описание: нарисовать паровоз и предложить ребенку прицепить к нему вагончики, но с одним условием: все вагончики должны идти по порядку, начиная с первого. Помочь ребенку, задавая ему наводящие вопросы: «А после цифры 3 какая идет цифра? Где у нас вагончик № 4?» После того как поезд будет готов, отправить его в путешествие: пусть ребенок изобразит гудок паровоза, стук колес. Незаметно убрать одну из карточек. Обратить внимание ребенка, что один вагончик где-то потерялся. Определить, вагона с какой цифрой не хватает.</a:t>
            </a:r>
          </a:p>
        </p:txBody>
      </p:sp>
      <p:pic>
        <p:nvPicPr>
          <p:cNvPr id="22" name="Рисунок 21">
            <a:hlinkClick r:id="rId13" action="ppaction://hlinksldjump"/>
          </p:cNvPr>
          <p:cNvPicPr>
            <a:picLocks noChangeAspect="1"/>
          </p:cNvPicPr>
          <p:nvPr/>
        </p:nvPicPr>
        <p:blipFill rotWithShape="1">
          <a:blip r:embed="rId14"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23" name="Рисунок 22">
            <a:hlinkClick r:id="rId15" action="ppaction://hlinksldjump"/>
          </p:cNvPr>
          <p:cNvPicPr>
            <a:picLocks noChangeAspect="1"/>
          </p:cNvPicPr>
          <p:nvPr/>
        </p:nvPicPr>
        <p:blipFill rotWithShape="1">
          <a:blip r:embed="rId16" cstate="print"/>
          <a:srcRect l="25698" t="24498" r="10000" b="13512"/>
          <a:stretch/>
        </p:blipFill>
        <p:spPr>
          <a:xfrm>
            <a:off x="9969038" y="5741893"/>
            <a:ext cx="2059146" cy="1116107"/>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87210" y="-352927"/>
            <a:ext cx="12322536" cy="7634329"/>
          </a:xfrm>
          <a:prstGeom prst="rect">
            <a:avLst/>
          </a:prstGeom>
        </p:spPr>
      </p:pic>
      <p:sp>
        <p:nvSpPr>
          <p:cNvPr id="4" name="TextBox 3"/>
          <p:cNvSpPr txBox="1"/>
          <p:nvPr/>
        </p:nvSpPr>
        <p:spPr>
          <a:xfrm>
            <a:off x="1419956" y="1021883"/>
            <a:ext cx="9368588" cy="3970318"/>
          </a:xfrm>
          <a:prstGeom prst="rect">
            <a:avLst/>
          </a:prstGeom>
          <a:noFill/>
        </p:spPr>
        <p:txBody>
          <a:bodyPr wrap="square" rtlCol="0">
            <a:spAutoFit/>
          </a:bodyPr>
          <a:lstStyle/>
          <a:p>
            <a:r>
              <a:rPr lang="ru-RU" sz="2800" b="1" dirty="0">
                <a:solidFill>
                  <a:srgbClr val="00B050"/>
                </a:solidFill>
                <a:effectLst>
                  <a:outerShdw blurRad="38100" dist="38100" dir="2700000" algn="tl">
                    <a:srgbClr val="000000">
                      <a:alpha val="43137"/>
                    </a:srgbClr>
                  </a:outerShdw>
                </a:effectLst>
              </a:rPr>
              <a:t>Русская народная словесная </a:t>
            </a:r>
            <a:r>
              <a:rPr lang="ru-RU" sz="2800" b="1" dirty="0" smtClean="0">
                <a:solidFill>
                  <a:srgbClr val="00B050"/>
                </a:solidFill>
                <a:effectLst>
                  <a:outerShdw blurRad="38100" dist="38100" dir="2700000" algn="tl">
                    <a:srgbClr val="000000">
                      <a:alpha val="43137"/>
                    </a:srgbClr>
                  </a:outerShdw>
                </a:effectLst>
              </a:rPr>
              <a:t>игра</a:t>
            </a:r>
            <a:endParaRPr lang="ru-RU" sz="2800" b="1" dirty="0">
              <a:solidFill>
                <a:srgbClr val="00B050"/>
              </a:solidFill>
              <a:effectLst>
                <a:outerShdw blurRad="38100" dist="38100" dir="2700000" algn="tl">
                  <a:srgbClr val="000000">
                    <a:alpha val="43137"/>
                  </a:srgbClr>
                </a:outerShdw>
              </a:effectLst>
            </a:endParaRPr>
          </a:p>
          <a:p>
            <a:r>
              <a:rPr lang="ru-RU" sz="2800" b="1" dirty="0">
                <a:solidFill>
                  <a:srgbClr val="00B050"/>
                </a:solidFill>
                <a:effectLst>
                  <a:outerShdw blurRad="38100" dist="38100" dir="2700000" algn="tl">
                    <a:srgbClr val="000000">
                      <a:alpha val="43137"/>
                    </a:srgbClr>
                  </a:outerShdw>
                </a:effectLst>
              </a:rPr>
              <a:t>«Чепуха»</a:t>
            </a:r>
          </a:p>
          <a:p>
            <a:endParaRPr lang="ru-RU" sz="2800" b="1" dirty="0">
              <a:solidFill>
                <a:srgbClr val="00B050"/>
              </a:solidFill>
              <a:effectLst>
                <a:outerShdw blurRad="38100" dist="38100" dir="2700000" algn="tl">
                  <a:srgbClr val="000000">
                    <a:alpha val="43137"/>
                  </a:srgbClr>
                </a:outerShdw>
              </a:effectLst>
            </a:endParaRPr>
          </a:p>
          <a:p>
            <a:r>
              <a:rPr lang="ru-RU" sz="2400" dirty="0"/>
              <a:t>Правила: водящего выбирают по считалке</a:t>
            </a:r>
            <a:r>
              <a:rPr lang="ru-RU" sz="2400" dirty="0" smtClean="0"/>
              <a:t>.</a:t>
            </a:r>
            <a:endParaRPr lang="ru-RU" sz="2400" dirty="0"/>
          </a:p>
          <a:p>
            <a:r>
              <a:rPr lang="ru-RU" sz="2400" dirty="0"/>
              <a:t>Каждый загадывает какой-нибудь предмет.</a:t>
            </a:r>
          </a:p>
          <a:p>
            <a:endParaRPr lang="ru-RU" sz="2400" dirty="0"/>
          </a:p>
          <a:p>
            <a:r>
              <a:rPr lang="ru-RU" sz="2400" dirty="0"/>
              <a:t>Ведущий задает вопросы (про действия): «Чем ты сегодня умывался?», «Что ты сегодня ел</a:t>
            </a:r>
            <a:r>
              <a:rPr lang="ru-RU" sz="2400" dirty="0" smtClean="0"/>
              <a:t>?»</a:t>
            </a:r>
            <a:endParaRPr lang="ru-RU" sz="2400" dirty="0"/>
          </a:p>
          <a:p>
            <a:endParaRPr lang="ru-RU" sz="2400" dirty="0"/>
          </a:p>
          <a:p>
            <a:r>
              <a:rPr lang="ru-RU" sz="2400" dirty="0"/>
              <a:t>Тот, чей ответ больше подойдет, становится водящим</a:t>
            </a:r>
            <a:r>
              <a:rPr lang="ru-RU" sz="2400" dirty="0" smtClean="0"/>
              <a:t>.</a:t>
            </a:r>
            <a:endParaRPr lang="ru-RU" dirty="0" smtClean="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347" y="3338104"/>
            <a:ext cx="3009900" cy="3238500"/>
          </a:xfrm>
          <a:prstGeom prst="rect">
            <a:avLst/>
          </a:prstGeom>
        </p:spPr>
      </p:pic>
      <p:pic>
        <p:nvPicPr>
          <p:cNvPr id="5" name="Рисунок 4">
            <a:hlinkClick r:id="rId4" action="ppaction://hlinksldjump"/>
          </p:cNvPr>
          <p:cNvPicPr>
            <a:picLocks noChangeAspect="1"/>
          </p:cNvPicPr>
          <p:nvPr/>
        </p:nvPicPr>
        <p:blipFill rotWithShape="1">
          <a:blip r:embed="rId5"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6" name="Picture 2">
            <a:hlinkClick r:id="rId6" action="ppaction://hlinksldjump"/>
          </p:cNvPr>
          <p:cNvPicPr>
            <a:picLocks noChangeAspect="1" noChangeArrowheads="1"/>
          </p:cNvPicPr>
          <p:nvPr/>
        </p:nvPicPr>
        <p:blipFill>
          <a:blip r:embed="rId7"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796668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87210" y="-352927"/>
            <a:ext cx="12322536" cy="7634329"/>
          </a:xfrm>
          <a:prstGeom prst="rect">
            <a:avLst/>
          </a:prstGeom>
        </p:spPr>
      </p:pic>
      <p:sp>
        <p:nvSpPr>
          <p:cNvPr id="4" name="TextBox 3"/>
          <p:cNvSpPr txBox="1"/>
          <p:nvPr/>
        </p:nvSpPr>
        <p:spPr>
          <a:xfrm>
            <a:off x="1315453" y="956568"/>
            <a:ext cx="9368588" cy="3416320"/>
          </a:xfrm>
          <a:prstGeom prst="rect">
            <a:avLst/>
          </a:prstGeom>
          <a:noFill/>
        </p:spPr>
        <p:txBody>
          <a:bodyPr wrap="square" rtlCol="0">
            <a:spAutoFit/>
          </a:bodyPr>
          <a:lstStyle/>
          <a:p>
            <a:r>
              <a:rPr lang="ru-RU" sz="2800" b="1" dirty="0">
                <a:solidFill>
                  <a:srgbClr val="00B050"/>
                </a:solidFill>
                <a:effectLst>
                  <a:outerShdw blurRad="38100" dist="38100" dir="2700000" algn="tl">
                    <a:srgbClr val="000000">
                      <a:alpha val="43137"/>
                    </a:srgbClr>
                  </a:outerShdw>
                </a:effectLst>
              </a:rPr>
              <a:t>Русская народная подвижная </a:t>
            </a:r>
            <a:r>
              <a:rPr lang="ru-RU" sz="2800" b="1" dirty="0" smtClean="0">
                <a:solidFill>
                  <a:srgbClr val="00B050"/>
                </a:solidFill>
                <a:effectLst>
                  <a:outerShdw blurRad="38100" dist="38100" dir="2700000" algn="tl">
                    <a:srgbClr val="000000">
                      <a:alpha val="43137"/>
                    </a:srgbClr>
                  </a:outerShdw>
                </a:effectLst>
              </a:rPr>
              <a:t>игра</a:t>
            </a:r>
            <a:endParaRPr lang="ru-RU" sz="2800" b="1" dirty="0">
              <a:solidFill>
                <a:srgbClr val="00B050"/>
              </a:solidFill>
              <a:effectLst>
                <a:outerShdw blurRad="38100" dist="38100" dir="2700000" algn="tl">
                  <a:srgbClr val="000000">
                    <a:alpha val="43137"/>
                  </a:srgbClr>
                </a:outerShdw>
              </a:effectLst>
            </a:endParaRPr>
          </a:p>
          <a:p>
            <a:r>
              <a:rPr lang="ru-RU" sz="2800" b="1" dirty="0">
                <a:solidFill>
                  <a:srgbClr val="00B050"/>
                </a:solidFill>
                <a:effectLst>
                  <a:outerShdw blurRad="38100" dist="38100" dir="2700000" algn="tl">
                    <a:srgbClr val="000000">
                      <a:alpha val="43137"/>
                    </a:srgbClr>
                  </a:outerShdw>
                </a:effectLst>
              </a:rPr>
              <a:t>«Штандарт</a:t>
            </a:r>
            <a:r>
              <a:rPr lang="ru-RU" sz="2800" b="1" dirty="0" smtClean="0">
                <a:solidFill>
                  <a:srgbClr val="00B050"/>
                </a:solidFill>
                <a:effectLst>
                  <a:outerShdw blurRad="38100" dist="38100" dir="2700000" algn="tl">
                    <a:srgbClr val="000000">
                      <a:alpha val="43137"/>
                    </a:srgbClr>
                  </a:outerShdw>
                </a:effectLst>
              </a:rPr>
              <a:t>»</a:t>
            </a:r>
          </a:p>
          <a:p>
            <a:endParaRPr lang="ru-RU" sz="2800" b="1" dirty="0">
              <a:solidFill>
                <a:srgbClr val="00B050"/>
              </a:solidFill>
              <a:effectLst>
                <a:outerShdw blurRad="38100" dist="38100" dir="2700000" algn="tl">
                  <a:srgbClr val="000000">
                    <a:alpha val="43137"/>
                  </a:srgbClr>
                </a:outerShdw>
              </a:effectLst>
            </a:endParaRPr>
          </a:p>
          <a:p>
            <a:pPr indent="457200" algn="just"/>
            <a:r>
              <a:rPr lang="ru-RU" sz="2200" dirty="0"/>
              <a:t>Задачи: развивать у детей оптимистическое мироощущение</a:t>
            </a:r>
            <a:r>
              <a:rPr lang="ru-RU" sz="2200" dirty="0" smtClean="0"/>
              <a:t>.</a:t>
            </a:r>
            <a:endParaRPr lang="ru-RU" sz="2200" dirty="0"/>
          </a:p>
          <a:p>
            <a:pPr indent="457200" algn="just"/>
            <a:r>
              <a:rPr lang="ru-RU" sz="2200" dirty="0"/>
              <a:t>Правила: необходим мяч, используемый в большом теннисе</a:t>
            </a:r>
            <a:r>
              <a:rPr lang="ru-RU" sz="2200" dirty="0" smtClean="0"/>
              <a:t>.</a:t>
            </a:r>
            <a:endParaRPr lang="ru-RU" sz="2200" dirty="0"/>
          </a:p>
          <a:p>
            <a:pPr indent="457200" algn="just"/>
            <a:r>
              <a:rPr lang="ru-RU" sz="2200" dirty="0"/>
              <a:t>Водящего выбирают по считалке. Он подбрасывает мяч и кричит: «Штандарт». Все разбегаются по площадке в разные стороны. Водящий ловит мяч и пятнает мячом убегающих. Кого запятнал, тот водящий. Если не удалось запятнать, то роль ведущего исполняет тот же ребенок.</a:t>
            </a:r>
            <a:endParaRPr lang="ru-RU" sz="2200" dirty="0" smtClean="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5210" y="4217996"/>
            <a:ext cx="4163568" cy="2340864"/>
          </a:xfrm>
          <a:prstGeom prst="rect">
            <a:avLst/>
          </a:prstGeom>
          <a:effectLst>
            <a:softEdge rad="368300"/>
          </a:effectLst>
        </p:spPr>
      </p:pic>
      <p:pic>
        <p:nvPicPr>
          <p:cNvPr id="5" name="Рисунок 4">
            <a:hlinkClick r:id="rId4" action="ppaction://hlinksldjump"/>
          </p:cNvPr>
          <p:cNvPicPr>
            <a:picLocks noChangeAspect="1"/>
          </p:cNvPicPr>
          <p:nvPr/>
        </p:nvPicPr>
        <p:blipFill rotWithShape="1">
          <a:blip r:embed="rId5"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6" name="Picture 2">
            <a:hlinkClick r:id="rId6" action="ppaction://hlinksldjump"/>
          </p:cNvPr>
          <p:cNvPicPr>
            <a:picLocks noChangeAspect="1" noChangeArrowheads="1"/>
          </p:cNvPicPr>
          <p:nvPr/>
        </p:nvPicPr>
        <p:blipFill>
          <a:blip r:embed="rId7"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850942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87210" y="-352927"/>
            <a:ext cx="12322536" cy="7634329"/>
          </a:xfrm>
          <a:prstGeom prst="rect">
            <a:avLst/>
          </a:prstGeom>
        </p:spPr>
      </p:pic>
      <p:sp>
        <p:nvSpPr>
          <p:cNvPr id="4" name="TextBox 3"/>
          <p:cNvSpPr txBox="1"/>
          <p:nvPr/>
        </p:nvSpPr>
        <p:spPr>
          <a:xfrm>
            <a:off x="1171762" y="1217827"/>
            <a:ext cx="9368588" cy="4093428"/>
          </a:xfrm>
          <a:prstGeom prst="rect">
            <a:avLst/>
          </a:prstGeom>
          <a:noFill/>
        </p:spPr>
        <p:txBody>
          <a:bodyPr wrap="square" rtlCol="0">
            <a:spAutoFit/>
          </a:bodyPr>
          <a:lstStyle/>
          <a:p>
            <a:r>
              <a:rPr lang="ru-RU" sz="2800" b="1" dirty="0">
                <a:solidFill>
                  <a:srgbClr val="00B050"/>
                </a:solidFill>
                <a:effectLst>
                  <a:outerShdw blurRad="38100" dist="38100" dir="2700000" algn="tl">
                    <a:srgbClr val="000000">
                      <a:alpha val="43137"/>
                    </a:srgbClr>
                  </a:outerShdw>
                </a:effectLst>
              </a:rPr>
              <a:t>Русская народная хороводная </a:t>
            </a:r>
            <a:r>
              <a:rPr lang="ru-RU" sz="2800" b="1" dirty="0" smtClean="0">
                <a:solidFill>
                  <a:srgbClr val="00B050"/>
                </a:solidFill>
                <a:effectLst>
                  <a:outerShdw blurRad="38100" dist="38100" dir="2700000" algn="tl">
                    <a:srgbClr val="000000">
                      <a:alpha val="43137"/>
                    </a:srgbClr>
                  </a:outerShdw>
                </a:effectLst>
              </a:rPr>
              <a:t>игра</a:t>
            </a:r>
            <a:endParaRPr lang="ru-RU" sz="2800" b="1" dirty="0">
              <a:solidFill>
                <a:srgbClr val="00B050"/>
              </a:solidFill>
              <a:effectLst>
                <a:outerShdw blurRad="38100" dist="38100" dir="2700000" algn="tl">
                  <a:srgbClr val="000000">
                    <a:alpha val="43137"/>
                  </a:srgbClr>
                </a:outerShdw>
              </a:effectLst>
            </a:endParaRPr>
          </a:p>
          <a:p>
            <a:r>
              <a:rPr lang="ru-RU" sz="2800" b="1" dirty="0">
                <a:solidFill>
                  <a:srgbClr val="00B050"/>
                </a:solidFill>
                <a:effectLst>
                  <a:outerShdw blurRad="38100" dist="38100" dir="2700000" algn="tl">
                    <a:srgbClr val="000000">
                      <a:alpha val="43137"/>
                    </a:srgbClr>
                  </a:outerShdw>
                </a:effectLst>
              </a:rPr>
              <a:t>«Веточка</a:t>
            </a:r>
            <a:r>
              <a:rPr lang="ru-RU" sz="2800" b="1" dirty="0" smtClean="0">
                <a:solidFill>
                  <a:srgbClr val="00B050"/>
                </a:solidFill>
                <a:effectLst>
                  <a:outerShdw blurRad="38100" dist="38100" dir="2700000" algn="tl">
                    <a:srgbClr val="000000">
                      <a:alpha val="43137"/>
                    </a:srgbClr>
                  </a:outerShdw>
                </a:effectLst>
              </a:rPr>
              <a:t>»</a:t>
            </a:r>
          </a:p>
          <a:p>
            <a:endParaRPr lang="ru-RU" sz="2800" b="1" dirty="0">
              <a:solidFill>
                <a:srgbClr val="00B050"/>
              </a:solidFill>
              <a:effectLst>
                <a:outerShdw blurRad="38100" dist="38100" dir="2700000" algn="tl">
                  <a:srgbClr val="000000">
                    <a:alpha val="43137"/>
                  </a:srgbClr>
                </a:outerShdw>
              </a:effectLst>
            </a:endParaRPr>
          </a:p>
          <a:p>
            <a:pPr indent="457200" algn="just"/>
            <a:r>
              <a:rPr lang="ru-RU" sz="2200" dirty="0"/>
              <a:t>Задачи: развивать выразительность речи, учить управлять телом</a:t>
            </a:r>
            <a:r>
              <a:rPr lang="ru-RU" sz="2200" dirty="0" smtClean="0"/>
              <a:t>.</a:t>
            </a:r>
            <a:endParaRPr lang="ru-RU" sz="2200" dirty="0"/>
          </a:p>
          <a:p>
            <a:pPr indent="457200" algn="just"/>
            <a:r>
              <a:rPr lang="ru-RU" sz="2200" dirty="0"/>
              <a:t>Правила: в центр круга идут, напевая</a:t>
            </a:r>
            <a:r>
              <a:rPr lang="ru-RU" sz="2200" dirty="0" smtClean="0"/>
              <a:t>:</a:t>
            </a:r>
            <a:endParaRPr lang="ru-RU" sz="2200" dirty="0"/>
          </a:p>
          <a:p>
            <a:pPr indent="457200" algn="just"/>
            <a:r>
              <a:rPr lang="ru-RU" sz="2200" dirty="0"/>
              <a:t>Есть веточка на дереве</a:t>
            </a:r>
            <a:r>
              <a:rPr lang="ru-RU" sz="2200" dirty="0" smtClean="0"/>
              <a:t>,</a:t>
            </a:r>
            <a:endParaRPr lang="ru-RU" sz="2200" dirty="0"/>
          </a:p>
          <a:p>
            <a:pPr indent="457200" algn="just"/>
            <a:r>
              <a:rPr lang="ru-RU" sz="2200" dirty="0"/>
              <a:t>Я ее сорву</a:t>
            </a:r>
            <a:r>
              <a:rPr lang="ru-RU" sz="2200" dirty="0" smtClean="0"/>
              <a:t>.</a:t>
            </a:r>
            <a:endParaRPr lang="ru-RU" sz="2200" dirty="0"/>
          </a:p>
          <a:p>
            <a:pPr indent="457200" algn="just"/>
            <a:r>
              <a:rPr lang="ru-RU" sz="2200" dirty="0"/>
              <a:t>Кому же ее отдать</a:t>
            </a:r>
            <a:r>
              <a:rPr lang="ru-RU" sz="2200" dirty="0" smtClean="0"/>
              <a:t>?</a:t>
            </a:r>
            <a:endParaRPr lang="ru-RU" sz="2200" dirty="0"/>
          </a:p>
          <a:p>
            <a:pPr indent="457200" algn="just"/>
            <a:r>
              <a:rPr lang="ru-RU" sz="2200" dirty="0"/>
              <a:t>Никому, никому </a:t>
            </a:r>
            <a:r>
              <a:rPr lang="ru-RU" sz="2200" dirty="0" smtClean="0"/>
              <a:t>—</a:t>
            </a:r>
            <a:endParaRPr lang="ru-RU" sz="2200" dirty="0"/>
          </a:p>
          <a:p>
            <a:pPr indent="457200" algn="just"/>
            <a:r>
              <a:rPr lang="ru-RU" sz="2200" dirty="0"/>
              <a:t>Только другу дорогому</a:t>
            </a:r>
            <a:r>
              <a:rPr lang="ru-RU" sz="2200" dirty="0" smtClean="0"/>
              <a:t>.</a:t>
            </a:r>
            <a:endParaRPr lang="ru-RU" sz="2200" dirty="0"/>
          </a:p>
          <a:p>
            <a:pPr indent="457200" algn="just"/>
            <a:r>
              <a:rPr lang="ru-RU" sz="2200" dirty="0"/>
              <a:t>Выбранный с веточкой танцует импровизированный танец.</a:t>
            </a:r>
            <a:endParaRPr lang="ru-RU" sz="2200" dirty="0" smtClean="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672695" y="2795452"/>
            <a:ext cx="3764527" cy="2109776"/>
          </a:xfrm>
          <a:prstGeom prst="rect">
            <a:avLst/>
          </a:prstGeom>
        </p:spPr>
      </p:pic>
      <p:pic>
        <p:nvPicPr>
          <p:cNvPr id="5" name="Рисунок 4">
            <a:hlinkClick r:id="rId4" action="ppaction://hlinksldjump"/>
          </p:cNvPr>
          <p:cNvPicPr>
            <a:picLocks noChangeAspect="1"/>
          </p:cNvPicPr>
          <p:nvPr/>
        </p:nvPicPr>
        <p:blipFill rotWithShape="1">
          <a:blip r:embed="rId5"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6" name="Picture 2">
            <a:hlinkClick r:id="rId6" action="ppaction://hlinksldjump"/>
          </p:cNvPr>
          <p:cNvPicPr>
            <a:picLocks noChangeAspect="1" noChangeArrowheads="1"/>
          </p:cNvPicPr>
          <p:nvPr/>
        </p:nvPicPr>
        <p:blipFill>
          <a:blip r:embed="rId7"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076578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87210" y="-352927"/>
            <a:ext cx="12322536" cy="7634329"/>
          </a:xfrm>
          <a:prstGeom prst="rect">
            <a:avLst/>
          </a:prstGeom>
        </p:spPr>
      </p:pic>
      <p:pic>
        <p:nvPicPr>
          <p:cNvPr id="2050" name="Picture 2" descr="https://ds02.infourok.ru/uploads/ex/07e0/0000cb2f-9401d09b/hello_html_m1193ec7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651" y="3254149"/>
            <a:ext cx="3339149" cy="2232249"/>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89328" y="1648900"/>
            <a:ext cx="6443884" cy="4154984"/>
          </a:xfrm>
          <a:prstGeom prst="rect">
            <a:avLst/>
          </a:prstGeom>
          <a:noFill/>
        </p:spPr>
        <p:txBody>
          <a:bodyPr wrap="square" rtlCol="0">
            <a:spAutoFit/>
          </a:bodyPr>
          <a:lstStyle/>
          <a:p>
            <a:pPr indent="457200" algn="just"/>
            <a:r>
              <a:rPr lang="ru-RU" sz="2200" dirty="0" smtClean="0"/>
              <a:t>Задачи</a:t>
            </a:r>
            <a:r>
              <a:rPr lang="ru-RU" sz="2200" dirty="0"/>
              <a:t>: развивать пластику тела, чувство юмора.</a:t>
            </a:r>
          </a:p>
          <a:p>
            <a:pPr indent="457200" algn="just"/>
            <a:r>
              <a:rPr lang="ru-RU" sz="2200" dirty="0" smtClean="0"/>
              <a:t>Правила</a:t>
            </a:r>
            <a:r>
              <a:rPr lang="ru-RU" sz="2200" dirty="0"/>
              <a:t>: выбирают «деда </a:t>
            </a:r>
            <a:r>
              <a:rPr lang="ru-RU" sz="2200" dirty="0" err="1"/>
              <a:t>Мазая</a:t>
            </a:r>
            <a:r>
              <a:rPr lang="ru-RU" sz="2200" dirty="0"/>
              <a:t>», остальные договариваются, какие движения будут </a:t>
            </a:r>
            <a:r>
              <a:rPr lang="ru-RU" sz="2200" dirty="0" smtClean="0"/>
              <a:t>показывать:</a:t>
            </a:r>
          </a:p>
          <a:p>
            <a:pPr indent="457200" algn="just"/>
            <a:r>
              <a:rPr lang="ru-RU" sz="2200" dirty="0" smtClean="0"/>
              <a:t>Здравствуй</a:t>
            </a:r>
            <a:r>
              <a:rPr lang="ru-RU" sz="2200" dirty="0"/>
              <a:t>, дедушка </a:t>
            </a:r>
            <a:r>
              <a:rPr lang="ru-RU" sz="2200" dirty="0" err="1"/>
              <a:t>Мазай</a:t>
            </a:r>
            <a:r>
              <a:rPr lang="ru-RU" sz="2200" dirty="0" smtClean="0"/>
              <a:t>!</a:t>
            </a:r>
            <a:endParaRPr lang="ru-RU" sz="2200" dirty="0"/>
          </a:p>
          <a:p>
            <a:pPr indent="457200"/>
            <a:r>
              <a:rPr lang="ru-RU" sz="2200" dirty="0"/>
              <a:t>Из коробки вылезай.        .        </a:t>
            </a:r>
            <a:r>
              <a:rPr lang="ru-RU" sz="2200" dirty="0" smtClean="0"/>
              <a:t>.</a:t>
            </a:r>
          </a:p>
          <a:p>
            <a:pPr indent="457200"/>
            <a:r>
              <a:rPr lang="ru-RU" sz="2200" dirty="0" smtClean="0"/>
              <a:t>Где </a:t>
            </a:r>
            <a:r>
              <a:rPr lang="ru-RU" sz="2200" dirty="0"/>
              <a:t>мы были, мы не </a:t>
            </a:r>
            <a:r>
              <a:rPr lang="ru-RU" sz="2200" dirty="0" smtClean="0"/>
              <a:t>скажем,</a:t>
            </a:r>
          </a:p>
          <a:p>
            <a:pPr indent="457200"/>
            <a:r>
              <a:rPr lang="ru-RU" sz="2200" dirty="0" smtClean="0"/>
              <a:t>А </a:t>
            </a:r>
            <a:r>
              <a:rPr lang="ru-RU" sz="2200" dirty="0"/>
              <a:t>что делали — покажем</a:t>
            </a:r>
            <a:r>
              <a:rPr lang="ru-RU" sz="2200" dirty="0" smtClean="0"/>
              <a:t>.</a:t>
            </a:r>
            <a:endParaRPr lang="ru-RU" sz="2200" dirty="0"/>
          </a:p>
          <a:p>
            <a:pPr indent="457200" algn="just"/>
            <a:r>
              <a:rPr lang="ru-RU" sz="2200" dirty="0"/>
              <a:t>Дети изображают действия (рыбачить, косить, ягоды собирать, стирать). Если отгадает, дети разбегаются, «</a:t>
            </a:r>
            <a:r>
              <a:rPr lang="ru-RU" sz="2200" dirty="0" err="1"/>
              <a:t>Мазай</a:t>
            </a:r>
            <a:r>
              <a:rPr lang="ru-RU" sz="2200" dirty="0"/>
              <a:t>» их ловит. Кого поймал — тот «</a:t>
            </a:r>
            <a:r>
              <a:rPr lang="ru-RU" sz="2200" dirty="0" err="1"/>
              <a:t>Мазай</a:t>
            </a:r>
            <a:r>
              <a:rPr lang="ru-RU" sz="2200" dirty="0" smtClean="0"/>
              <a:t>».</a:t>
            </a:r>
            <a:endParaRPr lang="ru-RU" sz="2200" dirty="0"/>
          </a:p>
        </p:txBody>
      </p:sp>
      <p:sp>
        <p:nvSpPr>
          <p:cNvPr id="2" name="Прямоугольник 1"/>
          <p:cNvSpPr/>
          <p:nvPr/>
        </p:nvSpPr>
        <p:spPr>
          <a:xfrm>
            <a:off x="1336766" y="1107218"/>
            <a:ext cx="7781108" cy="461665"/>
          </a:xfrm>
          <a:prstGeom prst="rect">
            <a:avLst/>
          </a:prstGeom>
        </p:spPr>
        <p:txBody>
          <a:bodyPr wrap="square">
            <a:spAutoFit/>
          </a:bodyPr>
          <a:lstStyle/>
          <a:p>
            <a:r>
              <a:rPr lang="ru-RU" sz="2400" b="1" dirty="0">
                <a:solidFill>
                  <a:srgbClr val="00B050"/>
                </a:solidFill>
                <a:effectLst>
                  <a:outerShdw blurRad="38100" dist="38100" dir="2700000" algn="tl">
                    <a:srgbClr val="000000">
                      <a:alpha val="43137"/>
                    </a:srgbClr>
                  </a:outerShdw>
                </a:effectLst>
              </a:rPr>
              <a:t>Русская народная подвижная </a:t>
            </a:r>
            <a:r>
              <a:rPr lang="ru-RU" sz="2400" b="1" dirty="0" smtClean="0">
                <a:solidFill>
                  <a:srgbClr val="00B050"/>
                </a:solidFill>
                <a:effectLst>
                  <a:outerShdw blurRad="38100" dist="38100" dir="2700000" algn="tl">
                    <a:srgbClr val="000000">
                      <a:alpha val="43137"/>
                    </a:srgbClr>
                  </a:outerShdw>
                </a:effectLst>
              </a:rPr>
              <a:t>игра «Дедушка </a:t>
            </a:r>
            <a:r>
              <a:rPr lang="ru-RU" sz="2400" b="1" dirty="0" err="1">
                <a:solidFill>
                  <a:srgbClr val="00B050"/>
                </a:solidFill>
                <a:effectLst>
                  <a:outerShdw blurRad="38100" dist="38100" dir="2700000" algn="tl">
                    <a:srgbClr val="000000">
                      <a:alpha val="43137"/>
                    </a:srgbClr>
                  </a:outerShdw>
                </a:effectLst>
              </a:rPr>
              <a:t>Мазай</a:t>
            </a:r>
            <a:r>
              <a:rPr lang="ru-RU" sz="2400" b="1" dirty="0">
                <a:solidFill>
                  <a:srgbClr val="00B050"/>
                </a:solidFill>
                <a:effectLst>
                  <a:outerShdw blurRad="38100" dist="38100" dir="2700000" algn="tl">
                    <a:srgbClr val="000000">
                      <a:alpha val="43137"/>
                    </a:srgbClr>
                  </a:outerShdw>
                </a:effectLst>
              </a:rPr>
              <a:t>»</a:t>
            </a:r>
          </a:p>
        </p:txBody>
      </p:sp>
      <p:pic>
        <p:nvPicPr>
          <p:cNvPr id="6" name="Рисунок 5">
            <a:hlinkClick r:id="rId4" action="ppaction://hlinksldjump"/>
          </p:cNvPr>
          <p:cNvPicPr>
            <a:picLocks noChangeAspect="1"/>
          </p:cNvPicPr>
          <p:nvPr/>
        </p:nvPicPr>
        <p:blipFill rotWithShape="1">
          <a:blip r:embed="rId5" cstate="print"/>
          <a:srcRect l="16454" t="24357" r="18815" b="10790"/>
          <a:stretch/>
        </p:blipFill>
        <p:spPr>
          <a:xfrm>
            <a:off x="370536" y="5764146"/>
            <a:ext cx="1680775" cy="946747"/>
          </a:xfrm>
          <a:prstGeom prst="rect">
            <a:avLst/>
          </a:prstGeom>
          <a:scene3d>
            <a:camera prst="orthographicFront"/>
            <a:lightRig rig="threePt" dir="t"/>
          </a:scene3d>
          <a:sp3d>
            <a:bevelT/>
          </a:sp3d>
        </p:spPr>
      </p:pic>
      <p:pic>
        <p:nvPicPr>
          <p:cNvPr id="7" name="Picture 2">
            <a:hlinkClick r:id="rId6" action="ppaction://hlinksldjump"/>
          </p:cNvPr>
          <p:cNvPicPr>
            <a:picLocks noChangeAspect="1" noChangeArrowheads="1"/>
          </p:cNvPicPr>
          <p:nvPr/>
        </p:nvPicPr>
        <p:blipFill>
          <a:blip r:embed="rId7"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513192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7383"/>
            <a:ext cx="5588379" cy="214050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2"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1792" y="195942"/>
            <a:ext cx="6311536" cy="1815737"/>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29" y="2568388"/>
            <a:ext cx="5588379" cy="2035452"/>
          </a:xfrm>
          <a:prstGeom prst="rect">
            <a:avLst/>
          </a:prstGeom>
        </p:spPr>
      </p:pic>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634" y="2915076"/>
            <a:ext cx="6721366" cy="1280407"/>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5202" y="5015752"/>
            <a:ext cx="5588379" cy="1277471"/>
          </a:xfrm>
          <a:prstGeom prst="rect">
            <a:avLst/>
          </a:prstGeom>
        </p:spPr>
      </p:pic>
      <p:sp>
        <p:nvSpPr>
          <p:cNvPr id="18" name="Прямоугольник 17">
            <a:hlinkClick r:id="rId10" action="ppaction://hlinksldjump"/>
          </p:cNvPr>
          <p:cNvSpPr/>
          <p:nvPr/>
        </p:nvSpPr>
        <p:spPr>
          <a:xfrm>
            <a:off x="759448" y="1040524"/>
            <a:ext cx="4272455"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«Семья»</a:t>
            </a:r>
            <a:endParaRPr lang="ru-RU" sz="2800" dirty="0">
              <a:solidFill>
                <a:srgbClr val="002060"/>
              </a:solidFill>
              <a:effectLst>
                <a:outerShdw blurRad="38100" dist="38100" dir="2700000" algn="tl">
                  <a:srgbClr val="000000">
                    <a:alpha val="43137"/>
                  </a:srgbClr>
                </a:outerShdw>
              </a:effectLst>
            </a:endParaRPr>
          </a:p>
        </p:txBody>
      </p:sp>
      <p:sp>
        <p:nvSpPr>
          <p:cNvPr id="19" name="Прямоугольник 18">
            <a:hlinkClick r:id="rId11" action="ppaction://hlinksldjump"/>
          </p:cNvPr>
          <p:cNvSpPr/>
          <p:nvPr/>
        </p:nvSpPr>
        <p:spPr>
          <a:xfrm>
            <a:off x="6429628" y="863500"/>
            <a:ext cx="4650827"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«Путешествие»</a:t>
            </a:r>
            <a:endParaRPr lang="ru-RU" sz="2800" dirty="0">
              <a:solidFill>
                <a:srgbClr val="002060"/>
              </a:solidFill>
              <a:effectLst>
                <a:outerShdw blurRad="38100" dist="38100" dir="2700000" algn="tl">
                  <a:srgbClr val="000000">
                    <a:alpha val="43137"/>
                  </a:srgbClr>
                </a:outerShdw>
              </a:effectLst>
            </a:endParaRPr>
          </a:p>
        </p:txBody>
      </p:sp>
      <p:sp>
        <p:nvSpPr>
          <p:cNvPr id="20" name="Прямоугольник 19">
            <a:hlinkClick r:id="rId12" action="ppaction://hlinksldjump"/>
          </p:cNvPr>
          <p:cNvSpPr/>
          <p:nvPr/>
        </p:nvSpPr>
        <p:spPr>
          <a:xfrm>
            <a:off x="1102687" y="3301778"/>
            <a:ext cx="4256690" cy="954107"/>
          </a:xfrm>
          <a:prstGeom prst="rect">
            <a:avLst/>
          </a:prstGeom>
        </p:spPr>
        <p:txBody>
          <a:bodyPr wrap="square">
            <a:spAutoFit/>
          </a:bodyPr>
          <a:lstStyle/>
          <a:p>
            <a:pPr algn="ctr"/>
            <a:r>
              <a:rPr lang="ru-RU" sz="2800" b="1" dirty="0">
                <a:solidFill>
                  <a:srgbClr val="002060"/>
                </a:solidFill>
                <a:effectLst>
                  <a:outerShdw blurRad="38100" dist="38100" dir="2700000" algn="tl">
                    <a:srgbClr val="000000">
                      <a:alpha val="43137"/>
                    </a:srgbClr>
                  </a:outerShdw>
                </a:effectLst>
              </a:rPr>
              <a:t>Игра «Летчики»</a:t>
            </a:r>
            <a:r>
              <a:rPr lang="ru-RU" sz="2800" b="1" dirty="0" smtClean="0">
                <a:solidFill>
                  <a:srgbClr val="002060"/>
                </a:solidFill>
                <a:effectLst>
                  <a:outerShdw blurRad="38100" dist="38100" dir="2700000" algn="tl">
                    <a:srgbClr val="000000">
                      <a:alpha val="43137"/>
                    </a:srgbClr>
                  </a:outerShdw>
                </a:effectLst>
              </a:rPr>
              <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21" name="Прямоугольник 20">
            <a:hlinkClick r:id="rId13" action="ppaction://hlinksldjump"/>
          </p:cNvPr>
          <p:cNvSpPr/>
          <p:nvPr/>
        </p:nvSpPr>
        <p:spPr>
          <a:xfrm>
            <a:off x="6700345" y="3244333"/>
            <a:ext cx="4650827" cy="523220"/>
          </a:xfrm>
          <a:prstGeom prst="rect">
            <a:avLst/>
          </a:prstGeom>
        </p:spPr>
        <p:txBody>
          <a:bodyPr wrap="square">
            <a:spAutoFit/>
          </a:bodyPr>
          <a:lstStyle/>
          <a:p>
            <a:pPr algn="ctr"/>
            <a:r>
              <a:rPr lang="ru-RU" sz="2800" b="1" dirty="0">
                <a:solidFill>
                  <a:srgbClr val="002060"/>
                </a:solidFill>
                <a:effectLst>
                  <a:outerShdw blurRad="38100" dist="38100" dir="2700000" algn="tl">
                    <a:srgbClr val="000000">
                      <a:alpha val="43137"/>
                    </a:srgbClr>
                  </a:outerShdw>
                </a:effectLst>
              </a:rPr>
              <a:t>Игра «Завод»</a:t>
            </a:r>
          </a:p>
        </p:txBody>
      </p:sp>
      <p:sp>
        <p:nvSpPr>
          <p:cNvPr id="22" name="Прямоугольник 21">
            <a:hlinkClick r:id="rId14" action="ppaction://hlinksldjump"/>
          </p:cNvPr>
          <p:cNvSpPr/>
          <p:nvPr/>
        </p:nvSpPr>
        <p:spPr>
          <a:xfrm>
            <a:off x="4299932" y="5409824"/>
            <a:ext cx="5486400"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«Зоопарк»</a:t>
            </a:r>
            <a:endParaRPr lang="ru-RU" sz="2800" b="1" dirty="0">
              <a:solidFill>
                <a:srgbClr val="002060"/>
              </a:solidFill>
              <a:effectLst>
                <a:outerShdw blurRad="38100" dist="38100" dir="2700000" algn="tl">
                  <a:srgbClr val="000000">
                    <a:alpha val="43137"/>
                  </a:srgbClr>
                </a:outerShdw>
              </a:effectLst>
            </a:endParaRPr>
          </a:p>
        </p:txBody>
      </p:sp>
      <p:pic>
        <p:nvPicPr>
          <p:cNvPr id="23" name="Рисунок 22">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4" name="Рисунок 23">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286338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08" y="-81164"/>
            <a:ext cx="12554607" cy="725367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491403" y="1115458"/>
            <a:ext cx="7851228"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«Семья»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424924" y="1625798"/>
            <a:ext cx="5655145" cy="4939814"/>
          </a:xfrm>
          <a:prstGeom prst="rect">
            <a:avLst/>
          </a:prstGeom>
        </p:spPr>
        <p:txBody>
          <a:bodyPr wrap="square">
            <a:spAutoFit/>
          </a:bodyPr>
          <a:lstStyle/>
          <a:p>
            <a:pPr lvl="0" indent="457200" algn="just" fontAlgn="base">
              <a:spcBef>
                <a:spcPct val="0"/>
              </a:spcBef>
              <a:spcAft>
                <a:spcPct val="0"/>
              </a:spcAft>
            </a:pPr>
            <a:r>
              <a:rPr lang="ru-RU" sz="2100" dirty="0" smtClean="0"/>
              <a:t>Цель</a:t>
            </a:r>
            <a:r>
              <a:rPr lang="ru-RU" sz="2100" dirty="0"/>
              <a:t>: Побуждать детей творчески воспроизводить в играх быт семьи. Совершенствовать умения самостоятельно создавать для задуманного сюжета игровую обстановку. Формирование ценных нравственных чувств (гуманности, любви, сочувствия). </a:t>
            </a:r>
            <a:endParaRPr lang="ru-RU" sz="2100" dirty="0" smtClean="0"/>
          </a:p>
          <a:p>
            <a:pPr lvl="0" indent="457200" algn="just" fontAlgn="base">
              <a:spcBef>
                <a:spcPct val="0"/>
              </a:spcBef>
              <a:spcAft>
                <a:spcPct val="0"/>
              </a:spcAft>
            </a:pPr>
            <a:r>
              <a:rPr lang="ru-RU" sz="2100" dirty="0" smtClean="0"/>
              <a:t>Игровой </a:t>
            </a:r>
            <a:r>
              <a:rPr lang="ru-RU" sz="2100" dirty="0"/>
              <a:t>материал: Куклы, игрушечная посуда, мебель, игровые атрибуты (передники, косынки, музыкальные инструменты, предметы - заместители</a:t>
            </a:r>
            <a:r>
              <a:rPr lang="ru-RU" sz="2100" dirty="0" smtClean="0"/>
              <a:t>).</a:t>
            </a:r>
            <a:endParaRPr lang="ru-RU" sz="2100" dirty="0"/>
          </a:p>
          <a:p>
            <a:pPr lvl="0" indent="457200" algn="just" fontAlgn="base">
              <a:spcBef>
                <a:spcPct val="0"/>
              </a:spcBef>
              <a:spcAft>
                <a:spcPct val="0"/>
              </a:spcAft>
            </a:pPr>
            <a:r>
              <a:rPr lang="ru-RU" sz="2100" dirty="0"/>
              <a:t>Игровые роли: дедушка, внуки, мама, папа, брат, сестра</a:t>
            </a:r>
            <a:r>
              <a:rPr lang="ru-RU" sz="2100" dirty="0" smtClean="0"/>
              <a:t>.</a:t>
            </a:r>
            <a:endParaRPr lang="ru-RU" sz="21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100" dirty="0" smtClean="0">
                <a:solidFill>
                  <a:srgbClr val="000000"/>
                </a:solidFill>
                <a:ea typeface="Times New Roman" pitchFamily="18" charset="0"/>
                <a:cs typeface="Arial" pitchFamily="34" charset="0"/>
              </a:rPr>
              <a:t/>
            </a:r>
            <a:br>
              <a:rPr lang="ru-RU" sz="2100" dirty="0" smtClean="0">
                <a:solidFill>
                  <a:srgbClr val="000000"/>
                </a:solidFill>
                <a:ea typeface="Times New Roman" pitchFamily="18" charset="0"/>
                <a:cs typeface="Arial" pitchFamily="34" charset="0"/>
              </a:rPr>
            </a:br>
            <a:endParaRPr lang="ru-RU" sz="2100" dirty="0" smtClean="0">
              <a:cs typeface="Arial" pitchFamily="34" charset="0"/>
            </a:endParaRPr>
          </a:p>
        </p:txBody>
      </p:sp>
      <p:pic>
        <p:nvPicPr>
          <p:cNvPr id="6146" name="Picture 2" descr="https://fsd.multiurok.ru/html/2018/11/22/s_5bf6a35c88dfc/1005809_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18648" y="2573382"/>
            <a:ext cx="3527580" cy="2826476"/>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222619" y="5911253"/>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432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7666"/>
          <a:stretch/>
        </p:blipFill>
        <p:spPr>
          <a:xfrm>
            <a:off x="-362607" y="-444236"/>
            <a:ext cx="12554607" cy="7288789"/>
          </a:xfrm>
          <a:prstGeom prst="rect">
            <a:avLst/>
          </a:prstGeom>
        </p:spPr>
      </p:pic>
      <p:pic>
        <p:nvPicPr>
          <p:cNvPr id="7170" name="Picture 2" descr="http://andrey-eltsov.ru/wp-content/uploads/2017/02/DetiVPoezdke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50" t="4271" r="2965" b="5019"/>
          <a:stretch/>
        </p:blipFill>
        <p:spPr bwMode="auto">
          <a:xfrm>
            <a:off x="6831876" y="3491273"/>
            <a:ext cx="3775164" cy="242071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352148" y="969146"/>
            <a:ext cx="9244133" cy="523220"/>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Игра «</a:t>
            </a:r>
            <a:r>
              <a:rPr lang="ru-RU" sz="2800" b="1" dirty="0" smtClean="0">
                <a:solidFill>
                  <a:srgbClr val="002060"/>
                </a:solidFill>
                <a:effectLst>
                  <a:outerShdw blurRad="38100" dist="38100" dir="2700000" algn="tl">
                    <a:srgbClr val="000000">
                      <a:alpha val="43137"/>
                    </a:srgbClr>
                  </a:outerShdw>
                </a:effectLst>
              </a:rPr>
              <a:t>Путешествие»</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76167" y="1536037"/>
            <a:ext cx="9222828" cy="4154984"/>
          </a:xfrm>
          <a:prstGeom prst="rect">
            <a:avLst/>
          </a:prstGeom>
        </p:spPr>
        <p:txBody>
          <a:bodyPr wrap="square">
            <a:spAutoFit/>
          </a:bodyPr>
          <a:lstStyle/>
          <a:p>
            <a:pPr indent="457200" algn="just"/>
            <a:r>
              <a:rPr lang="ru-RU" sz="2200" dirty="0"/>
              <a:t>Цель: Формирование умения творчески развивать сюжет игры. Знакомство с трудом постового. Закрепление представлений детей о труде взрослых на речном вокзале, на теплоходе. Закрепление и обобщение знаний о труде работников села. Воспитание уважительного отношения к труду. Знакомство с жизнью людей на Севере и на юге нашей страны.</a:t>
            </a:r>
          </a:p>
          <a:p>
            <a:pPr indent="457200" algn="just"/>
            <a:r>
              <a:rPr lang="ru-RU" sz="2200" dirty="0"/>
              <a:t>Игровой материал: Строительный материал. Технические игрушки - заводные машины, карта, теплоходы, руль, одежда для моряков, набор «Дорожные знаки», набор игрушечных животных и птиц, предметы - заместители.</a:t>
            </a:r>
          </a:p>
          <a:p>
            <a:pPr indent="457200" algn="just"/>
            <a:r>
              <a:rPr lang="ru-RU" sz="2200" dirty="0"/>
              <a:t>Игровые роли: Полицейский, начальник порта, кассир, продавец, капитан, дежурный, боцман, врач, матрос, пограничники,</a:t>
            </a:r>
          </a:p>
          <a:p>
            <a:pPr algn="just" fontAlgn="base">
              <a:spcBef>
                <a:spcPct val="0"/>
              </a:spcBef>
              <a:spcAft>
                <a:spcPct val="0"/>
              </a:spcAft>
            </a:pPr>
            <a:endParaRPr lang="ru-RU" sz="2200" dirty="0" smtClean="0">
              <a:cs typeface="Arial" pitchFamily="34" charset="0"/>
            </a:endParaRPr>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9397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443" y="-296317"/>
            <a:ext cx="12554607" cy="7253678"/>
          </a:xfrm>
          <a:prstGeom prst="rect">
            <a:avLst/>
          </a:prstGeom>
        </p:spPr>
      </p:pic>
      <p:pic>
        <p:nvPicPr>
          <p:cNvPr id="5124" name="Picture 4" descr="https://im0-tub-ru.yandex.net/i?id=8bd062187e6a99d23b8a905f388a1ba7-srl&amp;n=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936"/>
          <a:stretch/>
        </p:blipFill>
        <p:spPr bwMode="auto">
          <a:xfrm>
            <a:off x="6596107" y="2873829"/>
            <a:ext cx="3781625" cy="2886891"/>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140" y="509762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655842" y="1204208"/>
            <a:ext cx="7851228" cy="523220"/>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Игра «Летчики»   </a:t>
            </a:r>
          </a:p>
        </p:txBody>
      </p:sp>
      <p:sp>
        <p:nvSpPr>
          <p:cNvPr id="15" name="Прямоугольник 14"/>
          <p:cNvSpPr/>
          <p:nvPr/>
        </p:nvSpPr>
        <p:spPr>
          <a:xfrm>
            <a:off x="1063471" y="1847719"/>
            <a:ext cx="9397175" cy="2462213"/>
          </a:xfrm>
          <a:prstGeom prst="rect">
            <a:avLst/>
          </a:prstGeom>
        </p:spPr>
        <p:txBody>
          <a:bodyPr wrap="square">
            <a:spAutoFit/>
          </a:bodyPr>
          <a:lstStyle/>
          <a:p>
            <a:pPr indent="457200" algn="just"/>
            <a:r>
              <a:rPr lang="ru-RU" sz="2200" dirty="0" smtClean="0"/>
              <a:t>Цель</a:t>
            </a:r>
            <a:r>
              <a:rPr lang="ru-RU" sz="2200" dirty="0"/>
              <a:t>: Формирование умения творчески развивать сюжет игры. Закреплять знания о воздушном транспорте. Расширение знаний о работе летчиков. Знакомство ребят с работой аэропорта</a:t>
            </a:r>
            <a:r>
              <a:rPr lang="ru-RU" sz="2200" dirty="0" smtClean="0"/>
              <a:t>.</a:t>
            </a:r>
            <a:endParaRPr lang="ru-RU" sz="2200" dirty="0"/>
          </a:p>
          <a:p>
            <a:pPr indent="457200" algn="just"/>
            <a:r>
              <a:rPr lang="ru-RU" sz="2200" dirty="0"/>
              <a:t>Игровой материал: Строительный материал. Игрушка - самолет, пропеллер, крылья, куклы, предметы - заместители, элементы одежды, форма летчика</a:t>
            </a:r>
            <a:r>
              <a:rPr lang="ru-RU" sz="2200" dirty="0" smtClean="0"/>
              <a:t>.</a:t>
            </a:r>
            <a:endParaRPr lang="ru-RU" sz="2200" dirty="0"/>
          </a:p>
          <a:p>
            <a:pPr indent="457200" algn="just"/>
            <a:r>
              <a:rPr lang="ru-RU" sz="2200" dirty="0"/>
              <a:t>Игровые роли: летчик, стюардесса, контролер, пассажиры.</a:t>
            </a:r>
            <a:endParaRPr lang="ru-RU" sz="2200" dirty="0" smtClean="0">
              <a:cs typeface="Arial" pitchFamily="34" charset="0"/>
            </a:endParaRPr>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6168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07" y="0"/>
            <a:ext cx="12554607" cy="7253678"/>
          </a:xfrm>
          <a:prstGeom prst="rect">
            <a:avLst/>
          </a:prstGeom>
        </p:spPr>
      </p:pic>
      <p:pic>
        <p:nvPicPr>
          <p:cNvPr id="4098" name="Picture 2" descr="https://clip.cookdiary.net/sites/default/files/wallpaper/mill-clipart/225577/mill-clipart-manufacturing-building-225577-2901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7074" y="3618002"/>
            <a:ext cx="6528345" cy="352738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803760" y="1156183"/>
            <a:ext cx="7851228" cy="954107"/>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Игра «Завод»</a:t>
            </a:r>
            <a:endParaRPr lang="ru-RU" sz="2800" dirty="0" smtClean="0">
              <a:solidFill>
                <a:srgbClr val="002060"/>
              </a:solidFill>
              <a:effectLst>
                <a:outerShdw blurRad="38100" dist="38100" dir="2700000" algn="tl">
                  <a:srgbClr val="000000">
                    <a:alpha val="43137"/>
                  </a:srgbClr>
                </a:outerShdw>
              </a:effectLst>
            </a:endParaRPr>
          </a:p>
          <a:p>
            <a:r>
              <a:rPr lang="ru-RU" sz="2800" b="1" dirty="0" smtClean="0">
                <a:solidFill>
                  <a:srgbClr val="002060"/>
                </a:solidFill>
                <a:effectLst>
                  <a:outerShdw blurRad="38100" dist="38100" dir="2700000" algn="tl">
                    <a:srgbClr val="000000">
                      <a:alpha val="43137"/>
                    </a:srgbClr>
                  </a:outerShdw>
                </a:effectLst>
              </a:rPr>
              <a:t>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424923" y="1768573"/>
            <a:ext cx="9222828" cy="4154984"/>
          </a:xfrm>
          <a:prstGeom prst="rect">
            <a:avLst/>
          </a:prstGeom>
        </p:spPr>
        <p:txBody>
          <a:bodyPr wrap="square">
            <a:spAutoFit/>
          </a:bodyPr>
          <a:lstStyle/>
          <a:p>
            <a:pPr lvl="0" indent="457200" algn="just" fontAlgn="base">
              <a:spcBef>
                <a:spcPct val="0"/>
              </a:spcBef>
              <a:spcAft>
                <a:spcPct val="0"/>
              </a:spcAft>
            </a:pPr>
            <a:r>
              <a:rPr lang="ru-RU" sz="2400" dirty="0" smtClean="0"/>
              <a:t>Цель</a:t>
            </a:r>
            <a:r>
              <a:rPr lang="ru-RU" sz="2400" dirty="0"/>
              <a:t>: Формирование трудовых умений, представлений о профессиях рабочих на нашем заводе (фабрике, развитие творческого воображения. Воспитание интереса к профессиям своих родных</a:t>
            </a:r>
            <a:r>
              <a:rPr lang="ru-RU" sz="2400" dirty="0" smtClean="0"/>
              <a:t>.</a:t>
            </a:r>
            <a:endParaRPr lang="ru-RU" sz="2400" dirty="0"/>
          </a:p>
          <a:p>
            <a:pPr lvl="0" indent="457200" algn="just" fontAlgn="base">
              <a:spcBef>
                <a:spcPct val="0"/>
              </a:spcBef>
              <a:spcAft>
                <a:spcPct val="0"/>
              </a:spcAft>
            </a:pPr>
            <a:r>
              <a:rPr lang="ru-RU" sz="2400" dirty="0" smtClean="0"/>
              <a:t>Игровой </a:t>
            </a:r>
            <a:r>
              <a:rPr lang="ru-RU" sz="2400" dirty="0"/>
              <a:t>материал: наборы машин, трубы, пропуска, строительные наборы, халаты, каски, рукавицы, набор коробок</a:t>
            </a:r>
            <a:r>
              <a:rPr lang="ru-RU" sz="2400" dirty="0" smtClean="0"/>
              <a:t>.</a:t>
            </a:r>
            <a:endParaRPr lang="ru-RU" sz="2400" dirty="0"/>
          </a:p>
          <a:p>
            <a:pPr lvl="0" indent="457200" algn="just" fontAlgn="base">
              <a:spcBef>
                <a:spcPct val="0"/>
              </a:spcBef>
              <a:spcAft>
                <a:spcPct val="0"/>
              </a:spcAft>
            </a:pPr>
            <a:r>
              <a:rPr lang="ru-RU" sz="2400" dirty="0"/>
              <a:t>Игровые роли: директор завода, механик, рабочий, </a:t>
            </a:r>
            <a:r>
              <a:rPr lang="ru-RU" sz="2400" dirty="0" smtClean="0"/>
              <a:t>шофер.</a:t>
            </a:r>
            <a:br>
              <a:rPr lang="ru-RU" sz="2400" dirty="0" smtClean="0"/>
            </a:br>
            <a:r>
              <a:rPr lang="ru-RU" sz="2400" dirty="0" smtClean="0"/>
              <a:t/>
            </a:r>
            <a:br>
              <a:rPr lang="ru-RU" sz="2400" dirty="0" smtClean="0"/>
            </a:br>
            <a:endParaRPr lang="ru-RU" sz="24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400" dirty="0" smtClean="0">
                <a:solidFill>
                  <a:srgbClr val="000000"/>
                </a:solidFill>
                <a:ea typeface="Times New Roman" pitchFamily="18" charset="0"/>
                <a:cs typeface="Arial" pitchFamily="34" charset="0"/>
              </a:rPr>
              <a:t/>
            </a:r>
            <a:br>
              <a:rPr lang="ru-RU" sz="2400" dirty="0" smtClean="0">
                <a:solidFill>
                  <a:srgbClr val="000000"/>
                </a:solidFill>
                <a:ea typeface="Times New Roman" pitchFamily="18" charset="0"/>
                <a:cs typeface="Arial" pitchFamily="34" charset="0"/>
              </a:rPr>
            </a:br>
            <a:endParaRPr lang="ru-RU" sz="2400" dirty="0" smtClean="0">
              <a:cs typeface="Arial" pitchFamily="34" charset="0"/>
            </a:endParaRPr>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707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07" y="-188740"/>
            <a:ext cx="12554607" cy="754428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490635" y="1256074"/>
            <a:ext cx="3669193" cy="523220"/>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Игра «Зоопарк»</a:t>
            </a:r>
          </a:p>
        </p:txBody>
      </p:sp>
      <p:sp>
        <p:nvSpPr>
          <p:cNvPr id="15" name="Прямоугольник 14"/>
          <p:cNvSpPr/>
          <p:nvPr/>
        </p:nvSpPr>
        <p:spPr>
          <a:xfrm>
            <a:off x="1335021" y="1504244"/>
            <a:ext cx="9222828" cy="1785104"/>
          </a:xfrm>
          <a:prstGeom prst="rect">
            <a:avLst/>
          </a:prstGeom>
        </p:spPr>
        <p:txBody>
          <a:bodyPr wrap="square">
            <a:spAutoFit/>
          </a:bodyPr>
          <a:lstStyle/>
          <a:p>
            <a:endParaRPr lang="ru-RU" sz="2200" dirty="0"/>
          </a:p>
          <a:p>
            <a:pPr indent="457200" algn="just"/>
            <a:r>
              <a:rPr lang="ru-RU" sz="2200" dirty="0"/>
              <a:t>Цель: Формирование умений творчески развивать сюжет игры. Воспитание доброго отношения к животным</a:t>
            </a:r>
            <a:r>
              <a:rPr lang="ru-RU" sz="2200" dirty="0" smtClean="0"/>
              <a:t>.</a:t>
            </a:r>
            <a:endParaRPr lang="ru-RU" sz="2200" dirty="0"/>
          </a:p>
          <a:p>
            <a:pPr indent="457200"/>
            <a:r>
              <a:rPr lang="ru-RU" sz="2200" dirty="0"/>
              <a:t>Игровой материал: самоделки, наборы животных, строительный набор, природный материал, бросовый материал.</a:t>
            </a:r>
            <a:endParaRPr lang="ru-RU" sz="2200" dirty="0" smtClean="0">
              <a:cs typeface="Arial" pitchFamily="34" charset="0"/>
            </a:endParaRPr>
          </a:p>
        </p:txBody>
      </p:sp>
      <p:pic>
        <p:nvPicPr>
          <p:cNvPr id="3" name="Рисунок 2"/>
          <p:cNvPicPr>
            <a:picLocks noChangeAspect="1"/>
          </p:cNvPicPr>
          <p:nvPr/>
        </p:nvPicPr>
        <p:blipFill>
          <a:blip r:embed="rId10"/>
          <a:stretch>
            <a:fillRect/>
          </a:stretch>
        </p:blipFill>
        <p:spPr>
          <a:xfrm>
            <a:off x="3644537" y="3271429"/>
            <a:ext cx="4680857" cy="2632982"/>
          </a:xfrm>
          <a:prstGeom prst="rect">
            <a:avLst/>
          </a:prstGeom>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6" y="5696911"/>
            <a:ext cx="1680775" cy="946747"/>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911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78675" y="1337481"/>
            <a:ext cx="4862550" cy="523220"/>
          </a:xfrm>
          <a:prstGeom prst="rect">
            <a:avLst/>
          </a:prstGeom>
          <a:noFill/>
        </p:spPr>
        <p:txBody>
          <a:bodyPr wrap="none" rtlCol="0">
            <a:spAutoFit/>
          </a:bodyPr>
          <a:lstStyle/>
          <a:p>
            <a:r>
              <a:rPr lang="ru-RU" sz="2800" b="1" dirty="0" smtClean="0">
                <a:solidFill>
                  <a:srgbClr val="990099"/>
                </a:solidFill>
                <a:effectLst>
                  <a:outerShdw blurRad="38100" dist="38100" dir="2700000" algn="tl">
                    <a:srgbClr val="000000">
                      <a:alpha val="43137"/>
                    </a:srgbClr>
                  </a:outerShdw>
                </a:effectLst>
              </a:rPr>
              <a:t>Игра «Геометрическое лото»</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566042" y="2039007"/>
            <a:ext cx="7965066" cy="646331"/>
          </a:xfrm>
          <a:prstGeom prst="rect">
            <a:avLst/>
          </a:prstGeom>
          <a:noFill/>
        </p:spPr>
        <p:txBody>
          <a:bodyPr wrap="none" rtlCol="0">
            <a:spAutoFit/>
          </a:bodyPr>
          <a:lstStyle/>
          <a:p>
            <a:r>
              <a:rPr lang="ru-RU" dirty="0" smtClean="0"/>
              <a:t>Цель: помочь закрепить ранее полученные знания по темам «Цвет», «Форма»; </a:t>
            </a:r>
          </a:p>
          <a:p>
            <a:r>
              <a:rPr lang="ru-RU" dirty="0" smtClean="0"/>
              <a:t>развивать внимание.</a:t>
            </a:r>
          </a:p>
        </p:txBody>
      </p:sp>
      <p:sp>
        <p:nvSpPr>
          <p:cNvPr id="20" name="TextBox 19"/>
          <p:cNvSpPr txBox="1"/>
          <p:nvPr/>
        </p:nvSpPr>
        <p:spPr>
          <a:xfrm>
            <a:off x="1593493" y="2829386"/>
            <a:ext cx="8748811" cy="2585323"/>
          </a:xfrm>
          <a:prstGeom prst="rect">
            <a:avLst/>
          </a:prstGeom>
          <a:noFill/>
        </p:spPr>
        <p:txBody>
          <a:bodyPr wrap="square" rtlCol="0">
            <a:spAutoFit/>
          </a:bodyPr>
          <a:lstStyle/>
          <a:p>
            <a:pPr algn="just"/>
            <a:r>
              <a:rPr lang="ru-RU" dirty="0" smtClean="0"/>
              <a:t>Описание: если нет игры «Лото», карточки для нее можно изготовить самим, для этого небольшие прямоугольники, вырезанные из картона, расчертить пополам, на каждой из половинок нарисовать какую-либо геометрическую фигуру. Объяснить ребенку правила игры: каждому из игроков раздается равное количество карточек. Педагог делает ход, ребенок среди своих карточек ищет ту, на одной из половинок которой изображена фигура, повторяющая одну из фигур выложенной педагогом карточки, и т.д. Выкладывая карточки, обязательно называть получившуюся фигуру. Усложняя задание, можно попросить выкладывать фигуры только одного цвета или повторять только цвет, выкладывая разные фигуры.  </a:t>
            </a:r>
          </a:p>
        </p:txBody>
      </p:sp>
      <p:pic>
        <p:nvPicPr>
          <p:cNvPr id="22" name="Рисунок 21">
            <a:hlinkClick r:id="rId13" action="ppaction://hlinksldjump"/>
          </p:cNvPr>
          <p:cNvPicPr>
            <a:picLocks noChangeAspect="1"/>
          </p:cNvPicPr>
          <p:nvPr/>
        </p:nvPicPr>
        <p:blipFill rotWithShape="1">
          <a:blip r:embed="rId14"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23" name="Рисунок 22">
            <a:hlinkClick r:id="rId15" action="ppaction://hlinksldjump"/>
          </p:cNvPr>
          <p:cNvPicPr>
            <a:picLocks noChangeAspect="1"/>
          </p:cNvPicPr>
          <p:nvPr/>
        </p:nvPicPr>
        <p:blipFill rotWithShape="1">
          <a:blip r:embed="rId16" cstate="print"/>
          <a:srcRect l="25698" t="24498" r="10000" b="13512"/>
          <a:stretch/>
        </p:blipFill>
        <p:spPr>
          <a:xfrm>
            <a:off x="9868397" y="5580529"/>
            <a:ext cx="2059146" cy="1116107"/>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87620" y="204973"/>
            <a:ext cx="5222580" cy="1632294"/>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27" y="3405603"/>
            <a:ext cx="1922681" cy="1935674"/>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0096" y="3077686"/>
            <a:ext cx="877050" cy="846455"/>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43" y="1170529"/>
            <a:ext cx="473130" cy="45662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0570" y="1553506"/>
            <a:ext cx="693032" cy="707322"/>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346" y="3853230"/>
            <a:ext cx="950170" cy="884345"/>
          </a:xfrm>
          <a:prstGeom prst="rect">
            <a:avLst/>
          </a:prstGeom>
        </p:spPr>
      </p:pic>
      <p:sp>
        <p:nvSpPr>
          <p:cNvPr id="14" name="Прямоугольник 13">
            <a:hlinkClick r:id="rId9" action="ppaction://hlinksldjump"/>
          </p:cNvPr>
          <p:cNvSpPr/>
          <p:nvPr/>
        </p:nvSpPr>
        <p:spPr>
          <a:xfrm>
            <a:off x="1076834" y="601660"/>
            <a:ext cx="3867700" cy="830997"/>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«Какой игрушки не хватает? » </a:t>
            </a:r>
            <a:endParaRPr lang="ru-RU" sz="2400" b="1" dirty="0">
              <a:solidFill>
                <a:schemeClr val="accent6">
                  <a:lumMod val="50000"/>
                </a:schemeClr>
              </a:solidFill>
              <a:effectLst>
                <a:outerShdw blurRad="38100" dist="38100" dir="2700000" algn="tl">
                  <a:srgbClr val="000000">
                    <a:alpha val="43137"/>
                  </a:srgbClr>
                </a:outerShdw>
              </a:effectLst>
            </a:endParaRPr>
          </a:p>
        </p:txBody>
      </p:sp>
      <p:pic>
        <p:nvPicPr>
          <p:cNvPr id="18" name="Рисунок 1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719689" y="3264630"/>
            <a:ext cx="6091311" cy="1368572"/>
          </a:xfrm>
          <a:prstGeom prst="rect">
            <a:avLst/>
          </a:prstGeom>
        </p:spPr>
      </p:pic>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384800" y="668868"/>
            <a:ext cx="6375400" cy="1718732"/>
          </a:xfrm>
          <a:prstGeom prst="rect">
            <a:avLst/>
          </a:prstGeom>
        </p:spPr>
      </p:pic>
      <p:pic>
        <p:nvPicPr>
          <p:cNvPr id="22" name="Рисунок 2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30388" y="1807778"/>
            <a:ext cx="6311055" cy="1697422"/>
          </a:xfrm>
          <a:prstGeom prst="rect">
            <a:avLst/>
          </a:prstGeom>
        </p:spPr>
      </p:pic>
      <p:sp>
        <p:nvSpPr>
          <p:cNvPr id="11" name="Прямоугольник 10">
            <a:hlinkClick r:id="rId10" action="ppaction://hlinksldjump"/>
          </p:cNvPr>
          <p:cNvSpPr/>
          <p:nvPr/>
        </p:nvSpPr>
        <p:spPr>
          <a:xfrm>
            <a:off x="6637866" y="1219200"/>
            <a:ext cx="4792134"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«Запретные движения» </a:t>
            </a:r>
            <a:endParaRPr lang="ru-RU" sz="2400" dirty="0">
              <a:solidFill>
                <a:schemeClr val="accent6">
                  <a:lumMod val="50000"/>
                </a:schemeClr>
              </a:solidFill>
              <a:effectLst>
                <a:outerShdw blurRad="38100" dist="38100" dir="2700000" algn="tl">
                  <a:srgbClr val="000000">
                    <a:alpha val="43137"/>
                  </a:srgbClr>
                </a:outerShdw>
              </a:effectLst>
            </a:endParaRPr>
          </a:p>
        </p:txBody>
      </p:sp>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549020" y="4316540"/>
            <a:ext cx="5012647" cy="1336540"/>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25895">
            <a:off x="7521227" y="4981308"/>
            <a:ext cx="1878996" cy="1883705"/>
          </a:xfrm>
          <a:prstGeom prst="rect">
            <a:avLst/>
          </a:prstGeom>
        </p:spPr>
      </p:pic>
      <p:sp>
        <p:nvSpPr>
          <p:cNvPr id="27" name="Прямоугольник 26">
            <a:hlinkClick r:id="rId12" action="ppaction://hlinksldjump"/>
          </p:cNvPr>
          <p:cNvSpPr/>
          <p:nvPr/>
        </p:nvSpPr>
        <p:spPr>
          <a:xfrm>
            <a:off x="6942228" y="3711491"/>
            <a:ext cx="4714408"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«Едем на пароходе» </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8" name="Прямоугольник 27">
            <a:hlinkClick r:id="rId13" action="ppaction://hlinksldjump"/>
          </p:cNvPr>
          <p:cNvSpPr/>
          <p:nvPr/>
        </p:nvSpPr>
        <p:spPr>
          <a:xfrm>
            <a:off x="2633543" y="4751446"/>
            <a:ext cx="3293123"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«Пара слов»</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9" name="Прямоугольник 28">
            <a:hlinkClick r:id="rId14" action="ppaction://hlinksldjump"/>
          </p:cNvPr>
          <p:cNvSpPr/>
          <p:nvPr/>
        </p:nvSpPr>
        <p:spPr>
          <a:xfrm>
            <a:off x="1270080" y="2432556"/>
            <a:ext cx="3810274" cy="461665"/>
          </a:xfrm>
          <a:prstGeom prst="rect">
            <a:avLst/>
          </a:prstGeom>
        </p:spPr>
        <p:txBody>
          <a:bodyPr wrap="non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«Сосчитай глазами»</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 name="Прямоугольник 1"/>
          <p:cNvSpPr/>
          <p:nvPr/>
        </p:nvSpPr>
        <p:spPr>
          <a:xfrm>
            <a:off x="7180728" y="309282"/>
            <a:ext cx="2191871" cy="295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подготовишки</a:t>
            </a:r>
            <a:endParaRPr lang="ru-RU" dirty="0"/>
          </a:p>
        </p:txBody>
      </p:sp>
      <p:pic>
        <p:nvPicPr>
          <p:cNvPr id="20" name="Рисунок 19">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3" name="Рисунок 22">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35786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73085" y="1534248"/>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703905" y="1144598"/>
            <a:ext cx="7812627" cy="954107"/>
          </a:xfrm>
          <a:prstGeom prst="rect">
            <a:avLst/>
          </a:prstGeom>
        </p:spPr>
        <p:txBody>
          <a:bodyPr wrap="square">
            <a:spAutoFit/>
          </a:bodyPr>
          <a:lstStyle/>
          <a:p>
            <a:r>
              <a:rPr lang="ru-RU" sz="2800" b="1" dirty="0" smtClean="0">
                <a:solidFill>
                  <a:schemeClr val="accent6">
                    <a:lumMod val="50000"/>
                  </a:schemeClr>
                </a:solidFill>
                <a:effectLst>
                  <a:outerShdw blurRad="38100" dist="38100" dir="2700000" algn="tl">
                    <a:srgbClr val="000000">
                      <a:alpha val="43137"/>
                    </a:srgbClr>
                  </a:outerShdw>
                </a:effectLst>
              </a:rPr>
              <a:t>Игра «Какой игрушки не хватает? » </a:t>
            </a:r>
          </a:p>
          <a:p>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0" name="Прямоугольник 19"/>
          <p:cNvSpPr/>
          <p:nvPr/>
        </p:nvSpPr>
        <p:spPr>
          <a:xfrm>
            <a:off x="1718734" y="1739037"/>
            <a:ext cx="7763933" cy="738664"/>
          </a:xfrm>
          <a:prstGeom prst="rect">
            <a:avLst/>
          </a:prstGeom>
        </p:spPr>
        <p:txBody>
          <a:bodyPr wrap="square">
            <a:spAutoFit/>
          </a:bodyPr>
          <a:lstStyle/>
          <a:p>
            <a:r>
              <a:rPr lang="ru-RU" sz="2200" dirty="0" smtClean="0"/>
              <a:t>Цель: Развивать зрительную память.</a:t>
            </a:r>
          </a:p>
          <a:p>
            <a:endParaRPr lang="ru-RU" sz="2000" dirty="0" smtClean="0"/>
          </a:p>
        </p:txBody>
      </p:sp>
      <p:sp>
        <p:nvSpPr>
          <p:cNvPr id="21" name="Прямоугольник 20"/>
          <p:cNvSpPr/>
          <p:nvPr/>
        </p:nvSpPr>
        <p:spPr>
          <a:xfrm>
            <a:off x="1693332" y="2247668"/>
            <a:ext cx="5706535" cy="3108543"/>
          </a:xfrm>
          <a:prstGeom prst="rect">
            <a:avLst/>
          </a:prstGeom>
        </p:spPr>
        <p:txBody>
          <a:bodyPr wrap="square">
            <a:spAutoFit/>
          </a:bodyPr>
          <a:lstStyle/>
          <a:p>
            <a:r>
              <a:rPr lang="ru-RU" sz="2200" dirty="0" smtClean="0"/>
              <a:t>Описание: Поставить перед ребёнком на 15-20 сек. 6 игрушек. Предложить закрыть глаза. Убрать одну игрушку. Какой игрушки не хватает?</a:t>
            </a:r>
          </a:p>
          <a:p>
            <a:r>
              <a:rPr lang="ru-RU" sz="2200" dirty="0" smtClean="0"/>
              <a:t>Игру можно усложнить:</a:t>
            </a:r>
          </a:p>
          <a:p>
            <a:r>
              <a:rPr lang="ru-RU" sz="2200" dirty="0" smtClean="0"/>
              <a:t>Увеличив количество игрушек.</a:t>
            </a:r>
          </a:p>
          <a:p>
            <a:r>
              <a:rPr lang="ru-RU" sz="2200" dirty="0" smtClean="0"/>
              <a:t>Ничего не убирать, только менять игрушки местами.</a:t>
            </a:r>
          </a:p>
          <a:p>
            <a:pPr algn="just"/>
            <a:endParaRPr lang="ru-RU" sz="2000" dirty="0"/>
          </a:p>
        </p:txBody>
      </p:sp>
      <p:pic>
        <p:nvPicPr>
          <p:cNvPr id="22" name="Рисунок 21" descr="55cc883e35bc4f741eb3a215b34dade2.jpg"/>
          <p:cNvPicPr>
            <a:picLocks noChangeAspect="1"/>
          </p:cNvPicPr>
          <p:nvPr/>
        </p:nvPicPr>
        <p:blipFill>
          <a:blip r:embed="rId11" cstate="print"/>
          <a:stretch>
            <a:fillRect/>
          </a:stretch>
        </p:blipFill>
        <p:spPr>
          <a:xfrm>
            <a:off x="7281331" y="2260600"/>
            <a:ext cx="3022601" cy="3022601"/>
          </a:xfrm>
          <a:prstGeom prst="rect">
            <a:avLst/>
          </a:prstGeom>
        </p:spPr>
      </p:pic>
      <p:pic>
        <p:nvPicPr>
          <p:cNvPr id="18" name="Рисунок 17">
            <a:hlinkClick r:id="rId12" action="ppaction://hlinksldjump"/>
          </p:cNvPr>
          <p:cNvPicPr>
            <a:picLocks noChangeAspect="1"/>
          </p:cNvPicPr>
          <p:nvPr/>
        </p:nvPicPr>
        <p:blipFill rotWithShape="1">
          <a:blip r:embed="rId13"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3" name="Picture 2">
            <a:hlinkClick r:id="rId14" action="ppaction://hlinksldjump"/>
          </p:cNvPr>
          <p:cNvPicPr>
            <a:picLocks noChangeAspect="1" noChangeArrowheads="1"/>
          </p:cNvPicPr>
          <p:nvPr/>
        </p:nvPicPr>
        <p:blipFill>
          <a:blip r:embed="rId15"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978978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73085" y="1534248"/>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703905" y="1144598"/>
            <a:ext cx="7812627" cy="954107"/>
          </a:xfrm>
          <a:prstGeom prst="rect">
            <a:avLst/>
          </a:prstGeom>
        </p:spPr>
        <p:txBody>
          <a:bodyPr wrap="square">
            <a:spAutoFit/>
          </a:bodyPr>
          <a:lstStyle/>
          <a:p>
            <a:r>
              <a:rPr lang="ru-RU" sz="2800" b="1" dirty="0" smtClean="0">
                <a:solidFill>
                  <a:schemeClr val="accent6">
                    <a:lumMod val="50000"/>
                  </a:schemeClr>
                </a:solidFill>
                <a:effectLst>
                  <a:outerShdw blurRad="38100" dist="38100" dir="2700000" algn="tl">
                    <a:srgbClr val="000000">
                      <a:alpha val="43137"/>
                    </a:srgbClr>
                  </a:outerShdw>
                </a:effectLst>
              </a:rPr>
              <a:t>Игра «Сосчитай глазами» </a:t>
            </a:r>
          </a:p>
          <a:p>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0" name="Прямоугольник 19"/>
          <p:cNvSpPr/>
          <p:nvPr/>
        </p:nvSpPr>
        <p:spPr>
          <a:xfrm>
            <a:off x="1718734" y="1739037"/>
            <a:ext cx="7763933" cy="1138773"/>
          </a:xfrm>
          <a:prstGeom prst="rect">
            <a:avLst/>
          </a:prstGeom>
        </p:spPr>
        <p:txBody>
          <a:bodyPr wrap="square">
            <a:spAutoFit/>
          </a:bodyPr>
          <a:lstStyle/>
          <a:p>
            <a:r>
              <a:rPr lang="ru-RU" sz="2200" dirty="0" smtClean="0"/>
              <a:t>Цель: </a:t>
            </a:r>
            <a:r>
              <a:rPr lang="ru-RU" sz="2400" i="1" dirty="0" smtClean="0"/>
              <a:t> </a:t>
            </a:r>
            <a:r>
              <a:rPr lang="ru-RU" sz="2400" dirty="0" smtClean="0"/>
              <a:t>формировать активное внимание, реакцию сосредоточения.</a:t>
            </a:r>
            <a:endParaRPr lang="ru-RU" sz="2200" dirty="0" smtClean="0"/>
          </a:p>
          <a:p>
            <a:endParaRPr lang="ru-RU" sz="2000" dirty="0" smtClean="0"/>
          </a:p>
        </p:txBody>
      </p:sp>
      <p:sp>
        <p:nvSpPr>
          <p:cNvPr id="21" name="Прямоугольник 20"/>
          <p:cNvSpPr/>
          <p:nvPr/>
        </p:nvSpPr>
        <p:spPr>
          <a:xfrm>
            <a:off x="1718732" y="2594801"/>
            <a:ext cx="5706535" cy="2893100"/>
          </a:xfrm>
          <a:prstGeom prst="rect">
            <a:avLst/>
          </a:prstGeom>
        </p:spPr>
        <p:txBody>
          <a:bodyPr wrap="square">
            <a:spAutoFit/>
          </a:bodyPr>
          <a:lstStyle/>
          <a:p>
            <a:r>
              <a:rPr lang="ru-RU" sz="2200" dirty="0" smtClean="0"/>
              <a:t>Описание: </a:t>
            </a:r>
            <a:r>
              <a:rPr lang="ru-RU" sz="2000" dirty="0" smtClean="0"/>
              <a:t>Посмотри внимательно на этот рисунок. Перед тобою изображены крестики и кружочки. А теперь — внимание! Одними глазами, без помощи пальчиков или карандаша, посчитай, сколько кружочков и сколько крестиков в каждой строчек. Рядом со строкой напишите ответ. Вначале — сколько кружков, затем — количество крестиков. Нужно стараться работать очень быстро.</a:t>
            </a:r>
            <a:endParaRPr lang="ru-RU" sz="2000" dirty="0"/>
          </a:p>
        </p:txBody>
      </p:sp>
      <p:pic>
        <p:nvPicPr>
          <p:cNvPr id="18" name="Рисунок 17" descr="5d.jpg"/>
          <p:cNvPicPr>
            <a:picLocks noChangeAspect="1"/>
          </p:cNvPicPr>
          <p:nvPr/>
        </p:nvPicPr>
        <p:blipFill>
          <a:blip r:embed="rId11" cstate="print"/>
          <a:stretch>
            <a:fillRect/>
          </a:stretch>
        </p:blipFill>
        <p:spPr>
          <a:xfrm>
            <a:off x="7349066" y="2269067"/>
            <a:ext cx="2920999" cy="2920999"/>
          </a:xfrm>
          <a:prstGeom prst="rect">
            <a:avLst/>
          </a:prstGeom>
        </p:spPr>
      </p:pic>
      <p:pic>
        <p:nvPicPr>
          <p:cNvPr id="22" name="Рисунок 21">
            <a:hlinkClick r:id="rId12" action="ppaction://hlinksldjump"/>
          </p:cNvPr>
          <p:cNvPicPr>
            <a:picLocks noChangeAspect="1"/>
          </p:cNvPicPr>
          <p:nvPr/>
        </p:nvPicPr>
        <p:blipFill rotWithShape="1">
          <a:blip r:embed="rId13"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3" name="Picture 2">
            <a:hlinkClick r:id="rId14" action="ppaction://hlinksldjump"/>
          </p:cNvPr>
          <p:cNvPicPr>
            <a:picLocks noChangeAspect="1" noChangeArrowheads="1"/>
          </p:cNvPicPr>
          <p:nvPr/>
        </p:nvPicPr>
        <p:blipFill>
          <a:blip r:embed="rId15"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600820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73085" y="1534248"/>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703905" y="1144598"/>
            <a:ext cx="7812627" cy="954107"/>
          </a:xfrm>
          <a:prstGeom prst="rect">
            <a:avLst/>
          </a:prstGeom>
        </p:spPr>
        <p:txBody>
          <a:bodyPr wrap="square">
            <a:spAutoFit/>
          </a:bodyPr>
          <a:lstStyle/>
          <a:p>
            <a:r>
              <a:rPr lang="ru-RU" sz="2800" b="1" dirty="0" smtClean="0">
                <a:solidFill>
                  <a:schemeClr val="accent6">
                    <a:lumMod val="50000"/>
                  </a:schemeClr>
                </a:solidFill>
                <a:effectLst>
                  <a:outerShdw blurRad="38100" dist="38100" dir="2700000" algn="tl">
                    <a:srgbClr val="000000">
                      <a:alpha val="43137"/>
                    </a:srgbClr>
                  </a:outerShdw>
                </a:effectLst>
              </a:rPr>
              <a:t>Игра «Запретные движения» </a:t>
            </a:r>
          </a:p>
          <a:p>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0" name="Прямоугольник 19"/>
          <p:cNvSpPr/>
          <p:nvPr/>
        </p:nvSpPr>
        <p:spPr>
          <a:xfrm>
            <a:off x="1718734" y="1739037"/>
            <a:ext cx="7763933" cy="738664"/>
          </a:xfrm>
          <a:prstGeom prst="rect">
            <a:avLst/>
          </a:prstGeom>
        </p:spPr>
        <p:txBody>
          <a:bodyPr wrap="square">
            <a:spAutoFit/>
          </a:bodyPr>
          <a:lstStyle/>
          <a:p>
            <a:r>
              <a:rPr lang="ru-RU" sz="2200" dirty="0" smtClean="0"/>
              <a:t>Цель: Развивать зрительную память.</a:t>
            </a:r>
          </a:p>
          <a:p>
            <a:endParaRPr lang="ru-RU" sz="2000" dirty="0" smtClean="0"/>
          </a:p>
        </p:txBody>
      </p:sp>
      <p:sp>
        <p:nvSpPr>
          <p:cNvPr id="21" name="Прямоугольник 20"/>
          <p:cNvSpPr/>
          <p:nvPr/>
        </p:nvSpPr>
        <p:spPr>
          <a:xfrm>
            <a:off x="1693332" y="2247668"/>
            <a:ext cx="5706535" cy="3108543"/>
          </a:xfrm>
          <a:prstGeom prst="rect">
            <a:avLst/>
          </a:prstGeom>
        </p:spPr>
        <p:txBody>
          <a:bodyPr wrap="square">
            <a:spAutoFit/>
          </a:bodyPr>
          <a:lstStyle/>
          <a:p>
            <a:r>
              <a:rPr lang="ru-RU" sz="2200" dirty="0" smtClean="0"/>
              <a:t>Описание: Поставить перед ребёнком на 15-20 сек. 6 игрушек. Предложить закрыть глаза. Убрать одну игрушку. Какой игрушки не хватает?</a:t>
            </a:r>
          </a:p>
          <a:p>
            <a:r>
              <a:rPr lang="ru-RU" sz="2200" dirty="0" smtClean="0"/>
              <a:t>Игру можно усложнить:</a:t>
            </a:r>
          </a:p>
          <a:p>
            <a:r>
              <a:rPr lang="ru-RU" sz="2200" dirty="0" smtClean="0"/>
              <a:t>Увеличив количество игрушек.</a:t>
            </a:r>
          </a:p>
          <a:p>
            <a:r>
              <a:rPr lang="ru-RU" sz="2200" dirty="0" smtClean="0"/>
              <a:t>Ничего не убирать, только менять игрушки местами.</a:t>
            </a:r>
          </a:p>
          <a:p>
            <a:pPr algn="just"/>
            <a:endParaRPr lang="ru-RU" sz="2000" dirty="0"/>
          </a:p>
        </p:txBody>
      </p:sp>
      <p:pic>
        <p:nvPicPr>
          <p:cNvPr id="22" name="Рисунок 21" descr="55cc883e35bc4f741eb3a215b34dade2.jpg"/>
          <p:cNvPicPr>
            <a:picLocks noChangeAspect="1"/>
          </p:cNvPicPr>
          <p:nvPr/>
        </p:nvPicPr>
        <p:blipFill>
          <a:blip r:embed="rId11" cstate="print"/>
          <a:stretch>
            <a:fillRect/>
          </a:stretch>
        </p:blipFill>
        <p:spPr>
          <a:xfrm>
            <a:off x="7281331" y="2260600"/>
            <a:ext cx="3022601" cy="3022601"/>
          </a:xfrm>
          <a:prstGeom prst="rect">
            <a:avLst/>
          </a:prstGeom>
        </p:spPr>
      </p:pic>
      <p:pic>
        <p:nvPicPr>
          <p:cNvPr id="18" name="Рисунок 17" descr="s1200.jpg"/>
          <p:cNvPicPr>
            <a:picLocks noChangeAspect="1"/>
          </p:cNvPicPr>
          <p:nvPr/>
        </p:nvPicPr>
        <p:blipFill>
          <a:blip r:embed="rId12" cstate="print"/>
          <a:stretch>
            <a:fillRect/>
          </a:stretch>
        </p:blipFill>
        <p:spPr>
          <a:xfrm>
            <a:off x="7255934" y="2159000"/>
            <a:ext cx="2846510" cy="3357906"/>
          </a:xfrm>
          <a:prstGeom prst="rect">
            <a:avLst/>
          </a:prstGeom>
        </p:spPr>
      </p:pic>
      <p:pic>
        <p:nvPicPr>
          <p:cNvPr id="23" name="Рисунок 22">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4" name="Picture 2">
            <a:hlinkClick r:id="rId15" action="ppaction://hlinksldjump"/>
          </p:cNvPr>
          <p:cNvPicPr>
            <a:picLocks noChangeAspect="1" noChangeArrowheads="1"/>
          </p:cNvPicPr>
          <p:nvPr/>
        </p:nvPicPr>
        <p:blipFill>
          <a:blip r:embed="rId16"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4451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73085" y="1534248"/>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703905" y="1144598"/>
            <a:ext cx="7812627" cy="954107"/>
          </a:xfrm>
          <a:prstGeom prst="rect">
            <a:avLst/>
          </a:prstGeom>
        </p:spPr>
        <p:txBody>
          <a:bodyPr wrap="square">
            <a:spAutoFit/>
          </a:bodyPr>
          <a:lstStyle/>
          <a:p>
            <a:r>
              <a:rPr lang="ru-RU" sz="2800" b="1" dirty="0" smtClean="0">
                <a:solidFill>
                  <a:schemeClr val="accent6">
                    <a:lumMod val="50000"/>
                  </a:schemeClr>
                </a:solidFill>
                <a:effectLst>
                  <a:outerShdw blurRad="38100" dist="38100" dir="2700000" algn="tl">
                    <a:srgbClr val="000000">
                      <a:alpha val="43137"/>
                    </a:srgbClr>
                  </a:outerShdw>
                </a:effectLst>
              </a:rPr>
              <a:t>Игра «Едем на пароходе» </a:t>
            </a:r>
          </a:p>
          <a:p>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0" name="Прямоугольник 19"/>
          <p:cNvSpPr/>
          <p:nvPr/>
        </p:nvSpPr>
        <p:spPr>
          <a:xfrm>
            <a:off x="1718734" y="1739037"/>
            <a:ext cx="7763933" cy="1138773"/>
          </a:xfrm>
          <a:prstGeom prst="rect">
            <a:avLst/>
          </a:prstGeom>
        </p:spPr>
        <p:txBody>
          <a:bodyPr wrap="square">
            <a:spAutoFit/>
          </a:bodyPr>
          <a:lstStyle/>
          <a:p>
            <a:r>
              <a:rPr lang="ru-RU" sz="2200" dirty="0" smtClean="0"/>
              <a:t>Цель: </a:t>
            </a:r>
            <a:r>
              <a:rPr lang="ru-RU" sz="2400" dirty="0" smtClean="0"/>
              <a:t>развитие внимания, воображения, слухоречевой памяти, навыков социальной адаптации.</a:t>
            </a:r>
            <a:endParaRPr lang="ru-RU" sz="2200" dirty="0" smtClean="0"/>
          </a:p>
          <a:p>
            <a:endParaRPr lang="ru-RU" sz="2000" dirty="0" smtClean="0"/>
          </a:p>
        </p:txBody>
      </p:sp>
      <p:sp>
        <p:nvSpPr>
          <p:cNvPr id="21" name="Прямоугольник 20"/>
          <p:cNvSpPr/>
          <p:nvPr/>
        </p:nvSpPr>
        <p:spPr>
          <a:xfrm>
            <a:off x="1744133" y="2628668"/>
            <a:ext cx="7967134" cy="2585323"/>
          </a:xfrm>
          <a:prstGeom prst="rect">
            <a:avLst/>
          </a:prstGeom>
        </p:spPr>
        <p:txBody>
          <a:bodyPr wrap="square">
            <a:spAutoFit/>
          </a:bodyPr>
          <a:lstStyle/>
          <a:p>
            <a:r>
              <a:rPr lang="ru-RU" sz="2200" dirty="0" smtClean="0"/>
              <a:t>Описание: </a:t>
            </a:r>
            <a:r>
              <a:rPr lang="ru-RU" sz="2000" dirty="0" smtClean="0"/>
              <a:t>Ведущий говорит: «Мы отправляемся в путешествие и собираем  багаж. Каждый имеет возможность взять по одной вещи». Участники по кругу называют желаемое. Ведущий записывает последовательно все названное. После этого продолжает рассказ: «Наш пароход поворачивает в обратную сторону, поэтому сейчас мы будем последовательно вспоминать, кто что брал, в обратном порядке». Первый участник теперь должен воспроизвести вещь, названную последним участником, второй — предпоследним и т.д.</a:t>
            </a:r>
            <a:endParaRPr lang="ru-RU" sz="2000" dirty="0"/>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2"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7235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73085" y="1534248"/>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703905" y="1144598"/>
            <a:ext cx="7812627" cy="1384995"/>
          </a:xfrm>
          <a:prstGeom prst="rect">
            <a:avLst/>
          </a:prstGeom>
        </p:spPr>
        <p:txBody>
          <a:bodyPr wrap="square">
            <a:spAutoFit/>
          </a:bodyPr>
          <a:lstStyle/>
          <a:p>
            <a:r>
              <a:rPr lang="ru-RU" sz="2800" b="1" dirty="0" smtClean="0">
                <a:solidFill>
                  <a:schemeClr val="accent6">
                    <a:lumMod val="50000"/>
                  </a:schemeClr>
                </a:solidFill>
                <a:effectLst>
                  <a:outerShdw blurRad="38100" dist="38100" dir="2700000" algn="tl">
                    <a:srgbClr val="000000">
                      <a:alpha val="43137"/>
                    </a:srgbClr>
                  </a:outerShdw>
                </a:effectLst>
              </a:rPr>
              <a:t>Игра «Пара слов»</a:t>
            </a:r>
          </a:p>
          <a:p>
            <a:r>
              <a:rPr lang="ru-RU" sz="2800" b="1" dirty="0" smtClean="0">
                <a:solidFill>
                  <a:schemeClr val="accent6">
                    <a:lumMod val="50000"/>
                  </a:schemeClr>
                </a:solidFill>
                <a:effectLst>
                  <a:outerShdw blurRad="38100" dist="38100" dir="2700000" algn="tl">
                    <a:srgbClr val="000000">
                      <a:alpha val="43137"/>
                    </a:srgbClr>
                  </a:outerShdw>
                </a:effectLst>
              </a:rPr>
              <a:t> </a:t>
            </a:r>
          </a:p>
          <a:p>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0" name="Прямоугольник 19"/>
          <p:cNvSpPr/>
          <p:nvPr/>
        </p:nvSpPr>
        <p:spPr>
          <a:xfrm>
            <a:off x="1718734" y="1739037"/>
            <a:ext cx="7763933" cy="400110"/>
          </a:xfrm>
          <a:prstGeom prst="rect">
            <a:avLst/>
          </a:prstGeom>
        </p:spPr>
        <p:txBody>
          <a:bodyPr wrap="square">
            <a:spAutoFit/>
          </a:bodyPr>
          <a:lstStyle/>
          <a:p>
            <a:r>
              <a:rPr lang="ru-RU" sz="2000" dirty="0" smtClean="0"/>
              <a:t>Цель: развитие смысловой памяти</a:t>
            </a:r>
          </a:p>
        </p:txBody>
      </p:sp>
      <p:sp>
        <p:nvSpPr>
          <p:cNvPr id="21" name="Прямоугольник 20"/>
          <p:cNvSpPr/>
          <p:nvPr/>
        </p:nvSpPr>
        <p:spPr>
          <a:xfrm>
            <a:off x="1667931" y="2298469"/>
            <a:ext cx="5706535" cy="3170099"/>
          </a:xfrm>
          <a:prstGeom prst="rect">
            <a:avLst/>
          </a:prstGeom>
        </p:spPr>
        <p:txBody>
          <a:bodyPr wrap="square">
            <a:spAutoFit/>
          </a:bodyPr>
          <a:lstStyle/>
          <a:p>
            <a:r>
              <a:rPr lang="ru-RU" sz="2000" dirty="0" smtClean="0"/>
              <a:t>Описание: Предложите ребенку запомнить несколько слов (начать можно с 5-6 слов). Предъявляя каждое из них в паре с другим словом. Например: кошка – молоко, мальчик – машина. Попросите ребенка запомнить вторые слова. Затем называете первое слово, а ребенок должен вспомнить и назвать второе слово. Задание можно постепенно усложнять, увеличивая количество пар слов и подбирая в пары слова с отдаленными связями.</a:t>
            </a:r>
            <a:endParaRPr lang="ru-RU" sz="2000" dirty="0"/>
          </a:p>
        </p:txBody>
      </p:sp>
      <p:pic>
        <p:nvPicPr>
          <p:cNvPr id="24" name="Рисунок 23" descr="9515af573de7a4d02ee9f775ebd9d575--forest-animals-woodland-animals.jpg"/>
          <p:cNvPicPr>
            <a:picLocks noChangeAspect="1"/>
          </p:cNvPicPr>
          <p:nvPr/>
        </p:nvPicPr>
        <p:blipFill>
          <a:blip r:embed="rId11" cstate="print"/>
          <a:stretch>
            <a:fillRect/>
          </a:stretch>
        </p:blipFill>
        <p:spPr>
          <a:xfrm>
            <a:off x="7318143" y="1439333"/>
            <a:ext cx="2830785" cy="4055533"/>
          </a:xfrm>
          <a:prstGeom prst="rect">
            <a:avLst/>
          </a:prstGeom>
        </p:spPr>
      </p:pic>
      <p:pic>
        <p:nvPicPr>
          <p:cNvPr id="18" name="Рисунок 17">
            <a:hlinkClick r:id="rId12" action="ppaction://hlinksldjump"/>
          </p:cNvPr>
          <p:cNvPicPr>
            <a:picLocks noChangeAspect="1"/>
          </p:cNvPicPr>
          <p:nvPr/>
        </p:nvPicPr>
        <p:blipFill rotWithShape="1">
          <a:blip r:embed="rId13"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2" name="Picture 2">
            <a:hlinkClick r:id="rId14" action="ppaction://hlinksldjump"/>
          </p:cNvPr>
          <p:cNvPicPr>
            <a:picLocks noChangeAspect="1" noChangeArrowheads="1"/>
          </p:cNvPicPr>
          <p:nvPr/>
        </p:nvPicPr>
        <p:blipFill>
          <a:blip r:embed="rId15"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212322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8500" y="1384344"/>
            <a:ext cx="710972" cy="725631"/>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072" y="5045083"/>
            <a:ext cx="657293" cy="771180"/>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669" y="967309"/>
            <a:ext cx="481119" cy="484369"/>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414" y="5606630"/>
            <a:ext cx="416453" cy="419266"/>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2530" y="5045083"/>
            <a:ext cx="414623" cy="434234"/>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811" y="680933"/>
            <a:ext cx="747851" cy="770745"/>
          </a:xfrm>
          <a:prstGeom prst="rect">
            <a:avLst/>
          </a:prstGeom>
        </p:spPr>
      </p:pic>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365" y="1301136"/>
            <a:ext cx="385530" cy="388135"/>
          </a:xfrm>
          <a:prstGeom prst="rect">
            <a:avLst/>
          </a:prstGeom>
        </p:spPr>
      </p:pic>
      <p:pic>
        <p:nvPicPr>
          <p:cNvPr id="17" name="Рисунок 1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126067" y="4132345"/>
            <a:ext cx="9558624" cy="1839740"/>
          </a:xfrm>
          <a:prstGeom prst="rect">
            <a:avLst/>
          </a:prstGeom>
        </p:spPr>
      </p:pic>
      <p:pic>
        <p:nvPicPr>
          <p:cNvPr id="18" name="Рисунок 1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9333" y="2017306"/>
            <a:ext cx="6726621" cy="1644783"/>
          </a:xfrm>
          <a:prstGeom prst="rect">
            <a:avLst/>
          </a:prstGeom>
        </p:spPr>
      </p:pic>
      <p:pic>
        <p:nvPicPr>
          <p:cNvPr id="19" name="Рисунок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973050" y="2421093"/>
            <a:ext cx="6491239" cy="1566854"/>
          </a:xfrm>
          <a:prstGeom prst="rect">
            <a:avLst/>
          </a:prstGeom>
        </p:spPr>
      </p:pic>
      <p:pic>
        <p:nvPicPr>
          <p:cNvPr id="20" name="Рисунок 19"/>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440509" y="237067"/>
            <a:ext cx="6622869" cy="1688228"/>
          </a:xfrm>
          <a:prstGeom prst="rect">
            <a:avLst/>
          </a:prstGeom>
        </p:spPr>
      </p:pic>
      <p:pic>
        <p:nvPicPr>
          <p:cNvPr id="26" name="Рисунок 25"/>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512741" y="411964"/>
            <a:ext cx="7138171" cy="1842448"/>
          </a:xfrm>
          <a:prstGeom prst="rect">
            <a:avLst/>
          </a:prstGeom>
        </p:spPr>
      </p:pic>
      <p:sp>
        <p:nvSpPr>
          <p:cNvPr id="4" name="TextBox 3">
            <a:hlinkClick r:id="rId11" action="ppaction://hlinksldjump"/>
          </p:cNvPr>
          <p:cNvSpPr txBox="1"/>
          <p:nvPr/>
        </p:nvSpPr>
        <p:spPr>
          <a:xfrm>
            <a:off x="709990" y="590247"/>
            <a:ext cx="5394960" cy="954107"/>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«Новое назначение предмета»</a:t>
            </a:r>
            <a:endParaRPr lang="ru-RU" sz="2800" b="1" dirty="0">
              <a:solidFill>
                <a:srgbClr val="990099"/>
              </a:solidFill>
              <a:effectLst>
                <a:outerShdw blurRad="38100" dist="38100" dir="2700000" algn="tl">
                  <a:srgbClr val="000000">
                    <a:alpha val="43137"/>
                  </a:srgbClr>
                </a:outerShdw>
              </a:effectLst>
            </a:endParaRPr>
          </a:p>
        </p:txBody>
      </p:sp>
      <p:sp>
        <p:nvSpPr>
          <p:cNvPr id="24" name="TextBox 23">
            <a:hlinkClick r:id="rId12" action="ppaction://hlinksldjump"/>
          </p:cNvPr>
          <p:cNvSpPr txBox="1"/>
          <p:nvPr/>
        </p:nvSpPr>
        <p:spPr>
          <a:xfrm>
            <a:off x="1103588" y="2343807"/>
            <a:ext cx="4873879" cy="954107"/>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«Найди картину на палитре»</a:t>
            </a:r>
            <a:endParaRPr lang="ru-RU" sz="2800" b="1" dirty="0">
              <a:solidFill>
                <a:srgbClr val="990099"/>
              </a:solidFill>
              <a:effectLst>
                <a:outerShdw blurRad="38100" dist="38100" dir="2700000" algn="tl">
                  <a:srgbClr val="000000">
                    <a:alpha val="43137"/>
                  </a:srgbClr>
                </a:outerShdw>
              </a:effectLst>
            </a:endParaRPr>
          </a:p>
        </p:txBody>
      </p:sp>
      <p:sp>
        <p:nvSpPr>
          <p:cNvPr id="25" name="Прямоугольник 24">
            <a:hlinkClick r:id="rId13" action="ppaction://hlinksldjump"/>
          </p:cNvPr>
          <p:cNvSpPr/>
          <p:nvPr/>
        </p:nvSpPr>
        <p:spPr>
          <a:xfrm>
            <a:off x="6479178" y="992777"/>
            <a:ext cx="5316582"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Игра«Необычные картины»</a:t>
            </a:r>
            <a:endParaRPr lang="ru-RU" sz="2800" b="1" dirty="0">
              <a:solidFill>
                <a:srgbClr val="990099"/>
              </a:solidFill>
              <a:effectLst>
                <a:outerShdw blurRad="38100" dist="38100" dir="2700000" algn="tl">
                  <a:srgbClr val="000000">
                    <a:alpha val="43137"/>
                  </a:srgbClr>
                </a:outerShdw>
              </a:effectLst>
            </a:endParaRPr>
          </a:p>
        </p:txBody>
      </p:sp>
      <p:sp>
        <p:nvSpPr>
          <p:cNvPr id="27" name="Прямоугольник 26">
            <a:hlinkClick r:id="rId14" action="ppaction://hlinksldjump"/>
          </p:cNvPr>
          <p:cNvSpPr/>
          <p:nvPr/>
        </p:nvSpPr>
        <p:spPr>
          <a:xfrm>
            <a:off x="2901647" y="4832048"/>
            <a:ext cx="6217920"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«Веселое соревнование»</a:t>
            </a:r>
            <a:endParaRPr lang="ru-RU" sz="2800" b="1" dirty="0">
              <a:solidFill>
                <a:srgbClr val="990099"/>
              </a:solidFill>
              <a:effectLst>
                <a:outerShdw blurRad="38100" dist="38100" dir="2700000" algn="tl">
                  <a:srgbClr val="000000">
                    <a:alpha val="43137"/>
                  </a:srgbClr>
                </a:outerShdw>
              </a:effectLst>
            </a:endParaRPr>
          </a:p>
        </p:txBody>
      </p:sp>
      <p:sp>
        <p:nvSpPr>
          <p:cNvPr id="28" name="Прямоугольник 27">
            <a:hlinkClick r:id="rId15" action="ppaction://hlinksldjump"/>
          </p:cNvPr>
          <p:cNvSpPr/>
          <p:nvPr/>
        </p:nvSpPr>
        <p:spPr>
          <a:xfrm>
            <a:off x="6439989" y="2957103"/>
            <a:ext cx="5752011"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«Художник в зоопарке»</a:t>
            </a:r>
            <a:endParaRPr lang="ru-RU" sz="2800" b="1" dirty="0">
              <a:solidFill>
                <a:srgbClr val="990099"/>
              </a:solidFill>
              <a:effectLst>
                <a:outerShdw blurRad="38100" dist="38100" dir="2700000" algn="tl">
                  <a:srgbClr val="000000">
                    <a:alpha val="43137"/>
                  </a:srgbClr>
                </a:outerShdw>
              </a:effectLst>
            </a:endParaRPr>
          </a:p>
        </p:txBody>
      </p:sp>
      <p:pic>
        <p:nvPicPr>
          <p:cNvPr id="29" name="Рисунок 28">
            <a:hlinkClick r:id="rId16" action="ppaction://hlinksldjump"/>
          </p:cNvPr>
          <p:cNvPicPr>
            <a:picLocks noChangeAspect="1"/>
          </p:cNvPicPr>
          <p:nvPr/>
        </p:nvPicPr>
        <p:blipFill rotWithShape="1">
          <a:blip r:embed="rId17"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30" name="Рисунок 29">
            <a:hlinkClick r:id="rId18" action="ppaction://hlinksldjump"/>
          </p:cNvPr>
          <p:cNvPicPr>
            <a:picLocks noChangeAspect="1"/>
          </p:cNvPicPr>
          <p:nvPr/>
        </p:nvPicPr>
        <p:blipFill rotWithShape="1">
          <a:blip r:embed="rId19"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971719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012015" y="961215"/>
            <a:ext cx="6169211"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«Новое назначение предмета»</a:t>
            </a:r>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123519" y="1494745"/>
            <a:ext cx="9731828" cy="3123932"/>
          </a:xfrm>
          <a:prstGeom prst="rect">
            <a:avLst/>
          </a:prstGeom>
        </p:spPr>
        <p:txBody>
          <a:bodyPr wrap="square">
            <a:spAutoFit/>
          </a:bodyPr>
          <a:lstStyle/>
          <a:p>
            <a:pPr algn="just"/>
            <a:r>
              <a:rPr lang="ru-RU" sz="2200" dirty="0" smtClean="0"/>
              <a:t>Цель: развивать творческое воображение детей.</a:t>
            </a:r>
          </a:p>
          <a:p>
            <a:pPr algn="just"/>
            <a:r>
              <a:rPr lang="ru-RU" sz="2200" dirty="0" smtClean="0"/>
              <a:t>Описание игры: Ребята сидят в кругу. Ведущий запускает какой-то предмет (старый утюг, зонтик, горшок, пакет, газету). Каждый придумывает новое назначение для этого предмета. Например, утюг можно использовать как гирю или приспособление для разбивания кокосовых орехов. Побеждает тот, кто придумает самые невероятные применения этого предмета.</a:t>
            </a:r>
          </a:p>
          <a:p>
            <a:pPr algn="just"/>
            <a:r>
              <a:rPr lang="ru-RU" sz="2200" dirty="0" smtClean="0"/>
              <a:t>Предмет может "гулять" по кругу, пока для него придумываются новые назначения.</a:t>
            </a:r>
          </a:p>
          <a:p>
            <a:pPr algn="just"/>
            <a:endParaRPr lang="ru-RU" sz="2100" dirty="0"/>
          </a:p>
        </p:txBody>
      </p:sp>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pic>
        <p:nvPicPr>
          <p:cNvPr id="22" name="Picture 2" descr="https://static.tildacdn.com/tild3534-3863-4962-b866-353266323062/photo.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8921" y="3845121"/>
            <a:ext cx="7013575" cy="280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71271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416923" y="1005043"/>
            <a:ext cx="6973544"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«Найди картину на палитре»</a:t>
            </a:r>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161869" y="1765181"/>
            <a:ext cx="9731828" cy="3924151"/>
          </a:xfrm>
          <a:prstGeom prst="rect">
            <a:avLst/>
          </a:prstGeom>
        </p:spPr>
        <p:txBody>
          <a:bodyPr wrap="square">
            <a:spAutoFit/>
          </a:bodyPr>
          <a:lstStyle/>
          <a:p>
            <a:pPr algn="just"/>
            <a:r>
              <a:rPr lang="ru-RU" sz="1900" dirty="0" smtClean="0"/>
              <a:t>Цель: Развивать у детей художественное восприятие, умение видеть и анализировать цветовую гамму картины, соотношение его цветовой палитры (холодно, тёплой, контрастной) и находить картину, в которой звучит соответствующее палитре настроение.</a:t>
            </a:r>
          </a:p>
          <a:p>
            <a:pPr algn="just"/>
            <a:endParaRPr lang="ru-RU" sz="1900" dirty="0" smtClean="0"/>
          </a:p>
          <a:p>
            <a:r>
              <a:rPr lang="ru-RU" sz="1900" dirty="0" smtClean="0"/>
              <a:t>Описание игры: 1-е задание. Воспитатель поочерёдно показывает детям палитры с холодной, тёплой и контрастной гаммой и предлагает найти картины, написанные этими цветосочетаниями. Дети объясняют свой выбор. Игра «Волны».</a:t>
            </a:r>
          </a:p>
          <a:p>
            <a:r>
              <a:rPr lang="ru-RU" sz="1900" dirty="0" smtClean="0"/>
              <a:t>Ход. Играющие садятся, образуя круг. Взрослый предлагает представить, что они купаются в море, окунаясь в ласковые волны, и изобразить эти волны – нежные и весёлые. Тренировка заканчивается  «купанием в море»: один из игроков становится в центре круга, к нему по одному подбегают волны и ласково поглаживают пловца. Когда все волны погладят его, он превращается в волну, а его место занимает следующий купающийся.</a:t>
            </a:r>
          </a:p>
          <a:p>
            <a:pPr algn="just"/>
            <a:endParaRPr lang="ru-RU" sz="2100" dirty="0"/>
          </a:p>
        </p:txBody>
      </p:sp>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379163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11656" y="945776"/>
            <a:ext cx="5341248"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«Необычные картины»</a:t>
            </a:r>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187270" y="1672047"/>
            <a:ext cx="9731828" cy="4431983"/>
          </a:xfrm>
          <a:prstGeom prst="rect">
            <a:avLst/>
          </a:prstGeom>
        </p:spPr>
        <p:txBody>
          <a:bodyPr wrap="square">
            <a:spAutoFit/>
          </a:bodyPr>
          <a:lstStyle/>
          <a:p>
            <a:pPr algn="just"/>
            <a:r>
              <a:rPr lang="ru-RU" sz="2100" dirty="0" smtClean="0"/>
              <a:t>Цель: </a:t>
            </a:r>
            <a:r>
              <a:rPr lang="ru-RU" sz="2400" dirty="0" smtClean="0"/>
              <a:t>развитие воображения, образного мышления, мелкой моторики.</a:t>
            </a:r>
            <a:endParaRPr lang="ru-RU" sz="2100" dirty="0" smtClean="0"/>
          </a:p>
          <a:p>
            <a:pPr algn="just"/>
            <a:endParaRPr lang="ru-RU" sz="2100" dirty="0" smtClean="0"/>
          </a:p>
          <a:p>
            <a:r>
              <a:rPr lang="ru-RU" sz="2100" dirty="0" smtClean="0"/>
              <a:t>Описание игры: </a:t>
            </a:r>
            <a:r>
              <a:rPr lang="ru-RU" sz="2400" dirty="0" smtClean="0"/>
              <a:t>Оборудование: поднос, пуговицы, скрепки, пробки от бутылок, флаконов, природный материал: соломка, чешуйки шишек, ракушки, мелкие камушки, засушенные цветы, листья, семена растений, лист картона.</a:t>
            </a:r>
          </a:p>
          <a:p>
            <a:r>
              <a:rPr lang="ru-RU" sz="2400" dirty="0" smtClean="0"/>
              <a:t>Ход игры: на подносе разложен материал. Взрослый предлагает создать необычные картины, а для их создания требуются не карандаши и краски, а то, что лежит на подносе. Представьте себе картину, которую хотите получить. Сделайте её набросок на листе бумаги. При помощи взрослого прикрепите к картону.</a:t>
            </a:r>
          </a:p>
          <a:p>
            <a:pPr algn="just"/>
            <a:endParaRPr lang="ru-RU" sz="2100" dirty="0"/>
          </a:p>
        </p:txBody>
      </p:sp>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623287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78675" y="1337481"/>
            <a:ext cx="3615092" cy="523220"/>
          </a:xfrm>
          <a:prstGeom prst="rect">
            <a:avLst/>
          </a:prstGeom>
          <a:noFill/>
        </p:spPr>
        <p:txBody>
          <a:bodyPr wrap="none" rtlCol="0">
            <a:spAutoFit/>
          </a:bodyPr>
          <a:lstStyle/>
          <a:p>
            <a:r>
              <a:rPr lang="ru-RU" sz="2800" b="1" dirty="0" smtClean="0">
                <a:solidFill>
                  <a:srgbClr val="990099"/>
                </a:solidFill>
                <a:effectLst>
                  <a:outerShdw blurRad="38100" dist="38100" dir="2700000" algn="tl">
                    <a:srgbClr val="000000">
                      <a:alpha val="43137"/>
                    </a:srgbClr>
                  </a:outerShdw>
                </a:effectLst>
              </a:rPr>
              <a:t>Игра «Угости кукол»</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734206" y="2060028"/>
            <a:ext cx="8539853" cy="2031325"/>
          </a:xfrm>
          <a:prstGeom prst="rect">
            <a:avLst/>
          </a:prstGeom>
          <a:noFill/>
        </p:spPr>
        <p:txBody>
          <a:bodyPr wrap="square" rtlCol="0">
            <a:spAutoFit/>
          </a:bodyPr>
          <a:lstStyle/>
          <a:p>
            <a:r>
              <a:rPr lang="ru-RU" dirty="0" smtClean="0"/>
              <a:t>Цель: развивать навык сопоставления; обучение счету.</a:t>
            </a:r>
          </a:p>
          <a:p>
            <a:endParaRPr lang="ru-RU" dirty="0" smtClean="0"/>
          </a:p>
          <a:p>
            <a:endParaRPr lang="ru-RU" dirty="0" smtClean="0"/>
          </a:p>
          <a:p>
            <a:endParaRPr lang="ru-RU" dirty="0" smtClean="0"/>
          </a:p>
          <a:p>
            <a:endParaRPr lang="ru-RU" dirty="0" smtClean="0"/>
          </a:p>
          <a:p>
            <a:endParaRPr lang="ru-RU" dirty="0" smtClean="0"/>
          </a:p>
          <a:p>
            <a:endParaRPr lang="ru-RU" dirty="0" smtClean="0"/>
          </a:p>
        </p:txBody>
      </p:sp>
      <p:sp>
        <p:nvSpPr>
          <p:cNvPr id="20" name="TextBox 19"/>
          <p:cNvSpPr txBox="1"/>
          <p:nvPr/>
        </p:nvSpPr>
        <p:spPr>
          <a:xfrm>
            <a:off x="1709106" y="3234905"/>
            <a:ext cx="8748811" cy="2308324"/>
          </a:xfrm>
          <a:prstGeom prst="rect">
            <a:avLst/>
          </a:prstGeom>
          <a:noFill/>
        </p:spPr>
        <p:txBody>
          <a:bodyPr wrap="square" rtlCol="0">
            <a:spAutoFit/>
          </a:bodyPr>
          <a:lstStyle/>
          <a:p>
            <a:pPr algn="just"/>
            <a:r>
              <a:rPr lang="ru-RU" dirty="0" smtClean="0"/>
              <a:t>Описание: поиграть с ребенком в куклы. Построить игру таким образом, чтобы одна из кукол пригласила в гости двух других. Выложить две конфеты и предложить ребенку угостить ими всех кукол. Одна из кукол остается без конфеты. «Как же так получилось? Давай-ка посчитаем, сколько у нас кукол: одна, две, три. Три куклы, а конфет сколько? Всего две? Ну конечно, два меньше трех». Выложить еще две конфеты, удивиться, что теперь остается одна лишняя.   Еще раз пересчитать кукол и конфеты, объяснить, что четыре больше трех. Отобрать нужное количество конфет и попросить ребенка пересчитать все еще раз.</a:t>
            </a:r>
          </a:p>
        </p:txBody>
      </p:sp>
      <p:sp>
        <p:nvSpPr>
          <p:cNvPr id="21" name="Прямоугольник 20"/>
          <p:cNvSpPr/>
          <p:nvPr/>
        </p:nvSpPr>
        <p:spPr>
          <a:xfrm>
            <a:off x="1725283" y="2562045"/>
            <a:ext cx="8583283" cy="646331"/>
          </a:xfrm>
          <a:prstGeom prst="rect">
            <a:avLst/>
          </a:prstGeom>
        </p:spPr>
        <p:txBody>
          <a:bodyPr wrap="square">
            <a:spAutoFit/>
          </a:bodyPr>
          <a:lstStyle/>
          <a:p>
            <a:r>
              <a:rPr lang="ru-RU" dirty="0" smtClean="0"/>
              <a:t>Игровой материал и наглядные пособия: 3 куклы (мягкие игрушки), конфеты (муляжи, вырезанные из бумаги).</a:t>
            </a:r>
            <a:endParaRPr lang="ru-RU" dirty="0"/>
          </a:p>
        </p:txBody>
      </p:sp>
      <p:pic>
        <p:nvPicPr>
          <p:cNvPr id="23" name="Рисунок 22">
            <a:hlinkClick r:id="rId13" action="ppaction://hlinksldjump"/>
          </p:cNvPr>
          <p:cNvPicPr>
            <a:picLocks noChangeAspect="1"/>
          </p:cNvPicPr>
          <p:nvPr/>
        </p:nvPicPr>
        <p:blipFill rotWithShape="1">
          <a:blip r:embed="rId14"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24" name="Рисунок 23">
            <a:hlinkClick r:id="rId15" action="ppaction://hlinksldjump"/>
          </p:cNvPr>
          <p:cNvPicPr>
            <a:picLocks noChangeAspect="1"/>
          </p:cNvPicPr>
          <p:nvPr/>
        </p:nvPicPr>
        <p:blipFill rotWithShape="1">
          <a:blip r:embed="rId16" cstate="print"/>
          <a:srcRect l="25698" t="24498" r="10000" b="13512"/>
          <a:stretch/>
        </p:blipFill>
        <p:spPr>
          <a:xfrm>
            <a:off x="9868397" y="5580529"/>
            <a:ext cx="2059146" cy="1116107"/>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263" y="-359585"/>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459256" y="894976"/>
            <a:ext cx="5341248"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«Художник в зоопарке»</a:t>
            </a: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144937" y="1604314"/>
            <a:ext cx="6246464" cy="4431983"/>
          </a:xfrm>
          <a:prstGeom prst="rect">
            <a:avLst/>
          </a:prstGeom>
        </p:spPr>
        <p:txBody>
          <a:bodyPr wrap="square">
            <a:spAutoFit/>
          </a:bodyPr>
          <a:lstStyle/>
          <a:p>
            <a:pPr algn="just"/>
            <a:r>
              <a:rPr lang="ru-RU" sz="2100" dirty="0" smtClean="0"/>
              <a:t>Цель: </a:t>
            </a:r>
            <a:r>
              <a:rPr lang="ru-RU" sz="2400" dirty="0" smtClean="0"/>
              <a:t>учить комбинировать различные детали при создании нового образа.</a:t>
            </a:r>
            <a:endParaRPr lang="ru-RU" sz="2100" dirty="0" smtClean="0"/>
          </a:p>
          <a:p>
            <a:pPr algn="just"/>
            <a:endParaRPr lang="ru-RU" sz="2100" dirty="0" smtClean="0"/>
          </a:p>
          <a:p>
            <a:r>
              <a:rPr lang="ru-RU" sz="2100" dirty="0" smtClean="0"/>
              <a:t>Описание игры: </a:t>
            </a:r>
            <a:r>
              <a:rPr lang="ru-RU" sz="2400" dirty="0" smtClean="0"/>
              <a:t>Два волшебника Разделяй и Соединяй побывали в зоопарке. Идет первый волшебник и все разъединяет. Второй — очень рассеянный, поэтому соединяет все как попало. Представьте, что после этого получилось в зоопарке, и изобразите с помощью деталей. Дети выполняют.</a:t>
            </a:r>
          </a:p>
          <a:p>
            <a:r>
              <a:rPr lang="ru-RU" sz="2400" dirty="0" smtClean="0"/>
              <a:t/>
            </a:r>
            <a:br>
              <a:rPr lang="ru-RU" sz="2400" dirty="0" smtClean="0"/>
            </a:br>
            <a:endParaRPr lang="ru-RU" sz="2100" dirty="0"/>
          </a:p>
        </p:txBody>
      </p:sp>
      <p:pic>
        <p:nvPicPr>
          <p:cNvPr id="19" name="Рисунок 18" descr="phoca_thumb_l_lv_multyashny_030.jpg"/>
          <p:cNvPicPr>
            <a:picLocks noChangeAspect="1"/>
          </p:cNvPicPr>
          <p:nvPr/>
        </p:nvPicPr>
        <p:blipFill>
          <a:blip r:embed="rId13" cstate="print"/>
          <a:stretch>
            <a:fillRect/>
          </a:stretch>
        </p:blipFill>
        <p:spPr>
          <a:xfrm>
            <a:off x="7272864" y="1574800"/>
            <a:ext cx="3479799" cy="4148667"/>
          </a:xfrm>
          <a:prstGeom prst="rect">
            <a:avLst/>
          </a:prstGeom>
        </p:spPr>
      </p:pic>
      <p:pic>
        <p:nvPicPr>
          <p:cNvPr id="21" name="Рисунок 20">
            <a:hlinkClick r:id="rId14" action="ppaction://hlinksldjump"/>
          </p:cNvPr>
          <p:cNvPicPr>
            <a:picLocks noChangeAspect="1"/>
          </p:cNvPicPr>
          <p:nvPr/>
        </p:nvPicPr>
        <p:blipFill rotWithShape="1">
          <a:blip r:embed="rId15"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2"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172403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7405" y="997826"/>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2028" y="5721371"/>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296" y="257599"/>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8279" y="5082668"/>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996" y="1249142"/>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196788" y="793376"/>
            <a:ext cx="5813611"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«Веселое соревнование»</a:t>
            </a:r>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170337" y="1748248"/>
            <a:ext cx="5332064" cy="3477875"/>
          </a:xfrm>
          <a:prstGeom prst="rect">
            <a:avLst/>
          </a:prstGeom>
        </p:spPr>
        <p:txBody>
          <a:bodyPr wrap="square">
            <a:spAutoFit/>
          </a:bodyPr>
          <a:lstStyle/>
          <a:p>
            <a:pPr algn="just"/>
            <a:r>
              <a:rPr lang="ru-RU" sz="2200" dirty="0" smtClean="0"/>
              <a:t>Цель: учить создавать многое из одного.</a:t>
            </a:r>
          </a:p>
          <a:p>
            <a:pPr algn="just"/>
            <a:endParaRPr lang="ru-RU" sz="2200" dirty="0" smtClean="0"/>
          </a:p>
          <a:p>
            <a:pPr algn="just"/>
            <a:r>
              <a:rPr lang="ru-RU" sz="2200" dirty="0" smtClean="0"/>
              <a:t>Описание игры: Педагог раздает детям листы-матрицы, на которых изображены разные фигуры и сообщает, что с помощью карандашей или фломастеров их можно превратить в какой-нибудь предмет, животное, растение или часть их. Каждый ребенок должен дополнить все листы до разных изображений. </a:t>
            </a:r>
            <a:endParaRPr lang="ru-RU" sz="2200" dirty="0"/>
          </a:p>
        </p:txBody>
      </p:sp>
      <p:pic>
        <p:nvPicPr>
          <p:cNvPr id="19" name="Рисунок 18" descr="1QadHOvq99.jpg"/>
          <p:cNvPicPr>
            <a:picLocks noChangeAspect="1"/>
          </p:cNvPicPr>
          <p:nvPr/>
        </p:nvPicPr>
        <p:blipFill>
          <a:blip r:embed="rId13" cstate="print"/>
          <a:stretch>
            <a:fillRect/>
          </a:stretch>
        </p:blipFill>
        <p:spPr>
          <a:xfrm>
            <a:off x="7264400" y="1634067"/>
            <a:ext cx="3077700" cy="3963235"/>
          </a:xfrm>
          <a:prstGeom prst="rect">
            <a:avLst/>
          </a:prstGeom>
        </p:spPr>
      </p:pic>
      <p:pic>
        <p:nvPicPr>
          <p:cNvPr id="21" name="Рисунок 20">
            <a:hlinkClick r:id="rId14" action="ppaction://hlinksldjump"/>
          </p:cNvPr>
          <p:cNvPicPr>
            <a:picLocks noChangeAspect="1"/>
          </p:cNvPicPr>
          <p:nvPr/>
        </p:nvPicPr>
        <p:blipFill rotWithShape="1">
          <a:blip r:embed="rId15"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2"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94527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2444" y="2082357"/>
            <a:ext cx="779556" cy="80342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4582" y="0"/>
            <a:ext cx="457418" cy="46050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7580" y="6230983"/>
            <a:ext cx="534419" cy="627016"/>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950822"/>
            <a:ext cx="685294" cy="637819"/>
          </a:xfrm>
          <a:prstGeom prst="rect">
            <a:avLst/>
          </a:prstGeom>
        </p:spPr>
      </p:pic>
      <p:pic>
        <p:nvPicPr>
          <p:cNvPr id="17" name="Рисунок 1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52698" y="0"/>
            <a:ext cx="6074230" cy="2246811"/>
          </a:xfrm>
          <a:prstGeom prst="rect">
            <a:avLst/>
          </a:prstGeom>
        </p:spPr>
      </p:pic>
      <p:pic>
        <p:nvPicPr>
          <p:cNvPr id="19" name="Рисунок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042541" y="230535"/>
            <a:ext cx="5810794" cy="2030065"/>
          </a:xfrm>
          <a:prstGeom prst="rect">
            <a:avLst/>
          </a:prstGeom>
        </p:spPr>
      </p:pic>
      <p:pic>
        <p:nvPicPr>
          <p:cNvPr id="21" name="Рисунок 20"/>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390503" y="2189334"/>
            <a:ext cx="7524205" cy="2238974"/>
          </a:xfrm>
          <a:prstGeom prst="rect">
            <a:avLst/>
          </a:prstGeom>
        </p:spPr>
      </p:pic>
      <p:pic>
        <p:nvPicPr>
          <p:cNvPr id="23" name="Рисунок 22"/>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862232" y="4306517"/>
            <a:ext cx="5833533" cy="2116182"/>
          </a:xfrm>
          <a:prstGeom prst="rect">
            <a:avLst/>
          </a:prstGeom>
        </p:spPr>
      </p:pic>
      <p:sp>
        <p:nvSpPr>
          <p:cNvPr id="24" name="Прямоугольник 23">
            <a:hlinkClick r:id="rId11" action="ppaction://hlinksldjump"/>
          </p:cNvPr>
          <p:cNvSpPr/>
          <p:nvPr/>
        </p:nvSpPr>
        <p:spPr>
          <a:xfrm>
            <a:off x="1319349" y="901337"/>
            <a:ext cx="4415245" cy="523220"/>
          </a:xfrm>
          <a:prstGeom prst="rect">
            <a:avLst/>
          </a:prstGeom>
        </p:spPr>
        <p:txBody>
          <a:bodyPr wrap="square">
            <a:spAutoFit/>
          </a:bodyPr>
          <a:lstStyle/>
          <a:p>
            <a:pPr algn="ctr"/>
            <a:r>
              <a:rPr lang="ru-RU" sz="2800" b="1" dirty="0" smtClean="0">
                <a:solidFill>
                  <a:schemeClr val="accent4">
                    <a:lumMod val="50000"/>
                  </a:schemeClr>
                </a:solidFill>
                <a:effectLst>
                  <a:outerShdw blurRad="38100" dist="38100" dir="2700000" algn="tl">
                    <a:srgbClr val="000000">
                      <a:alpha val="43137"/>
                    </a:srgbClr>
                  </a:outerShdw>
                </a:effectLst>
              </a:rPr>
              <a:t>Игра «Сухой бассейн»</a:t>
            </a:r>
          </a:p>
        </p:txBody>
      </p:sp>
      <p:sp>
        <p:nvSpPr>
          <p:cNvPr id="25" name="Прямоугольник 24">
            <a:hlinkClick r:id="rId12" action="ppaction://hlinksldjump"/>
          </p:cNvPr>
          <p:cNvSpPr/>
          <p:nvPr/>
        </p:nvSpPr>
        <p:spPr>
          <a:xfrm>
            <a:off x="7121434" y="978747"/>
            <a:ext cx="4384766" cy="523220"/>
          </a:xfrm>
          <a:prstGeom prst="rect">
            <a:avLst/>
          </a:prstGeom>
        </p:spPr>
        <p:txBody>
          <a:bodyPr wrap="square">
            <a:spAutoFit/>
          </a:bodyPr>
          <a:lstStyle/>
          <a:p>
            <a:r>
              <a:rPr lang="ru-RU" sz="2800" b="1" dirty="0" smtClean="0">
                <a:solidFill>
                  <a:schemeClr val="accent4">
                    <a:lumMod val="50000"/>
                  </a:schemeClr>
                </a:solidFill>
                <a:effectLst>
                  <a:outerShdw blurRad="38100" dist="38100" dir="2700000" algn="tl">
                    <a:srgbClr val="000000">
                      <a:alpha val="43137"/>
                    </a:srgbClr>
                  </a:outerShdw>
                </a:effectLst>
              </a:rPr>
              <a:t>Игра «Собери бусы»</a:t>
            </a:r>
          </a:p>
        </p:txBody>
      </p:sp>
      <p:sp>
        <p:nvSpPr>
          <p:cNvPr id="26" name="Прямоугольник 25">
            <a:hlinkClick r:id="rId13" action="ppaction://hlinksldjump"/>
          </p:cNvPr>
          <p:cNvSpPr/>
          <p:nvPr/>
        </p:nvSpPr>
        <p:spPr>
          <a:xfrm>
            <a:off x="3709852" y="3095896"/>
            <a:ext cx="5957832" cy="523220"/>
          </a:xfrm>
          <a:prstGeom prst="rect">
            <a:avLst/>
          </a:prstGeom>
        </p:spPr>
        <p:txBody>
          <a:bodyPr wrap="square">
            <a:spAutoFit/>
          </a:bodyPr>
          <a:lstStyle/>
          <a:p>
            <a:r>
              <a:rPr lang="ru-RU" sz="2800" b="1" dirty="0" smtClean="0">
                <a:solidFill>
                  <a:schemeClr val="accent4">
                    <a:lumMod val="50000"/>
                  </a:schemeClr>
                </a:solidFill>
                <a:effectLst>
                  <a:outerShdw blurRad="38100" dist="38100" dir="2700000" algn="tl">
                    <a:srgbClr val="000000">
                      <a:alpha val="43137"/>
                    </a:srgbClr>
                  </a:outerShdw>
                </a:effectLst>
              </a:rPr>
              <a:t>Игра «Раскрась правильно» </a:t>
            </a:r>
          </a:p>
        </p:txBody>
      </p:sp>
      <p:sp>
        <p:nvSpPr>
          <p:cNvPr id="28" name="Прямоугольник 27">
            <a:hlinkClick r:id="rId14" action="ppaction://hlinksldjump"/>
          </p:cNvPr>
          <p:cNvSpPr/>
          <p:nvPr/>
        </p:nvSpPr>
        <p:spPr>
          <a:xfrm>
            <a:off x="3815095" y="5052977"/>
            <a:ext cx="4406537" cy="769441"/>
          </a:xfrm>
          <a:prstGeom prst="rect">
            <a:avLst/>
          </a:prstGeom>
        </p:spPr>
        <p:txBody>
          <a:bodyPr wrap="square">
            <a:spAutoFit/>
          </a:bodyPr>
          <a:lstStyle/>
          <a:p>
            <a:r>
              <a:rPr lang="ru-RU" sz="2800" b="1" dirty="0" smtClean="0">
                <a:solidFill>
                  <a:schemeClr val="accent4">
                    <a:lumMod val="50000"/>
                  </a:schemeClr>
                </a:solidFill>
                <a:effectLst>
                  <a:outerShdw blurRad="38100" dist="38100" dir="2700000" algn="tl">
                    <a:srgbClr val="000000">
                      <a:alpha val="43137"/>
                    </a:srgbClr>
                  </a:outerShdw>
                </a:effectLst>
              </a:rPr>
              <a:t>Игра «Чем не Золушка?»</a:t>
            </a:r>
          </a:p>
          <a:p>
            <a:endParaRPr lang="ru-RU" sz="1600" dirty="0" smtClean="0">
              <a:solidFill>
                <a:srgbClr val="0070C0"/>
              </a:solidFill>
              <a:effectLst>
                <a:outerShdw blurRad="38100" dist="38100" dir="2700000" algn="tl">
                  <a:srgbClr val="000000">
                    <a:alpha val="43137"/>
                  </a:srgbClr>
                </a:outerShdw>
              </a:effectLst>
            </a:endParaRPr>
          </a:p>
        </p:txBody>
      </p:sp>
      <p:pic>
        <p:nvPicPr>
          <p:cNvPr id="29" name="Рисунок 28">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30" name="Рисунок 29">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53333688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9"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93" y="-365760"/>
            <a:ext cx="13310339" cy="7726423"/>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5191" y="1691527"/>
            <a:ext cx="2857500" cy="3905250"/>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46" y="1703533"/>
            <a:ext cx="779556" cy="803421"/>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92707" y="3225748"/>
            <a:ext cx="450734" cy="472052"/>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1746" y="260870"/>
            <a:ext cx="457418" cy="460509"/>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085216"/>
            <a:ext cx="643420" cy="620975"/>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79906" y="4076681"/>
            <a:ext cx="505709" cy="509126"/>
          </a:xfrm>
          <a:prstGeom prst="rect">
            <a:avLst/>
          </a:prstGeom>
        </p:spPr>
      </p:pic>
      <p:pic>
        <p:nvPicPr>
          <p:cNvPr id="15" name="Рисунок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18" name="Прямоугольник 17"/>
          <p:cNvSpPr/>
          <p:nvPr/>
        </p:nvSpPr>
        <p:spPr>
          <a:xfrm>
            <a:off x="1400799" y="860996"/>
            <a:ext cx="7164977" cy="5324535"/>
          </a:xfrm>
          <a:prstGeom prst="rect">
            <a:avLst/>
          </a:prstGeom>
        </p:spPr>
        <p:txBody>
          <a:bodyPr wrap="square">
            <a:spAutoFit/>
          </a:bodyPr>
          <a:lstStyle/>
          <a:p>
            <a:r>
              <a:rPr lang="ru-RU" sz="2600" b="1" dirty="0" smtClean="0">
                <a:solidFill>
                  <a:schemeClr val="accent4">
                    <a:lumMod val="50000"/>
                  </a:schemeClr>
                </a:solidFill>
                <a:effectLst>
                  <a:outerShdw blurRad="38100" dist="38100" dir="2700000" algn="tl">
                    <a:srgbClr val="000000">
                      <a:alpha val="43137"/>
                    </a:srgbClr>
                  </a:outerShdw>
                </a:effectLst>
              </a:rPr>
              <a:t>Игра </a:t>
            </a:r>
            <a:r>
              <a:rPr lang="ru-RU" sz="2400" b="1" dirty="0" smtClean="0">
                <a:solidFill>
                  <a:schemeClr val="accent4">
                    <a:lumMod val="50000"/>
                  </a:schemeClr>
                </a:solidFill>
                <a:effectLst>
                  <a:outerShdw blurRad="38100" dist="38100" dir="2700000" algn="tl">
                    <a:srgbClr val="000000">
                      <a:alpha val="43137"/>
                    </a:srgbClr>
                  </a:outerShdw>
                </a:effectLst>
              </a:rPr>
              <a:t>«Сухой бассейн»</a:t>
            </a:r>
          </a:p>
          <a:p>
            <a:endParaRPr lang="ru-RU" sz="2600" dirty="0" smtClean="0">
              <a:solidFill>
                <a:schemeClr val="accent4">
                  <a:lumMod val="50000"/>
                </a:schemeClr>
              </a:solidFill>
              <a:effectLst>
                <a:outerShdw blurRad="38100" dist="38100" dir="2700000" algn="tl">
                  <a:srgbClr val="000000">
                    <a:alpha val="43137"/>
                  </a:srgbClr>
                </a:outerShdw>
              </a:effectLst>
            </a:endParaRPr>
          </a:p>
          <a:p>
            <a:pPr indent="457200" algn="just"/>
            <a:r>
              <a:rPr lang="ru-RU" sz="1900" dirty="0" smtClean="0"/>
              <a:t>Цель: Закрепление и развитие мелкой моторики, массаж пальцев рук, повышение чувствительности пальцев. Развитие классификации по различным признакам, формирование основных сенсорных эталонов.</a:t>
            </a:r>
          </a:p>
          <a:p>
            <a:pPr indent="457200" algn="just"/>
            <a:r>
              <a:rPr lang="ru-RU" sz="1900" dirty="0" smtClean="0"/>
              <a:t>Материал: Ёмкость наполненная сушёным горохом (гречкой, песком, пуговицами, манкой и т.п.) на дне которой спрятаны различные предметы (пуговицы, геометрические фигуры, мелкие игрушки по лексическим темам)</a:t>
            </a:r>
          </a:p>
          <a:p>
            <a:pPr indent="457200" algn="just"/>
            <a:r>
              <a:rPr lang="ru-RU" sz="1900" dirty="0" smtClean="0"/>
              <a:t>Описание игры: ребёнку предлагается найти закопанные мелкие предметы. Погружая кисти рук в наполнитель, перебирая горох (или другие крупы или материал наполнителя) и игрушки, пальчики массируются, становятся более чувствительными, а их движения координированными, ребёнок на ощупь находит какой-либо предмет и называет его.</a:t>
            </a:r>
          </a:p>
          <a:p>
            <a:pPr algn="just"/>
            <a:endParaRPr lang="ru-RU" sz="2200" dirty="0"/>
          </a:p>
        </p:txBody>
      </p:sp>
      <p:pic>
        <p:nvPicPr>
          <p:cNvPr id="17" name="Рисунок 16">
            <a:hlinkClick r:id="rId12" action="ppaction://hlinksldjump"/>
          </p:cNvPr>
          <p:cNvPicPr>
            <a:picLocks noChangeAspect="1"/>
          </p:cNvPicPr>
          <p:nvPr/>
        </p:nvPicPr>
        <p:blipFill rotWithShape="1">
          <a:blip r:embed="rId13" cstate="print"/>
          <a:srcRect l="16454" t="24357" r="18815" b="10790"/>
          <a:stretch/>
        </p:blipFill>
        <p:spPr>
          <a:xfrm>
            <a:off x="182279" y="5750699"/>
            <a:ext cx="1680775" cy="946747"/>
          </a:xfrm>
          <a:prstGeom prst="rect">
            <a:avLst/>
          </a:prstGeom>
          <a:scene3d>
            <a:camera prst="orthographicFront"/>
            <a:lightRig rig="threePt" dir="t"/>
          </a:scene3d>
          <a:sp3d>
            <a:bevelT/>
          </a:sp3d>
        </p:spPr>
      </p:pic>
      <p:pic>
        <p:nvPicPr>
          <p:cNvPr id="20" name="Picture 2">
            <a:hlinkClick r:id="rId14" action="ppaction://hlinksldjump"/>
          </p:cNvPr>
          <p:cNvPicPr>
            <a:picLocks noChangeAspect="1" noChangeArrowheads="1"/>
          </p:cNvPicPr>
          <p:nvPr/>
        </p:nvPicPr>
        <p:blipFill>
          <a:blip r:embed="rId15"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6049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224" y="-365760"/>
            <a:ext cx="12949518" cy="760471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165" y="3334871"/>
            <a:ext cx="4427325" cy="2380130"/>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46" y="1703533"/>
            <a:ext cx="779556" cy="803421"/>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92707" y="3225748"/>
            <a:ext cx="450734" cy="472052"/>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1746" y="260870"/>
            <a:ext cx="457418" cy="460509"/>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085216"/>
            <a:ext cx="643420" cy="620975"/>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79906" y="4076681"/>
            <a:ext cx="505709" cy="509126"/>
          </a:xfrm>
          <a:prstGeom prst="rect">
            <a:avLst/>
          </a:prstGeom>
        </p:spPr>
      </p:pic>
      <p:pic>
        <p:nvPicPr>
          <p:cNvPr id="15" name="Рисунок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18" name="Прямоугольник 17"/>
          <p:cNvSpPr/>
          <p:nvPr/>
        </p:nvSpPr>
        <p:spPr>
          <a:xfrm>
            <a:off x="1145305" y="928231"/>
            <a:ext cx="8739051" cy="3293209"/>
          </a:xfrm>
          <a:prstGeom prst="rect">
            <a:avLst/>
          </a:prstGeom>
        </p:spPr>
        <p:txBody>
          <a:bodyPr wrap="square">
            <a:spAutoFit/>
          </a:bodyPr>
          <a:lstStyle/>
          <a:p>
            <a:r>
              <a:rPr lang="ru-RU" sz="2400" b="1" dirty="0" smtClean="0">
                <a:solidFill>
                  <a:schemeClr val="accent4">
                    <a:lumMod val="50000"/>
                  </a:schemeClr>
                </a:solidFill>
                <a:effectLst>
                  <a:outerShdw blurRad="38100" dist="38100" dir="2700000" algn="tl">
                    <a:srgbClr val="000000">
                      <a:alpha val="43137"/>
                    </a:srgbClr>
                  </a:outerShdw>
                </a:effectLst>
              </a:rPr>
              <a:t>Игра «Собери бусы»</a:t>
            </a:r>
          </a:p>
          <a:p>
            <a:endParaRPr lang="ru-RU" sz="2400" dirty="0" smtClean="0">
              <a:solidFill>
                <a:schemeClr val="accent4">
                  <a:lumMod val="50000"/>
                </a:schemeClr>
              </a:solidFill>
              <a:effectLst>
                <a:outerShdw blurRad="38100" dist="38100" dir="2700000" algn="tl">
                  <a:srgbClr val="000000">
                    <a:alpha val="43137"/>
                  </a:srgbClr>
                </a:outerShdw>
              </a:effectLst>
            </a:endParaRPr>
          </a:p>
          <a:p>
            <a:pPr indent="457200" algn="just"/>
            <a:r>
              <a:rPr lang="ru-RU" sz="2000" dirty="0" smtClean="0"/>
              <a:t>Цель: Продолжать учить детей выбирать предметы определенной формы и цвета, сначала по показу, затем по словесному обозначению. Развивать зрительную память. Формировать умение следовать поставленной задаче. Развивать моторику кончиков пальцев рук, выполняя нанизывание мелких деталей на шнур( леску). </a:t>
            </a:r>
          </a:p>
          <a:p>
            <a:pPr indent="457200" algn="just"/>
            <a:r>
              <a:rPr lang="ru-RU" sz="2000" dirty="0" smtClean="0"/>
              <a:t>Описание игры: Игру проводят в различных вариантах: нанизывать бусинки на шнур такого же цвета; чередование бусинок по цвету; чередование форм и цвета; найди лишнюю бусинку и исправь ошибку.</a:t>
            </a:r>
            <a:endParaRPr lang="ru-RU" sz="2000" dirty="0"/>
          </a:p>
        </p:txBody>
      </p:sp>
      <p:pic>
        <p:nvPicPr>
          <p:cNvPr id="17" name="Рисунок 16">
            <a:hlinkClick r:id="rId12" action="ppaction://hlinksldjump"/>
          </p:cNvPr>
          <p:cNvPicPr>
            <a:picLocks noChangeAspect="1"/>
          </p:cNvPicPr>
          <p:nvPr/>
        </p:nvPicPr>
        <p:blipFill rotWithShape="1">
          <a:blip r:embed="rId13"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0" name="Picture 2">
            <a:hlinkClick r:id="rId14" action="ppaction://hlinksldjump"/>
          </p:cNvPr>
          <p:cNvPicPr>
            <a:picLocks noChangeAspect="1" noChangeArrowheads="1"/>
          </p:cNvPicPr>
          <p:nvPr/>
        </p:nvPicPr>
        <p:blipFill>
          <a:blip r:embed="rId15"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91530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8846" y="1703533"/>
            <a:ext cx="779556" cy="80342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2707" y="3225748"/>
            <a:ext cx="450734" cy="47205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1746" y="260870"/>
            <a:ext cx="457418" cy="46050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085216"/>
            <a:ext cx="643420" cy="62097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9906" y="4076681"/>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956" y="-365760"/>
            <a:ext cx="11644055" cy="7460089"/>
          </a:xfrm>
          <a:prstGeom prst="rect">
            <a:avLst/>
          </a:prstGeom>
        </p:spPr>
      </p:pic>
      <p:sp>
        <p:nvSpPr>
          <p:cNvPr id="18" name="Прямоугольник 17"/>
          <p:cNvSpPr/>
          <p:nvPr/>
        </p:nvSpPr>
        <p:spPr>
          <a:xfrm>
            <a:off x="1750423" y="901337"/>
            <a:ext cx="8739051" cy="4555093"/>
          </a:xfrm>
          <a:prstGeom prst="rect">
            <a:avLst/>
          </a:prstGeom>
        </p:spPr>
        <p:txBody>
          <a:bodyPr wrap="square">
            <a:spAutoFit/>
          </a:bodyPr>
          <a:lstStyle/>
          <a:p>
            <a:r>
              <a:rPr lang="ru-RU" sz="2400" b="1" dirty="0" smtClean="0">
                <a:solidFill>
                  <a:schemeClr val="accent4">
                    <a:lumMod val="50000"/>
                  </a:schemeClr>
                </a:solidFill>
                <a:effectLst>
                  <a:outerShdw blurRad="38100" dist="38100" dir="2700000" algn="tl">
                    <a:srgbClr val="000000">
                      <a:alpha val="43137"/>
                    </a:srgbClr>
                  </a:outerShdw>
                </a:effectLst>
              </a:rPr>
              <a:t>Игра «Раскрась правильно» </a:t>
            </a:r>
            <a:r>
              <a:rPr lang="ru-RU" sz="2600" b="1" dirty="0" smtClean="0">
                <a:solidFill>
                  <a:schemeClr val="accent4">
                    <a:lumMod val="50000"/>
                  </a:schemeClr>
                </a:solidFill>
                <a:effectLst>
                  <a:outerShdw blurRad="38100" dist="38100" dir="2700000" algn="tl">
                    <a:srgbClr val="000000">
                      <a:alpha val="43137"/>
                    </a:srgbClr>
                  </a:outerShdw>
                </a:effectLst>
              </a:rPr>
              <a:t> </a:t>
            </a:r>
          </a:p>
          <a:p>
            <a:endParaRPr lang="ru-RU" sz="2600" dirty="0" smtClean="0">
              <a:solidFill>
                <a:schemeClr val="accent4">
                  <a:lumMod val="50000"/>
                </a:schemeClr>
              </a:solidFill>
              <a:effectLst>
                <a:outerShdw blurRad="38100" dist="38100" dir="2700000" algn="tl">
                  <a:srgbClr val="000000">
                    <a:alpha val="43137"/>
                  </a:srgbClr>
                </a:outerShdw>
              </a:effectLst>
            </a:endParaRPr>
          </a:p>
          <a:p>
            <a:r>
              <a:rPr lang="ru-RU" sz="2200" dirty="0" smtClean="0"/>
              <a:t>Цель: </a:t>
            </a:r>
            <a:r>
              <a:rPr lang="ru-RU" sz="2400" dirty="0" smtClean="0"/>
              <a:t>развивать мелкую моторику; учить штриховать предметы с наклоном вправо, влево, прямо, линиями, параллельными друг другу.</a:t>
            </a:r>
          </a:p>
          <a:p>
            <a:r>
              <a:rPr lang="ru-RU" sz="2400" dirty="0" smtClean="0"/>
              <a:t>Игровой материал и наглядные пособия: карандаши, контурные изображения различных предметов.</a:t>
            </a:r>
          </a:p>
          <a:p>
            <a:pPr algn="just"/>
            <a:endParaRPr lang="ru-RU" sz="2200" dirty="0" smtClean="0"/>
          </a:p>
          <a:p>
            <a:pPr algn="just"/>
            <a:r>
              <a:rPr lang="ru-RU" sz="2200" dirty="0" smtClean="0"/>
              <a:t>Описание игры: </a:t>
            </a:r>
            <a:r>
              <a:rPr lang="ru-RU" sz="2400" dirty="0" smtClean="0"/>
              <a:t>детям предлагается поучаствовать в конкурсе на лучшего </a:t>
            </a:r>
            <a:r>
              <a:rPr lang="ru-RU" sz="2400" dirty="0" err="1" smtClean="0"/>
              <a:t>штриховальщика</a:t>
            </a:r>
            <a:r>
              <a:rPr lang="ru-RU" sz="2400" dirty="0" smtClean="0"/>
              <a:t>. Воспитатель раздает контурные изображения предметов, объясняя принцип штрихования (линии, параллельные друг другу, с наклоном вправо </a:t>
            </a:r>
            <a:r>
              <a:rPr lang="ru-RU" sz="2400" i="1" dirty="0" smtClean="0"/>
              <a:t>(влево, прямо)</a:t>
            </a:r>
            <a:r>
              <a:rPr lang="ru-RU" sz="2400" dirty="0" smtClean="0"/>
              <a:t>.</a:t>
            </a:r>
            <a:r>
              <a:rPr lang="ru-RU" sz="2200" dirty="0" smtClean="0"/>
              <a:t> </a:t>
            </a:r>
            <a:endParaRPr lang="ru-RU" sz="2200" dirty="0"/>
          </a:p>
        </p:txBody>
      </p:sp>
      <p:pic>
        <p:nvPicPr>
          <p:cNvPr id="17" name="Рисунок 16">
            <a:hlinkClick r:id="rId11" action="ppaction://hlinksldjump"/>
          </p:cNvPr>
          <p:cNvPicPr>
            <a:picLocks noChangeAspect="1"/>
          </p:cNvPicPr>
          <p:nvPr/>
        </p:nvPicPr>
        <p:blipFill rotWithShape="1">
          <a:blip r:embed="rId12"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0"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527091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8846" y="1703533"/>
            <a:ext cx="779556" cy="80342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2707" y="3225748"/>
            <a:ext cx="450734" cy="47205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1746" y="260870"/>
            <a:ext cx="457418" cy="46050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085216"/>
            <a:ext cx="643420" cy="62097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9906" y="4076681"/>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956" y="-365760"/>
            <a:ext cx="11644055" cy="7460089"/>
          </a:xfrm>
          <a:prstGeom prst="rect">
            <a:avLst/>
          </a:prstGeom>
        </p:spPr>
      </p:pic>
      <p:sp>
        <p:nvSpPr>
          <p:cNvPr id="18" name="Прямоугольник 17"/>
          <p:cNvSpPr/>
          <p:nvPr/>
        </p:nvSpPr>
        <p:spPr>
          <a:xfrm>
            <a:off x="1750424" y="901336"/>
            <a:ext cx="5065243" cy="4555093"/>
          </a:xfrm>
          <a:prstGeom prst="rect">
            <a:avLst/>
          </a:prstGeom>
        </p:spPr>
        <p:txBody>
          <a:bodyPr wrap="square">
            <a:spAutoFit/>
          </a:bodyPr>
          <a:lstStyle/>
          <a:p>
            <a:r>
              <a:rPr lang="ru-RU" sz="2400" b="1" dirty="0" smtClean="0">
                <a:solidFill>
                  <a:schemeClr val="accent4">
                    <a:lumMod val="50000"/>
                  </a:schemeClr>
                </a:solidFill>
                <a:effectLst>
                  <a:outerShdw blurRad="38100" dist="38100" dir="2700000" algn="tl">
                    <a:srgbClr val="000000">
                      <a:alpha val="43137"/>
                    </a:srgbClr>
                  </a:outerShdw>
                </a:effectLst>
              </a:rPr>
              <a:t>Игра «Чем не Золушка?»</a:t>
            </a:r>
          </a:p>
          <a:p>
            <a:endParaRPr lang="ru-RU" sz="2600" dirty="0" smtClean="0">
              <a:solidFill>
                <a:schemeClr val="accent4">
                  <a:lumMod val="50000"/>
                </a:schemeClr>
              </a:solidFill>
              <a:effectLst>
                <a:outerShdw blurRad="38100" dist="38100" dir="2700000" algn="tl">
                  <a:srgbClr val="000000">
                    <a:alpha val="43137"/>
                  </a:srgbClr>
                </a:outerShdw>
              </a:effectLst>
            </a:endParaRPr>
          </a:p>
          <a:p>
            <a:r>
              <a:rPr lang="ru-RU" sz="2000" dirty="0" smtClean="0"/>
              <a:t>Цель:  развивать мелкую моторику.</a:t>
            </a:r>
          </a:p>
          <a:p>
            <a:endParaRPr lang="ru-RU" sz="2000" dirty="0" smtClean="0"/>
          </a:p>
          <a:p>
            <a:r>
              <a:rPr lang="ru-RU" sz="2000" dirty="0" smtClean="0"/>
              <a:t>Игровой материал и наглядные пособия: крупа </a:t>
            </a:r>
            <a:r>
              <a:rPr lang="ru-RU" sz="2000" i="1" dirty="0" smtClean="0"/>
              <a:t>(рис, гречка)</a:t>
            </a:r>
            <a:r>
              <a:rPr lang="ru-RU" sz="2000" dirty="0" smtClean="0"/>
              <a:t>.</a:t>
            </a:r>
          </a:p>
          <a:p>
            <a:pPr algn="just"/>
            <a:endParaRPr lang="ru-RU" sz="2000" dirty="0" smtClean="0"/>
          </a:p>
          <a:p>
            <a:pPr algn="just"/>
            <a:r>
              <a:rPr lang="ru-RU" sz="2000" dirty="0" smtClean="0"/>
              <a:t>Описание игры: воспитатель жалуется ребенку на то, что с ним произошла маленькая неприятность, перемешались два вида крупы (рис и гречка, а перебрать ее времени не хватает. Поэтому нужна его помощь: разложить крупу по разным банкам. </a:t>
            </a:r>
            <a:endParaRPr lang="ru-RU" sz="2000" dirty="0"/>
          </a:p>
        </p:txBody>
      </p:sp>
      <p:pic>
        <p:nvPicPr>
          <p:cNvPr id="17" name="Рисунок 16" descr="7f6f82a340340948296e9f392a89206e.jpg"/>
          <p:cNvPicPr>
            <a:picLocks noChangeAspect="1"/>
          </p:cNvPicPr>
          <p:nvPr/>
        </p:nvPicPr>
        <p:blipFill>
          <a:blip r:embed="rId11" cstate="print"/>
          <a:stretch>
            <a:fillRect/>
          </a:stretch>
        </p:blipFill>
        <p:spPr>
          <a:xfrm>
            <a:off x="7048383" y="1295400"/>
            <a:ext cx="3062152" cy="4131733"/>
          </a:xfrm>
          <a:prstGeom prst="rect">
            <a:avLst/>
          </a:prstGeom>
        </p:spPr>
      </p:pic>
      <p:pic>
        <p:nvPicPr>
          <p:cNvPr id="19" name="Рисунок 18">
            <a:hlinkClick r:id="rId12" action="ppaction://hlinksldjump"/>
          </p:cNvPr>
          <p:cNvPicPr>
            <a:picLocks noChangeAspect="1"/>
          </p:cNvPicPr>
          <p:nvPr/>
        </p:nvPicPr>
        <p:blipFill rotWithShape="1">
          <a:blip r:embed="rId13"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1" name="Picture 2">
            <a:hlinkClick r:id="rId14" action="ppaction://hlinksldjump"/>
          </p:cNvPr>
          <p:cNvPicPr>
            <a:picLocks noChangeAspect="1" noChangeArrowheads="1"/>
          </p:cNvPicPr>
          <p:nvPr/>
        </p:nvPicPr>
        <p:blipFill>
          <a:blip r:embed="rId15"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5855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18742"/>
            <a:ext cx="405780" cy="408522"/>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1292" y="558706"/>
            <a:ext cx="689471" cy="710577"/>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1205" y="1163729"/>
            <a:ext cx="405493" cy="424672"/>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51108"/>
            <a:ext cx="706892" cy="706892"/>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9948" y="6176506"/>
            <a:ext cx="487136" cy="470143"/>
          </a:xfrm>
          <a:prstGeom prst="rect">
            <a:avLst/>
          </a:prstGeom>
        </p:spPr>
      </p:pic>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9089" y="1"/>
            <a:ext cx="487136" cy="457199"/>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1736" y="5651662"/>
            <a:ext cx="694740" cy="706677"/>
          </a:xfrm>
          <a:prstGeom prst="rect">
            <a:avLst/>
          </a:prstGeom>
        </p:spPr>
      </p:pic>
      <p:sp>
        <p:nvSpPr>
          <p:cNvPr id="1025" name="Rectangle 1"/>
          <p:cNvSpPr>
            <a:spLocks noChangeArrowheads="1"/>
          </p:cNvSpPr>
          <p:nvPr/>
        </p:nvSpPr>
        <p:spPr bwMode="auto">
          <a:xfrm>
            <a:off x="1213945" y="995747"/>
            <a:ext cx="955390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8" name="Рисунок 17"/>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236482" y="252249"/>
            <a:ext cx="7110249" cy="1954923"/>
          </a:xfrm>
          <a:prstGeom prst="rect">
            <a:avLst/>
          </a:prstGeom>
          <a:noFill/>
        </p:spPr>
      </p:pic>
      <p:sp>
        <p:nvSpPr>
          <p:cNvPr id="19" name="Прямоугольник 18">
            <a:hlinkClick r:id="rId12" action="ppaction://hlinksldjump"/>
          </p:cNvPr>
          <p:cNvSpPr/>
          <p:nvPr/>
        </p:nvSpPr>
        <p:spPr>
          <a:xfrm>
            <a:off x="1828801" y="977462"/>
            <a:ext cx="3972909" cy="523220"/>
          </a:xfrm>
          <a:prstGeom prst="rect">
            <a:avLst/>
          </a:prstGeom>
        </p:spPr>
        <p:txBody>
          <a:bodyPr wrap="square">
            <a:spAutoFit/>
          </a:bodyPr>
          <a:lstStyle/>
          <a:p>
            <a:pPr algn="ctr" fontAlgn="base">
              <a:spcBef>
                <a:spcPct val="0"/>
              </a:spcBef>
              <a:spcAft>
                <a:spcPct val="0"/>
              </a:spcAft>
            </a:pPr>
            <a:r>
              <a:rPr lang="ru-RU" sz="2800" b="1" dirty="0" smtClean="0">
                <a:solidFill>
                  <a:srgbClr val="C0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C00000"/>
                </a:solidFill>
                <a:effectLst>
                  <a:outerShdw blurRad="38100" dist="38100" dir="2700000" algn="tl">
                    <a:srgbClr val="000000">
                      <a:alpha val="43137"/>
                    </a:srgbClr>
                  </a:outerShdw>
                </a:effectLst>
              </a:rPr>
              <a:t>Успей вовремя»</a:t>
            </a:r>
            <a:r>
              <a:rPr lang="ru-RU" sz="2800" b="1" dirty="0" smtClean="0">
                <a:solidFill>
                  <a:srgbClr val="C00000"/>
                </a:solidFill>
                <a:effectLst>
                  <a:outerShdw blurRad="38100" dist="38100" dir="2700000" algn="tl">
                    <a:srgbClr val="000000">
                      <a:alpha val="43137"/>
                    </a:srgbClr>
                  </a:outerShdw>
                </a:effectLst>
                <a:cs typeface="Times New Roman" pitchFamily="18" charset="0"/>
              </a:rPr>
              <a:t> </a:t>
            </a:r>
          </a:p>
        </p:txBody>
      </p:sp>
      <p:pic>
        <p:nvPicPr>
          <p:cNvPr id="20" name="Рисунок 19"/>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4588933" y="1844567"/>
            <a:ext cx="7303523" cy="1797268"/>
          </a:xfrm>
          <a:prstGeom prst="rect">
            <a:avLst/>
          </a:prstGeom>
          <a:noFill/>
        </p:spPr>
      </p:pic>
      <p:sp>
        <p:nvSpPr>
          <p:cNvPr id="21" name="Прямоугольник 20">
            <a:hlinkClick r:id="rId13" action="ppaction://hlinksldjump"/>
          </p:cNvPr>
          <p:cNvSpPr/>
          <p:nvPr/>
        </p:nvSpPr>
        <p:spPr>
          <a:xfrm>
            <a:off x="6291609" y="2452122"/>
            <a:ext cx="4740457" cy="523220"/>
          </a:xfrm>
          <a:prstGeom prst="rect">
            <a:avLst/>
          </a:prstGeom>
        </p:spPr>
        <p:txBody>
          <a:bodyPr wrap="square">
            <a:spAutoFit/>
          </a:bodyPr>
          <a:lstStyle/>
          <a:p>
            <a:r>
              <a:rPr lang="ru-RU" sz="2800" b="1" dirty="0" smtClean="0">
                <a:solidFill>
                  <a:srgbClr val="C0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C00000"/>
                </a:solidFill>
                <a:effectLst>
                  <a:outerShdw blurRad="38100" dist="38100" dir="2700000" algn="tl">
                    <a:srgbClr val="000000">
                      <a:alpha val="43137"/>
                    </a:srgbClr>
                  </a:outerShdw>
                </a:effectLst>
              </a:rPr>
              <a:t>«Живая неделя»</a:t>
            </a:r>
            <a:endParaRPr lang="ru-RU" sz="2800" b="1" dirty="0" smtClean="0">
              <a:solidFill>
                <a:srgbClr val="C00000"/>
              </a:solidFill>
              <a:effectLst>
                <a:outerShdw blurRad="38100" dist="38100" dir="2700000" algn="tl">
                  <a:srgbClr val="000000">
                    <a:alpha val="43137"/>
                  </a:srgbClr>
                </a:outerShdw>
              </a:effectLst>
              <a:cs typeface="Times New Roman" pitchFamily="18" charset="0"/>
            </a:endParaRPr>
          </a:p>
        </p:txBody>
      </p:sp>
      <p:pic>
        <p:nvPicPr>
          <p:cNvPr id="22" name="Рисунок 21"/>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331075" y="3137338"/>
            <a:ext cx="5849008" cy="1623849"/>
          </a:xfrm>
          <a:prstGeom prst="rect">
            <a:avLst/>
          </a:prstGeom>
          <a:noFill/>
        </p:spPr>
      </p:pic>
      <p:sp>
        <p:nvSpPr>
          <p:cNvPr id="23" name="Прямоугольник 22">
            <a:hlinkClick r:id="rId14" action="ppaction://hlinksldjump"/>
          </p:cNvPr>
          <p:cNvSpPr/>
          <p:nvPr/>
        </p:nvSpPr>
        <p:spPr>
          <a:xfrm>
            <a:off x="812800" y="3673365"/>
            <a:ext cx="4148667" cy="523220"/>
          </a:xfrm>
          <a:prstGeom prst="rect">
            <a:avLst/>
          </a:prstGeom>
        </p:spPr>
        <p:txBody>
          <a:bodyPr wrap="square">
            <a:spAutoFit/>
          </a:bodyPr>
          <a:lstStyle/>
          <a:p>
            <a:r>
              <a:rPr lang="ru-RU" sz="2800" b="1" dirty="0" smtClean="0">
                <a:solidFill>
                  <a:srgbClr val="C0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C00000"/>
                </a:solidFill>
                <a:effectLst>
                  <a:outerShdw blurRad="38100" dist="38100" dir="2700000" algn="tl">
                    <a:srgbClr val="000000">
                      <a:alpha val="43137"/>
                    </a:srgbClr>
                  </a:outerShdw>
                </a:effectLst>
              </a:rPr>
              <a:t>«Линии и точки»</a:t>
            </a:r>
            <a:endParaRPr lang="ru-RU" sz="2800" b="1" dirty="0" smtClean="0">
              <a:solidFill>
                <a:srgbClr val="C00000"/>
              </a:solidFill>
              <a:effectLst>
                <a:outerShdw blurRad="38100" dist="38100" dir="2700000" algn="tl">
                  <a:srgbClr val="000000">
                    <a:alpha val="43137"/>
                  </a:srgbClr>
                </a:outerShdw>
              </a:effectLst>
              <a:cs typeface="Times New Roman" pitchFamily="18" charset="0"/>
            </a:endParaRPr>
          </a:p>
        </p:txBody>
      </p:sp>
      <p:pic>
        <p:nvPicPr>
          <p:cNvPr id="24" name="Рисунок 23"/>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6846613" y="3573809"/>
            <a:ext cx="5133720" cy="2017985"/>
          </a:xfrm>
          <a:prstGeom prst="rect">
            <a:avLst/>
          </a:prstGeom>
          <a:noFill/>
        </p:spPr>
      </p:pic>
      <p:sp>
        <p:nvSpPr>
          <p:cNvPr id="25" name="Прямоугольник 24">
            <a:hlinkClick r:id="rId15" action="ppaction://hlinksldjump"/>
          </p:cNvPr>
          <p:cNvSpPr/>
          <p:nvPr/>
        </p:nvSpPr>
        <p:spPr>
          <a:xfrm>
            <a:off x="7704667" y="4379018"/>
            <a:ext cx="3716866" cy="523220"/>
          </a:xfrm>
          <a:prstGeom prst="rect">
            <a:avLst/>
          </a:prstGeom>
        </p:spPr>
        <p:txBody>
          <a:bodyPr wrap="square">
            <a:spAutoFit/>
          </a:bodyPr>
          <a:lstStyle/>
          <a:p>
            <a:r>
              <a:rPr lang="ru-RU" sz="2800" b="1" dirty="0" smtClean="0">
                <a:solidFill>
                  <a:srgbClr val="C0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C00000"/>
                </a:solidFill>
                <a:effectLst>
                  <a:outerShdw blurRad="38100" dist="38100" dir="2700000" algn="tl">
                    <a:srgbClr val="000000">
                      <a:alpha val="43137"/>
                    </a:srgbClr>
                  </a:outerShdw>
                </a:effectLst>
              </a:rPr>
              <a:t>«Художники»</a:t>
            </a:r>
            <a:endParaRPr lang="ru-RU" sz="2800" b="1" dirty="0" smtClean="0">
              <a:solidFill>
                <a:srgbClr val="C00000"/>
              </a:solidFill>
              <a:effectLst>
                <a:outerShdw blurRad="38100" dist="38100" dir="2700000" algn="tl">
                  <a:srgbClr val="000000">
                    <a:alpha val="43137"/>
                  </a:srgbClr>
                </a:outerShdw>
              </a:effectLst>
              <a:cs typeface="Times New Roman" pitchFamily="18" charset="0"/>
            </a:endParaRPr>
          </a:p>
        </p:txBody>
      </p:sp>
      <p:pic>
        <p:nvPicPr>
          <p:cNvPr id="26" name="Рисунок 25"/>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825937" y="5044966"/>
            <a:ext cx="7315201" cy="1813034"/>
          </a:xfrm>
          <a:prstGeom prst="rect">
            <a:avLst/>
          </a:prstGeom>
          <a:noFill/>
        </p:spPr>
      </p:pic>
      <p:sp>
        <p:nvSpPr>
          <p:cNvPr id="28" name="Прямоугольник 27">
            <a:hlinkClick r:id="rId16" action="ppaction://hlinksldjump"/>
          </p:cNvPr>
          <p:cNvSpPr/>
          <p:nvPr/>
        </p:nvSpPr>
        <p:spPr>
          <a:xfrm>
            <a:off x="1895658" y="5636756"/>
            <a:ext cx="5326409" cy="523220"/>
          </a:xfrm>
          <a:prstGeom prst="rect">
            <a:avLst/>
          </a:prstGeom>
        </p:spPr>
        <p:txBody>
          <a:bodyPr wrap="square">
            <a:spAutoFit/>
          </a:bodyPr>
          <a:lstStyle/>
          <a:p>
            <a:r>
              <a:rPr lang="ru-RU" sz="2800" b="1" dirty="0" smtClean="0">
                <a:solidFill>
                  <a:srgbClr val="C0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C00000"/>
                </a:solidFill>
                <a:effectLst>
                  <a:outerShdw blurRad="38100" dist="38100" dir="2700000" algn="tl">
                    <a:srgbClr val="000000">
                      <a:alpha val="43137"/>
                    </a:srgbClr>
                  </a:outerShdw>
                </a:effectLst>
              </a:rPr>
              <a:t>«На зарядку становись»</a:t>
            </a:r>
            <a:endParaRPr lang="ru-RU" sz="2800" b="1" dirty="0" smtClean="0">
              <a:solidFill>
                <a:srgbClr val="C00000"/>
              </a:solidFill>
              <a:effectLst>
                <a:outerShdw blurRad="38100" dist="38100" dir="2700000" algn="tl">
                  <a:srgbClr val="000000">
                    <a:alpha val="43137"/>
                  </a:srgbClr>
                </a:outerShdw>
              </a:effectLst>
              <a:cs typeface="Times New Roman" pitchFamily="18" charset="0"/>
            </a:endParaRPr>
          </a:p>
        </p:txBody>
      </p:sp>
      <p:pic>
        <p:nvPicPr>
          <p:cNvPr id="27" name="Рисунок 26">
            <a:hlinkClick r:id="rId17" action="ppaction://hlinksldjump"/>
          </p:cNvPr>
          <p:cNvPicPr>
            <a:picLocks noChangeAspect="1"/>
          </p:cNvPicPr>
          <p:nvPr/>
        </p:nvPicPr>
        <p:blipFill rotWithShape="1">
          <a:blip r:embed="rId18"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9" name="Рисунок 28">
            <a:hlinkClick r:id="rId19" action="ppaction://hlinksldjump"/>
          </p:cNvPr>
          <p:cNvPicPr>
            <a:picLocks noChangeAspect="1"/>
          </p:cNvPicPr>
          <p:nvPr/>
        </p:nvPicPr>
        <p:blipFill rotWithShape="1">
          <a:blip r:embed="rId20"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810003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217157" y="938475"/>
            <a:ext cx="9711559"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800" b="1" dirty="0" smtClean="0">
                <a:solidFill>
                  <a:srgbClr val="EF4F0F"/>
                </a:solidFill>
                <a:effectLst>
                  <a:outerShdw blurRad="38100" dist="38100" dir="2700000" algn="tl">
                    <a:srgbClr val="000000">
                      <a:alpha val="43137"/>
                    </a:srgbClr>
                  </a:outerShdw>
                </a:effectLst>
                <a:cs typeface="Times New Roman" pitchFamily="18" charset="0"/>
              </a:rPr>
              <a:t> </a:t>
            </a:r>
            <a:r>
              <a:rPr lang="ru-RU" sz="2800" b="1" dirty="0" smtClean="0">
                <a:solidFill>
                  <a:srgbClr val="FF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FF0000"/>
                </a:solidFill>
                <a:effectLst>
                  <a:outerShdw blurRad="38100" dist="38100" dir="2700000" algn="tl">
                    <a:srgbClr val="000000">
                      <a:alpha val="43137"/>
                    </a:srgbClr>
                  </a:outerShdw>
                </a:effectLst>
              </a:rPr>
              <a:t>Успей вовремя»</a:t>
            </a:r>
            <a:r>
              <a:rPr lang="ru-RU" sz="2800" b="1" dirty="0" smtClean="0">
                <a:solidFill>
                  <a:srgbClr val="FF0000"/>
                </a:solidFill>
                <a:effectLst>
                  <a:outerShdw blurRad="38100" dist="38100" dir="2700000" algn="tl">
                    <a:srgbClr val="000000">
                      <a:alpha val="43137"/>
                    </a:srgbClr>
                  </a:outerShdw>
                </a:effectLst>
                <a:cs typeface="Times New Roman" pitchFamily="18" charset="0"/>
              </a:rPr>
              <a:t> </a:t>
            </a:r>
          </a:p>
          <a:p>
            <a:pPr algn="just" fontAlgn="base">
              <a:spcBef>
                <a:spcPct val="0"/>
              </a:spcBef>
              <a:spcAft>
                <a:spcPct val="0"/>
              </a:spcAft>
            </a:pPr>
            <a:endParaRPr lang="ru-RU" sz="2600" b="1" dirty="0" smtClean="0">
              <a:solidFill>
                <a:srgbClr val="EF4F0F"/>
              </a:solidFill>
              <a:effectLst>
                <a:outerShdw blurRad="38100" dist="38100" dir="2700000" algn="tl">
                  <a:srgbClr val="000000">
                    <a:alpha val="43137"/>
                  </a:srgbClr>
                </a:outerShdw>
              </a:effectLst>
              <a:cs typeface="Times New Roman" pitchFamily="18" charset="0"/>
            </a:endParaRP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8" name="Прямоугольник 17"/>
          <p:cNvSpPr/>
          <p:nvPr/>
        </p:nvSpPr>
        <p:spPr>
          <a:xfrm>
            <a:off x="1165187" y="1402547"/>
            <a:ext cx="9774621" cy="4678204"/>
          </a:xfrm>
          <a:prstGeom prst="rect">
            <a:avLst/>
          </a:prstGeom>
        </p:spPr>
        <p:txBody>
          <a:bodyPr wrap="square">
            <a:spAutoFit/>
          </a:bodyPr>
          <a:lstStyle/>
          <a:p>
            <a:endParaRPr lang="ru-RU" sz="2000" dirty="0" smtClean="0">
              <a:solidFill>
                <a:prstClr val="black"/>
              </a:solidFill>
            </a:endParaRPr>
          </a:p>
          <a:p>
            <a:r>
              <a:rPr lang="ru-RU" sz="1900" dirty="0" smtClean="0">
                <a:solidFill>
                  <a:prstClr val="black"/>
                </a:solidFill>
              </a:rPr>
              <a:t>Цель: </a:t>
            </a:r>
            <a:r>
              <a:rPr lang="ru-RU" sz="2000" dirty="0" smtClean="0"/>
              <a:t>Продолжать закреплять понятие времени.</a:t>
            </a:r>
          </a:p>
          <a:p>
            <a:r>
              <a:rPr lang="ru-RU" sz="2000" dirty="0" smtClean="0"/>
              <a:t>Развивать чувство времени, учить регулировать свою деятельность в соответствии с временным интервалом.</a:t>
            </a:r>
          </a:p>
          <a:p>
            <a:r>
              <a:rPr lang="ru-RU" sz="2000" dirty="0" smtClean="0"/>
              <a:t>Воспитывать любознательность.</a:t>
            </a:r>
          </a:p>
          <a:p>
            <a:endParaRPr lang="ru-RU" sz="2000" dirty="0" smtClean="0"/>
          </a:p>
          <a:p>
            <a:r>
              <a:rPr lang="ru-RU" sz="2000" dirty="0" smtClean="0"/>
              <a:t>Материалы: материалы игры «</a:t>
            </a:r>
            <a:r>
              <a:rPr lang="ru-RU" sz="2000" dirty="0" err="1" smtClean="0"/>
              <a:t>Колумбово</a:t>
            </a:r>
            <a:r>
              <a:rPr lang="ru-RU" sz="2000" dirty="0" smtClean="0"/>
              <a:t> яйцо», песочные часы.</a:t>
            </a:r>
          </a:p>
          <a:p>
            <a:endParaRPr lang="ru-RU" sz="1900" dirty="0" smtClean="0">
              <a:solidFill>
                <a:prstClr val="black"/>
              </a:solidFill>
            </a:endParaRPr>
          </a:p>
          <a:p>
            <a:r>
              <a:rPr lang="ru-RU" sz="1900" dirty="0" smtClean="0">
                <a:solidFill>
                  <a:prstClr val="black"/>
                </a:solidFill>
              </a:rPr>
              <a:t>Описание игры: </a:t>
            </a:r>
            <a:r>
              <a:rPr lang="ru-RU" sz="2000" dirty="0" smtClean="0"/>
              <a:t>На столе у воспитателя картинкой вниз лежит 10 карточек (из игры «</a:t>
            </a:r>
            <a:r>
              <a:rPr lang="ru-RU" sz="2000" dirty="0" err="1" smtClean="0"/>
              <a:t>Колумбово</a:t>
            </a:r>
            <a:r>
              <a:rPr lang="ru-RU" sz="2000" dirty="0" smtClean="0"/>
              <a:t> яйцо»)</a:t>
            </a:r>
          </a:p>
          <a:p>
            <a:r>
              <a:rPr lang="ru-RU" sz="2000" dirty="0" smtClean="0"/>
              <a:t>Дети разбиваются на пары. Воспитатель предлагает взять конверты с разрезанными частями и собрать из них картинку за 3 минуты (показывает песочные часы). Воспитатель проверяет, все ли дети успели выполнить задание, и напоминает о важности умения укладываться в заданное время.</a:t>
            </a:r>
          </a:p>
          <a:p>
            <a:pPr algn="just"/>
            <a:r>
              <a:rPr lang="ru-RU" sz="1900" dirty="0" smtClean="0">
                <a:solidFill>
                  <a:prstClr val="black"/>
                </a:solidFill>
              </a:rPr>
              <a:t> </a:t>
            </a:r>
            <a:endParaRPr lang="ru-RU" sz="1900" dirty="0">
              <a:solidFill>
                <a:prstClr val="black"/>
              </a:solidFill>
            </a:endParaRPr>
          </a:p>
        </p:txBody>
      </p:sp>
      <p:pic>
        <p:nvPicPr>
          <p:cNvPr id="17" name="Рисунок 16">
            <a:hlinkClick r:id="rId12" action="ppaction://hlinksldjump"/>
          </p:cNvPr>
          <p:cNvPicPr>
            <a:picLocks noChangeAspect="1"/>
          </p:cNvPicPr>
          <p:nvPr/>
        </p:nvPicPr>
        <p:blipFill rotWithShape="1">
          <a:blip r:embed="rId13"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9" name="Picture 2">
            <a:hlinkClick r:id="rId14" action="ppaction://hlinksldjump"/>
          </p:cNvPr>
          <p:cNvPicPr>
            <a:picLocks noChangeAspect="1" noChangeArrowheads="1"/>
          </p:cNvPicPr>
          <p:nvPr/>
        </p:nvPicPr>
        <p:blipFill>
          <a:blip r:embed="rId15"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0047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66357" y="813193"/>
            <a:ext cx="9711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2800" b="1" dirty="0" smtClean="0">
                <a:solidFill>
                  <a:srgbClr val="C0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C00000"/>
                </a:solidFill>
                <a:effectLst>
                  <a:outerShdw blurRad="38100" dist="38100" dir="2700000" algn="tl">
                    <a:srgbClr val="000000">
                      <a:alpha val="43137"/>
                    </a:srgbClr>
                  </a:outerShdw>
                </a:effectLst>
              </a:rPr>
              <a:t>«Живая неделя»</a:t>
            </a:r>
            <a:endParaRPr lang="ru-RU" sz="2800" b="1" dirty="0" smtClean="0">
              <a:solidFill>
                <a:srgbClr val="C00000"/>
              </a:solidFill>
              <a:effectLst>
                <a:outerShdw blurRad="38100" dist="38100" dir="2700000" algn="tl">
                  <a:srgbClr val="000000">
                    <a:alpha val="43137"/>
                  </a:srgbClr>
                </a:outerShdw>
              </a:effectLst>
              <a:cs typeface="Times New Roman" pitchFamily="18" charset="0"/>
            </a:endParaRP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8" name="Прямоугольник 17"/>
          <p:cNvSpPr/>
          <p:nvPr/>
        </p:nvSpPr>
        <p:spPr>
          <a:xfrm>
            <a:off x="1131321" y="1123147"/>
            <a:ext cx="5862146" cy="4385816"/>
          </a:xfrm>
          <a:prstGeom prst="rect">
            <a:avLst/>
          </a:prstGeom>
        </p:spPr>
        <p:txBody>
          <a:bodyPr wrap="square">
            <a:spAutoFit/>
          </a:bodyPr>
          <a:lstStyle/>
          <a:p>
            <a:endParaRPr lang="ru-RU" sz="2000" dirty="0" smtClean="0">
              <a:solidFill>
                <a:prstClr val="black"/>
              </a:solidFill>
            </a:endParaRPr>
          </a:p>
          <a:p>
            <a:r>
              <a:rPr lang="ru-RU" sz="1900" dirty="0" smtClean="0">
                <a:solidFill>
                  <a:prstClr val="black"/>
                </a:solidFill>
              </a:rPr>
              <a:t>Цель: </a:t>
            </a:r>
            <a:r>
              <a:rPr lang="ru-RU" sz="2000" dirty="0" smtClean="0"/>
              <a:t>закреплять умение последовательно называть дни недели, определять, какой день недели сегодня, какой был вчера, какой будет завтра.</a:t>
            </a:r>
          </a:p>
          <a:p>
            <a:endParaRPr lang="ru-RU" sz="2000" dirty="0" smtClean="0"/>
          </a:p>
          <a:p>
            <a:r>
              <a:rPr lang="ru-RU" sz="2000" dirty="0" smtClean="0"/>
              <a:t>Материалы: карточки с цифрами от 1 до 7, музыка.</a:t>
            </a:r>
          </a:p>
          <a:p>
            <a:pPr algn="just"/>
            <a:endParaRPr lang="ru-RU" sz="1900" dirty="0" smtClean="0">
              <a:solidFill>
                <a:prstClr val="black"/>
              </a:solidFill>
            </a:endParaRPr>
          </a:p>
          <a:p>
            <a:pPr algn="just"/>
            <a:r>
              <a:rPr lang="ru-RU" sz="1900" dirty="0" smtClean="0">
                <a:solidFill>
                  <a:prstClr val="black"/>
                </a:solidFill>
              </a:rPr>
              <a:t>Описание игры: </a:t>
            </a:r>
            <a:r>
              <a:rPr lang="ru-RU" sz="2000" dirty="0" smtClean="0"/>
              <a:t>У детей карточки с кругами (от 1 до 7). По заданию ведущего дети под музыку выполняют различные движения. По ее окончании выстраиваются в ряд в соответствии с количеством кругов на карточке, обозначающих дни недели. Проверка осуществляется перекличкой. Игра повторяется 2-3 раза со сменой карточек.</a:t>
            </a:r>
            <a:r>
              <a:rPr lang="ru-RU" sz="1900" dirty="0" smtClean="0">
                <a:solidFill>
                  <a:prstClr val="black"/>
                </a:solidFill>
              </a:rPr>
              <a:t> </a:t>
            </a:r>
            <a:endParaRPr lang="ru-RU" sz="1900" dirty="0">
              <a:solidFill>
                <a:prstClr val="black"/>
              </a:solidFill>
            </a:endParaRPr>
          </a:p>
        </p:txBody>
      </p:sp>
      <p:pic>
        <p:nvPicPr>
          <p:cNvPr id="17" name="Рисунок 16" descr="cc17423932af1f6ea847445bcc9ca8fd.jpeg"/>
          <p:cNvPicPr>
            <a:picLocks noChangeAspect="1"/>
          </p:cNvPicPr>
          <p:nvPr/>
        </p:nvPicPr>
        <p:blipFill>
          <a:blip r:embed="rId12" cstate="print"/>
          <a:stretch>
            <a:fillRect/>
          </a:stretch>
        </p:blipFill>
        <p:spPr>
          <a:xfrm>
            <a:off x="7071095" y="1778001"/>
            <a:ext cx="3690302" cy="3335866"/>
          </a:xfrm>
          <a:prstGeom prst="rect">
            <a:avLst/>
          </a:prstGeom>
        </p:spPr>
      </p:pic>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0" name="Picture 2">
            <a:hlinkClick r:id="rId15" action="ppaction://hlinksldjump"/>
          </p:cNvPr>
          <p:cNvPicPr>
            <a:picLocks noChangeAspect="1" noChangeArrowheads="1"/>
          </p:cNvPicPr>
          <p:nvPr/>
        </p:nvPicPr>
        <p:blipFill>
          <a:blip r:embed="rId16"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683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96" y="0"/>
            <a:ext cx="11764370" cy="6858000"/>
          </a:xfrm>
          <a:prstGeom prst="rect">
            <a:avLst/>
          </a:prstGeom>
        </p:spPr>
      </p:pic>
      <p:sp>
        <p:nvSpPr>
          <p:cNvPr id="4" name="Прямоугольник 3"/>
          <p:cNvSpPr/>
          <p:nvPr/>
        </p:nvSpPr>
        <p:spPr>
          <a:xfrm>
            <a:off x="1613140" y="1371600"/>
            <a:ext cx="5677899" cy="523220"/>
          </a:xfrm>
          <a:prstGeom prst="rect">
            <a:avLst/>
          </a:prstGeom>
        </p:spPr>
        <p:txBody>
          <a:bodyPr wrap="square">
            <a:spAutoFit/>
          </a:bodyPr>
          <a:lstStyle/>
          <a:p>
            <a:r>
              <a:rPr lang="ru-RU" sz="2800" b="1" dirty="0" smtClean="0">
                <a:solidFill>
                  <a:srgbClr val="990099"/>
                </a:solidFill>
                <a:effectLst>
                  <a:outerShdw blurRad="38100" dist="38100" dir="2700000" algn="tl">
                    <a:srgbClr val="000000">
                      <a:alpha val="43137"/>
                    </a:srgbClr>
                  </a:outerShdw>
                </a:effectLst>
              </a:rPr>
              <a:t>Игра «Чего больше»</a:t>
            </a:r>
            <a:endParaRPr lang="ru-RU" sz="2800" b="1" dirty="0">
              <a:solidFill>
                <a:srgbClr val="990099"/>
              </a:solidFill>
              <a:effectLst>
                <a:outerShdw blurRad="38100" dist="38100" dir="2700000" algn="tl">
                  <a:srgbClr val="000000">
                    <a:alpha val="43137"/>
                  </a:srgbClr>
                </a:outerShdw>
              </a:effectLst>
            </a:endParaRPr>
          </a:p>
        </p:txBody>
      </p:sp>
      <p:sp>
        <p:nvSpPr>
          <p:cNvPr id="5" name="Прямоугольник 4"/>
          <p:cNvSpPr/>
          <p:nvPr/>
        </p:nvSpPr>
        <p:spPr>
          <a:xfrm>
            <a:off x="1656272" y="1906438"/>
            <a:ext cx="8773064" cy="923330"/>
          </a:xfrm>
          <a:prstGeom prst="rect">
            <a:avLst/>
          </a:prstGeom>
        </p:spPr>
        <p:txBody>
          <a:bodyPr wrap="square">
            <a:spAutoFit/>
          </a:bodyPr>
          <a:lstStyle/>
          <a:p>
            <a:pPr algn="just"/>
            <a:r>
              <a:rPr lang="ru-RU" dirty="0" smtClean="0"/>
              <a:t>Цель: развивать навык сопоставления. </a:t>
            </a:r>
          </a:p>
          <a:p>
            <a:pPr algn="just"/>
            <a:endParaRPr lang="ru-RU" dirty="0" smtClean="0"/>
          </a:p>
          <a:p>
            <a:pPr algn="just"/>
            <a:r>
              <a:rPr lang="ru-RU" dirty="0" smtClean="0"/>
              <a:t>Игровой материал и наглядные пособия: игрушечная посуда (4 тарелки, 3 ложки).</a:t>
            </a:r>
            <a:endParaRPr lang="ru-RU" dirty="0"/>
          </a:p>
        </p:txBody>
      </p:sp>
      <p:sp>
        <p:nvSpPr>
          <p:cNvPr id="6" name="Прямоугольник 5"/>
          <p:cNvSpPr/>
          <p:nvPr/>
        </p:nvSpPr>
        <p:spPr>
          <a:xfrm>
            <a:off x="1682152" y="2976114"/>
            <a:ext cx="8566030" cy="2585323"/>
          </a:xfrm>
          <a:prstGeom prst="rect">
            <a:avLst/>
          </a:prstGeom>
        </p:spPr>
        <p:txBody>
          <a:bodyPr wrap="square">
            <a:spAutoFit/>
          </a:bodyPr>
          <a:lstStyle/>
          <a:p>
            <a:pPr algn="just"/>
            <a:r>
              <a:rPr lang="ru-RU" dirty="0" smtClean="0"/>
              <a:t>Описание: кукла Света пригласила гостей. К ней пришли пять игрушек. Надо их угостить. Предложить ребенку поставить перед каждым гостем тарелку. Но тарелок всего четыре. Спросить ребенка, почему одному из гостей не хватило тарелки? Подвести к форме ответа: «Гостей больше, чем тарелок». Что надо сделать, чтобы тарелок и гостей стало поровну? Поставить недостающую тарелку. «Ну вот, сейчас гостей и тарелок поровну». Теперь в каждую тарелку надо положить ложку. Две тарелки остались без ложек. Почему? Задавать ребенку, в ответах на которые должны звучать слова «больше», «меньше». «Сколько у нас ложек? А тарелок? Значит, ложек… чем тарелок, а тарелок…чем ложек».</a:t>
            </a:r>
            <a:endParaRPr lang="ru-RU" dirty="0"/>
          </a:p>
        </p:txBody>
      </p:sp>
      <p:pic>
        <p:nvPicPr>
          <p:cNvPr id="8" name="Рисунок 7">
            <a:hlinkClick r:id="rId3" action="ppaction://hlinksldjump"/>
          </p:cNvPr>
          <p:cNvPicPr>
            <a:picLocks noChangeAspect="1"/>
          </p:cNvPicPr>
          <p:nvPr/>
        </p:nvPicPr>
        <p:blipFill rotWithShape="1">
          <a:blip r:embed="rId4"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9" name="Рисунок 8">
            <a:hlinkClick r:id="rId5" action="ppaction://hlinksldjump"/>
          </p:cNvPr>
          <p:cNvPicPr>
            <a:picLocks noChangeAspect="1"/>
          </p:cNvPicPr>
          <p:nvPr/>
        </p:nvPicPr>
        <p:blipFill rotWithShape="1">
          <a:blip r:embed="rId6" cstate="print"/>
          <a:srcRect l="25698" t="24498" r="10000" b="13512"/>
          <a:stretch/>
        </p:blipFill>
        <p:spPr>
          <a:xfrm>
            <a:off x="9946034" y="5606408"/>
            <a:ext cx="2059146" cy="1116107"/>
          </a:xfrm>
          <a:prstGeom prst="rect">
            <a:avLst/>
          </a:prstGeom>
          <a:scene3d>
            <a:camera prst="orthographicFront"/>
            <a:lightRig rig="threePt" dir="t"/>
          </a:scene3d>
          <a:sp3d>
            <a:bevelT w="165100" prst="coolSlant"/>
          </a:sp3d>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74824" y="965593"/>
            <a:ext cx="9711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2800" b="1" dirty="0" smtClean="0">
                <a:solidFill>
                  <a:srgbClr val="C0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C00000"/>
                </a:solidFill>
                <a:effectLst>
                  <a:outerShdw blurRad="38100" dist="38100" dir="2700000" algn="tl">
                    <a:srgbClr val="000000">
                      <a:alpha val="43137"/>
                    </a:srgbClr>
                  </a:outerShdw>
                </a:effectLst>
              </a:rPr>
              <a:t>«Линии и точки»</a:t>
            </a:r>
            <a:endParaRPr lang="ru-RU" sz="2800" b="1" dirty="0" smtClean="0">
              <a:solidFill>
                <a:srgbClr val="C00000"/>
              </a:solidFill>
              <a:effectLst>
                <a:outerShdw blurRad="38100" dist="38100" dir="2700000" algn="tl">
                  <a:srgbClr val="000000">
                    <a:alpha val="43137"/>
                  </a:srgbClr>
                </a:outerShdw>
              </a:effectLst>
              <a:cs typeface="Times New Roman" pitchFamily="18" charset="0"/>
            </a:endParaRP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8" name="Прямоугольник 17"/>
          <p:cNvSpPr/>
          <p:nvPr/>
        </p:nvSpPr>
        <p:spPr>
          <a:xfrm>
            <a:off x="1114388" y="1411013"/>
            <a:ext cx="9774621" cy="4078039"/>
          </a:xfrm>
          <a:prstGeom prst="rect">
            <a:avLst/>
          </a:prstGeom>
        </p:spPr>
        <p:txBody>
          <a:bodyPr wrap="square">
            <a:spAutoFit/>
          </a:bodyPr>
          <a:lstStyle/>
          <a:p>
            <a:endParaRPr lang="ru-RU" sz="2000" dirty="0" smtClean="0">
              <a:solidFill>
                <a:prstClr val="black"/>
              </a:solidFill>
            </a:endParaRPr>
          </a:p>
          <a:p>
            <a:r>
              <a:rPr lang="ru-RU" sz="1900" dirty="0" smtClean="0">
                <a:solidFill>
                  <a:prstClr val="black"/>
                </a:solidFill>
              </a:rPr>
              <a:t>Цель: </a:t>
            </a:r>
            <a:r>
              <a:rPr lang="ru-RU" sz="2000" dirty="0" smtClean="0"/>
              <a:t>Развивать умение ориентироваться на листе бумаги в клетку.</a:t>
            </a:r>
          </a:p>
          <a:p>
            <a:r>
              <a:rPr lang="ru-RU" sz="2000" dirty="0" smtClean="0"/>
              <a:t>развивать внимание, мыслительные операции, воображение.</a:t>
            </a:r>
          </a:p>
          <a:p>
            <a:endParaRPr lang="ru-RU" sz="2000" dirty="0" smtClean="0"/>
          </a:p>
          <a:p>
            <a:r>
              <a:rPr lang="ru-RU" sz="2000" dirty="0" smtClean="0"/>
              <a:t>Материалы: тетрадные листы в крупную клетку, цветные карандаши.</a:t>
            </a:r>
            <a:endParaRPr lang="ru-RU" sz="1900" dirty="0" smtClean="0">
              <a:solidFill>
                <a:prstClr val="black"/>
              </a:solidFill>
            </a:endParaRPr>
          </a:p>
          <a:p>
            <a:pPr algn="just"/>
            <a:endParaRPr lang="ru-RU" sz="1900" dirty="0" smtClean="0">
              <a:solidFill>
                <a:prstClr val="black"/>
              </a:solidFill>
            </a:endParaRPr>
          </a:p>
          <a:p>
            <a:pPr algn="just"/>
            <a:r>
              <a:rPr lang="ru-RU" sz="1900" dirty="0" smtClean="0">
                <a:solidFill>
                  <a:prstClr val="black"/>
                </a:solidFill>
              </a:rPr>
              <a:t>Описание игры: </a:t>
            </a:r>
            <a:r>
              <a:rPr lang="ru-RU" sz="2000" dirty="0" smtClean="0"/>
              <a:t>Воспитатель раздает листы в клетку и карандаши и просит детей украсить «коврики для гномов». Затем на доске цветным мелом проводит линии слева направо и сверху вниз, называя их направление, и уточняет: Что образуют линии (клеточки). Клеточки помогают расположить рисунок ровно. В центре клеточки и на пересечении линий можно поставить точки. (Показывает несколько вариантов) А теперь давайте украсим коврики для гномов с помощью цветных линий, клеточек и точек.</a:t>
            </a:r>
            <a:r>
              <a:rPr lang="ru-RU" sz="1900" dirty="0" smtClean="0">
                <a:solidFill>
                  <a:prstClr val="black"/>
                </a:solidFill>
              </a:rPr>
              <a:t> </a:t>
            </a:r>
            <a:endParaRPr lang="ru-RU" sz="1900" dirty="0">
              <a:solidFill>
                <a:prstClr val="black"/>
              </a:solidFill>
            </a:endParaRPr>
          </a:p>
        </p:txBody>
      </p:sp>
      <p:pic>
        <p:nvPicPr>
          <p:cNvPr id="17" name="Рисунок 16">
            <a:hlinkClick r:id="rId12" action="ppaction://hlinksldjump"/>
          </p:cNvPr>
          <p:cNvPicPr>
            <a:picLocks noChangeAspect="1"/>
          </p:cNvPicPr>
          <p:nvPr/>
        </p:nvPicPr>
        <p:blipFill rotWithShape="1">
          <a:blip r:embed="rId13"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9" name="Picture 2">
            <a:hlinkClick r:id="rId14" action="ppaction://hlinksldjump"/>
          </p:cNvPr>
          <p:cNvPicPr>
            <a:picLocks noChangeAspect="1" noChangeArrowheads="1"/>
          </p:cNvPicPr>
          <p:nvPr/>
        </p:nvPicPr>
        <p:blipFill>
          <a:blip r:embed="rId15"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38882" y="541796"/>
            <a:ext cx="2543743" cy="2671765"/>
          </a:xfrm>
          <a:prstGeom prst="rect">
            <a:avLst/>
          </a:prstGeom>
        </p:spPr>
      </p:pic>
    </p:spTree>
    <p:extLst>
      <p:ext uri="{BB962C8B-B14F-4D97-AF65-F5344CB8AC3E}">
        <p14:creationId xmlns:p14="http://schemas.microsoft.com/office/powerpoint/2010/main" val="1388866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66357" y="813193"/>
            <a:ext cx="9711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2800" b="1" dirty="0" smtClean="0">
                <a:solidFill>
                  <a:srgbClr val="C0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C00000"/>
                </a:solidFill>
                <a:effectLst>
                  <a:outerShdw blurRad="38100" dist="38100" dir="2700000" algn="tl">
                    <a:srgbClr val="000000">
                      <a:alpha val="43137"/>
                    </a:srgbClr>
                  </a:outerShdw>
                </a:effectLst>
              </a:rPr>
              <a:t>«Художники»</a:t>
            </a:r>
            <a:endParaRPr lang="ru-RU" sz="2800" b="1" dirty="0" smtClean="0">
              <a:solidFill>
                <a:srgbClr val="C00000"/>
              </a:solidFill>
              <a:effectLst>
                <a:outerShdw blurRad="38100" dist="38100" dir="2700000" algn="tl">
                  <a:srgbClr val="000000">
                    <a:alpha val="43137"/>
                  </a:srgbClr>
                </a:outerShdw>
              </a:effectLst>
              <a:cs typeface="Times New Roman" pitchFamily="18" charset="0"/>
            </a:endParaRP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8" name="Прямоугольник 17"/>
          <p:cNvSpPr/>
          <p:nvPr/>
        </p:nvSpPr>
        <p:spPr>
          <a:xfrm>
            <a:off x="1131321" y="1123147"/>
            <a:ext cx="9409679" cy="3770263"/>
          </a:xfrm>
          <a:prstGeom prst="rect">
            <a:avLst/>
          </a:prstGeom>
        </p:spPr>
        <p:txBody>
          <a:bodyPr wrap="square">
            <a:spAutoFit/>
          </a:bodyPr>
          <a:lstStyle/>
          <a:p>
            <a:endParaRPr lang="ru-RU" sz="2000" dirty="0" smtClean="0">
              <a:solidFill>
                <a:prstClr val="black"/>
              </a:solidFill>
            </a:endParaRPr>
          </a:p>
          <a:p>
            <a:pPr algn="just"/>
            <a:r>
              <a:rPr lang="ru-RU" sz="1900" dirty="0" smtClean="0">
                <a:solidFill>
                  <a:prstClr val="black"/>
                </a:solidFill>
              </a:rPr>
              <a:t>Цель: </a:t>
            </a:r>
            <a:r>
              <a:rPr lang="ru-RU" sz="2000" dirty="0" smtClean="0"/>
              <a:t>развитие ориентировки в пространстве.   </a:t>
            </a:r>
            <a:endParaRPr lang="ru-RU" sz="1900" dirty="0" smtClean="0">
              <a:solidFill>
                <a:prstClr val="black"/>
              </a:solidFill>
            </a:endParaRPr>
          </a:p>
          <a:p>
            <a:pPr algn="just"/>
            <a:endParaRPr lang="ru-RU" sz="1900" dirty="0" smtClean="0">
              <a:solidFill>
                <a:prstClr val="black"/>
              </a:solidFill>
            </a:endParaRPr>
          </a:p>
          <a:p>
            <a:pPr algn="just"/>
            <a:r>
              <a:rPr lang="ru-RU" sz="1900" dirty="0" smtClean="0">
                <a:solidFill>
                  <a:prstClr val="black"/>
                </a:solidFill>
              </a:rPr>
              <a:t>Описание игры: </a:t>
            </a:r>
            <a:r>
              <a:rPr lang="ru-RU" sz="2000" dirty="0" smtClean="0"/>
              <a:t>Ведущий предлагает детям нарисовать картину. Все вместе продумывают ее сюжет: город, комната, зоопарк и т. п. Затем каждый рассказывает о задуманном элементе картины, поясняет, где он должен находиться относительно других предметов. Воспитатель заполняет картину предлагаемыми детьми элементами, рисуя ее мелом на доске или фломастером на большом листе бумаги. В центре можно нарисовать избушку (изображение должно быть простым и узнаваемым) вверху, на крыше дома – трубу. Из трубы вверх идет дым. Внизу перед избушкой сидит кот. В задании должны быть использованы слова: вверху, внизу, слева, справа, от, за, перед, между, около, рядом и </a:t>
            </a:r>
            <a:r>
              <a:rPr lang="ru-RU" sz="2000" dirty="0" err="1" smtClean="0"/>
              <a:t>тд</a:t>
            </a:r>
            <a:r>
              <a:rPr lang="ru-RU" sz="2000" dirty="0" smtClean="0"/>
              <a:t>.</a:t>
            </a:r>
            <a:endParaRPr lang="ru-RU" sz="1900" dirty="0">
              <a:solidFill>
                <a:prstClr val="black"/>
              </a:solidFill>
            </a:endParaRPr>
          </a:p>
        </p:txBody>
      </p:sp>
      <p:pic>
        <p:nvPicPr>
          <p:cNvPr id="17" name="Рисунок 16">
            <a:hlinkClick r:id="rId12" action="ppaction://hlinksldjump"/>
          </p:cNvPr>
          <p:cNvPicPr>
            <a:picLocks noChangeAspect="1"/>
          </p:cNvPicPr>
          <p:nvPr/>
        </p:nvPicPr>
        <p:blipFill rotWithShape="1">
          <a:blip r:embed="rId13"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9" name="Picture 2">
            <a:hlinkClick r:id="rId14" action="ppaction://hlinksldjump"/>
          </p:cNvPr>
          <p:cNvPicPr>
            <a:picLocks noChangeAspect="1" noChangeArrowheads="1"/>
          </p:cNvPicPr>
          <p:nvPr/>
        </p:nvPicPr>
        <p:blipFill>
          <a:blip r:embed="rId15"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8199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534" y="3496235"/>
            <a:ext cx="2607667" cy="2269057"/>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66357" y="813193"/>
            <a:ext cx="9711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2800" b="1" dirty="0" smtClean="0">
                <a:solidFill>
                  <a:srgbClr val="C000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C00000"/>
                </a:solidFill>
                <a:effectLst>
                  <a:outerShdw blurRad="38100" dist="38100" dir="2700000" algn="tl">
                    <a:srgbClr val="000000">
                      <a:alpha val="43137"/>
                    </a:srgbClr>
                  </a:outerShdw>
                </a:effectLst>
              </a:rPr>
              <a:t>«На зарядку становись»</a:t>
            </a:r>
            <a:endParaRPr lang="ru-RU" sz="2800" b="1" dirty="0" smtClean="0">
              <a:solidFill>
                <a:srgbClr val="C00000"/>
              </a:solidFill>
              <a:effectLst>
                <a:outerShdw blurRad="38100" dist="38100" dir="2700000" algn="tl">
                  <a:srgbClr val="000000">
                    <a:alpha val="43137"/>
                  </a:srgbClr>
                </a:outerShdw>
              </a:effectLst>
              <a:cs typeface="Times New Roman" pitchFamily="18" charset="0"/>
            </a:endParaRP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8" name="Прямоугольник 17"/>
          <p:cNvSpPr/>
          <p:nvPr/>
        </p:nvSpPr>
        <p:spPr>
          <a:xfrm>
            <a:off x="1139788" y="1021547"/>
            <a:ext cx="9774621" cy="5293757"/>
          </a:xfrm>
          <a:prstGeom prst="rect">
            <a:avLst/>
          </a:prstGeom>
        </p:spPr>
        <p:txBody>
          <a:bodyPr wrap="square">
            <a:spAutoFit/>
          </a:bodyPr>
          <a:lstStyle/>
          <a:p>
            <a:endParaRPr lang="ru-RU" sz="2000" dirty="0" smtClean="0">
              <a:solidFill>
                <a:prstClr val="black"/>
              </a:solidFill>
            </a:endParaRPr>
          </a:p>
          <a:p>
            <a:r>
              <a:rPr lang="ru-RU" sz="1900" dirty="0" smtClean="0">
                <a:solidFill>
                  <a:prstClr val="black"/>
                </a:solidFill>
              </a:rPr>
              <a:t>Цель: </a:t>
            </a:r>
            <a:r>
              <a:rPr lang="ru-RU" sz="2000" b="1" dirty="0" smtClean="0"/>
              <a:t> </a:t>
            </a:r>
            <a:r>
              <a:rPr lang="ru-RU" sz="2000" dirty="0" smtClean="0"/>
              <a:t>Совершенствовать навыки счета в пределах 20.</a:t>
            </a:r>
          </a:p>
          <a:p>
            <a:endParaRPr lang="ru-RU" sz="2000" dirty="0" smtClean="0"/>
          </a:p>
          <a:p>
            <a:r>
              <a:rPr lang="ru-RU" sz="2000" dirty="0" smtClean="0"/>
              <a:t>Материалы:</a:t>
            </a:r>
            <a:r>
              <a:rPr lang="ru-RU" sz="2000" b="1" dirty="0" smtClean="0"/>
              <a:t> </a:t>
            </a:r>
            <a:r>
              <a:rPr lang="ru-RU" sz="2000" dirty="0" smtClean="0"/>
              <a:t>картинки с изображением мышат (у 15 мышат на майках написаны цифры)</a:t>
            </a:r>
            <a:endParaRPr lang="ru-RU" sz="1900" dirty="0" smtClean="0">
              <a:solidFill>
                <a:prstClr val="black"/>
              </a:solidFill>
            </a:endParaRPr>
          </a:p>
          <a:p>
            <a:pPr algn="just"/>
            <a:endParaRPr lang="ru-RU" sz="1900" dirty="0" smtClean="0">
              <a:solidFill>
                <a:prstClr val="black"/>
              </a:solidFill>
            </a:endParaRPr>
          </a:p>
          <a:p>
            <a:r>
              <a:rPr lang="ru-RU" sz="1900" dirty="0" smtClean="0">
                <a:solidFill>
                  <a:prstClr val="black"/>
                </a:solidFill>
              </a:rPr>
              <a:t>Описание игры: </a:t>
            </a:r>
            <a:r>
              <a:rPr lang="ru-RU" sz="2000" dirty="0" smtClean="0"/>
              <a:t>На доске располагают 20 картинок с изображением мышат. У 15 мышат на майках написаны цифры. Воспитатель предлагает детям дать номера остальным спортсменам (от 16 до 20). При этом воспитатель уточняет, какая цифра обозначает количество десятков и единиц, и вместе с детьми пересчитывает спортсменов.</a:t>
            </a:r>
          </a:p>
          <a:p>
            <a:r>
              <a:rPr lang="ru-RU" sz="2000" dirty="0" smtClean="0"/>
              <a:t>Затем зачитывает стихотворение:</a:t>
            </a:r>
          </a:p>
          <a:p>
            <a:r>
              <a:rPr lang="ru-RU" sz="2000" dirty="0" smtClean="0"/>
              <a:t>Двадцать спортсменов бегут на зарядку,</a:t>
            </a:r>
          </a:p>
          <a:p>
            <a:r>
              <a:rPr lang="ru-RU" sz="2000" dirty="0" smtClean="0"/>
              <a:t>Но не желают бежать по порядку.</a:t>
            </a:r>
          </a:p>
          <a:p>
            <a:r>
              <a:rPr lang="ru-RU" sz="2000" dirty="0" smtClean="0"/>
              <a:t>Последний, случается, первым придет –</a:t>
            </a:r>
          </a:p>
          <a:p>
            <a:r>
              <a:rPr lang="ru-RU" sz="2000" dirty="0" smtClean="0"/>
              <a:t>Такой вот бывает неправильный счет.</a:t>
            </a:r>
          </a:p>
          <a:p>
            <a:r>
              <a:rPr lang="ru-RU" sz="2000" dirty="0" smtClean="0"/>
              <a:t>В заключении воспитатель предлагает детям пересчитать спортсменов в обратном порядке.</a:t>
            </a:r>
          </a:p>
          <a:p>
            <a:pPr algn="just"/>
            <a:endParaRPr lang="ru-RU" sz="1900" dirty="0">
              <a:solidFill>
                <a:prstClr val="black"/>
              </a:solidFill>
            </a:endParaRPr>
          </a:p>
        </p:txBody>
      </p:sp>
      <p:pic>
        <p:nvPicPr>
          <p:cNvPr id="17" name="Рисунок 16">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9" name="Picture 2">
            <a:hlinkClick r:id="rId15" action="ppaction://hlinksldjump"/>
          </p:cNvPr>
          <p:cNvPicPr>
            <a:picLocks noChangeAspect="1" noChangeArrowheads="1"/>
          </p:cNvPicPr>
          <p:nvPr/>
        </p:nvPicPr>
        <p:blipFill>
          <a:blip r:embed="rId16"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0921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95188" y="708210"/>
            <a:ext cx="6531921" cy="153545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8542"/>
            <a:ext cx="499426" cy="502800"/>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498" y="5718031"/>
            <a:ext cx="405780" cy="408522"/>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90" y="346841"/>
            <a:ext cx="807211" cy="83557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60" y="1453299"/>
            <a:ext cx="689471" cy="710577"/>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5584" y="1028627"/>
            <a:ext cx="405493" cy="424672"/>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7365" y="5020666"/>
            <a:ext cx="706892" cy="706892"/>
          </a:xfrm>
          <a:prstGeom prst="rect">
            <a:avLst/>
          </a:prstGeom>
        </p:spPr>
      </p:pic>
      <p:sp>
        <p:nvSpPr>
          <p:cNvPr id="20"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6" name="Прямоугольник 15">
            <a:hlinkClick r:id="rId10" action="ppaction://hlinksldjump"/>
          </p:cNvPr>
          <p:cNvSpPr/>
          <p:nvPr/>
        </p:nvSpPr>
        <p:spPr>
          <a:xfrm>
            <a:off x="613688" y="992060"/>
            <a:ext cx="4584846" cy="954107"/>
          </a:xfrm>
          <a:prstGeom prst="rect">
            <a:avLst/>
          </a:prstGeom>
        </p:spPr>
        <p:txBody>
          <a:bodyPr wrap="square">
            <a:spAutoFit/>
          </a:bodyPr>
          <a:lstStyle/>
          <a:p>
            <a:pPr lvl="0" algn="ctr"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Разложи картинки по группам</a:t>
            </a: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   </a:t>
            </a:r>
            <a:endParaRPr lang="ru-RU" sz="2800" b="1" dirty="0" smtClean="0">
              <a:solidFill>
                <a:schemeClr val="accent3">
                  <a:lumMod val="50000"/>
                </a:schemeClr>
              </a:solidFill>
              <a:effectLst>
                <a:outerShdw blurRad="38100" dist="38100" dir="2700000" algn="tl">
                  <a:srgbClr val="000000">
                    <a:alpha val="43137"/>
                  </a:srgbClr>
                </a:outerShdw>
              </a:effectLst>
              <a:cs typeface="Arial" pitchFamily="34" charset="0"/>
            </a:endParaRPr>
          </a:p>
        </p:txBody>
      </p:sp>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587067" y="609600"/>
            <a:ext cx="5604933" cy="1608667"/>
          </a:xfrm>
          <a:prstGeom prst="rect">
            <a:avLst/>
          </a:prstGeom>
        </p:spPr>
      </p:pic>
      <p:sp>
        <p:nvSpPr>
          <p:cNvPr id="22" name="Прямоугольник 21">
            <a:hlinkClick r:id="rId11" action="ppaction://hlinksldjump"/>
          </p:cNvPr>
          <p:cNvSpPr/>
          <p:nvPr/>
        </p:nvSpPr>
        <p:spPr>
          <a:xfrm>
            <a:off x="7586134" y="1004322"/>
            <a:ext cx="3970867" cy="954107"/>
          </a:xfrm>
          <a:prstGeom prst="rect">
            <a:avLst/>
          </a:prstGeom>
        </p:spPr>
        <p:txBody>
          <a:bodyPr wrap="square">
            <a:spAutoFit/>
          </a:bodyPr>
          <a:lstStyle/>
          <a:p>
            <a:pPr lvl="0" algn="ctr"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«Закрой лишнюю картинку»</a:t>
            </a:r>
            <a:endPar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endParaRPr>
          </a:p>
        </p:txBody>
      </p:sp>
      <p:pic>
        <p:nvPicPr>
          <p:cNvPr id="23" name="Рисунок 2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792763" y="2257696"/>
            <a:ext cx="8284008" cy="1706779"/>
          </a:xfrm>
          <a:prstGeom prst="rect">
            <a:avLst/>
          </a:prstGeom>
        </p:spPr>
      </p:pic>
      <p:sp>
        <p:nvSpPr>
          <p:cNvPr id="24" name="Прямоугольник 23">
            <a:hlinkClick r:id="rId12" action="ppaction://hlinksldjump"/>
          </p:cNvPr>
          <p:cNvSpPr/>
          <p:nvPr/>
        </p:nvSpPr>
        <p:spPr>
          <a:xfrm>
            <a:off x="3541236" y="2643681"/>
            <a:ext cx="5407572" cy="954107"/>
          </a:xfrm>
          <a:prstGeom prst="rect">
            <a:avLst/>
          </a:prstGeom>
        </p:spPr>
        <p:txBody>
          <a:bodyPr wrap="square">
            <a:spAutoFit/>
          </a:bodyPr>
          <a:lstStyle/>
          <a:p>
            <a:pPr algn="ctr"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«Подбери парную картинку»</a:t>
            </a:r>
            <a:endPar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endParaRPr>
          </a:p>
        </p:txBody>
      </p:sp>
      <p:pic>
        <p:nvPicPr>
          <p:cNvPr id="21" name="Рисунок 2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468533" y="4621793"/>
            <a:ext cx="5723467" cy="1605679"/>
          </a:xfrm>
          <a:prstGeom prst="rect">
            <a:avLst/>
          </a:prstGeom>
        </p:spPr>
      </p:pic>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81506" y="3985310"/>
            <a:ext cx="7901815" cy="1716750"/>
          </a:xfrm>
          <a:prstGeom prst="rect">
            <a:avLst/>
          </a:prstGeom>
        </p:spPr>
      </p:pic>
      <p:sp>
        <p:nvSpPr>
          <p:cNvPr id="26" name="Прямоугольник 25">
            <a:hlinkClick r:id="rId13" action="ppaction://hlinksldjump"/>
          </p:cNvPr>
          <p:cNvSpPr/>
          <p:nvPr/>
        </p:nvSpPr>
        <p:spPr>
          <a:xfrm>
            <a:off x="7944036" y="5129444"/>
            <a:ext cx="3153103" cy="523220"/>
          </a:xfrm>
          <a:prstGeom prst="rect">
            <a:avLst/>
          </a:prstGeom>
        </p:spPr>
        <p:txBody>
          <a:bodyPr wrap="square">
            <a:spAutoFit/>
          </a:bodyPr>
          <a:lstStyle/>
          <a:p>
            <a:pPr lvl="0" algn="ctr"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«Нелепицы»</a:t>
            </a:r>
            <a:endPar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endParaRPr>
          </a:p>
        </p:txBody>
      </p:sp>
      <p:sp>
        <p:nvSpPr>
          <p:cNvPr id="27" name="Прямоугольник 26">
            <a:hlinkClick r:id="rId14" action="ppaction://hlinksldjump"/>
          </p:cNvPr>
          <p:cNvSpPr/>
          <p:nvPr/>
        </p:nvSpPr>
        <p:spPr>
          <a:xfrm>
            <a:off x="944577" y="4596102"/>
            <a:ext cx="5186854" cy="523220"/>
          </a:xfrm>
          <a:prstGeom prst="rect">
            <a:avLst/>
          </a:prstGeom>
        </p:spPr>
        <p:txBody>
          <a:bodyPr wrap="square">
            <a:spAutoFit/>
          </a:bodyPr>
          <a:lstStyle/>
          <a:p>
            <a:pPr lvl="0" algn="ctr"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«Любимая еда»</a:t>
            </a:r>
            <a:endPar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endParaRPr>
          </a:p>
        </p:txBody>
      </p:sp>
      <p:pic>
        <p:nvPicPr>
          <p:cNvPr id="28" name="Рисунок 27">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9" name="Рисунок 28">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198174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7" y="-3372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079645" y="1036214"/>
            <a:ext cx="6345622"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Разложи картинки по группам</a:t>
            </a: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   </a:t>
            </a:r>
            <a:endParaRPr lang="ru-RU" sz="2800" b="1" dirty="0" smtClean="0">
              <a:solidFill>
                <a:schemeClr val="accent3">
                  <a:lumMod val="50000"/>
                </a:schemeClr>
              </a:solidFill>
              <a:effectLst>
                <a:outerShdw blurRad="38100" dist="38100" dir="2700000" algn="tl">
                  <a:srgbClr val="000000">
                    <a:alpha val="43137"/>
                  </a:srgbClr>
                </a:outerShdw>
              </a:effectLst>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r>
              <a:rPr lang="ru-RU" dirty="0" smtClean="0"/>
              <a:t>Цель:  развитие навыков анализа и синтеза.</a:t>
            </a:r>
          </a:p>
          <a:p>
            <a:endParaRPr lang="ru-RU" dirty="0" smtClean="0"/>
          </a:p>
          <a:p>
            <a:r>
              <a:rPr lang="ru-RU" dirty="0" smtClean="0"/>
              <a:t>Оборудование: поднос с двенадцатью картинками. Которые можно разделить на четыре группы, например, овощи: лук, морковь, капуста; фрукты: яблоко, груша, персик; посуда: чашка, тарелка, чайник; инструменты – молоток, пила, лопата и т. д.</a:t>
            </a:r>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a:p>
            <a:pPr algn="just"/>
            <a:r>
              <a:rPr lang="ru-RU" dirty="0" smtClean="0"/>
              <a:t>Описание: Перед каждым ребенком находится поднос с двенадцатью предметными картинками. Воспитатель предлагает детям разделить все картинки на четыре группы. </a:t>
            </a:r>
            <a:r>
              <a:rPr lang="ru-RU" i="1" dirty="0" smtClean="0"/>
              <a:t>(</a:t>
            </a:r>
            <a:r>
              <a:rPr lang="ru-RU" b="1" i="1" dirty="0" smtClean="0"/>
              <a:t>Комплекты</a:t>
            </a:r>
            <a:r>
              <a:rPr lang="ru-RU" i="1" dirty="0" smtClean="0"/>
              <a:t> картинок у детей разные)</a:t>
            </a:r>
            <a:r>
              <a:rPr lang="ru-RU" dirty="0" smtClean="0"/>
              <a:t>.</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9" name="Рисунок 18" descr="5b2ebbe71e340680fa382e1bf075d6bd.jpg"/>
          <p:cNvPicPr>
            <a:picLocks noChangeAspect="1"/>
          </p:cNvPicPr>
          <p:nvPr/>
        </p:nvPicPr>
        <p:blipFill>
          <a:blip r:embed="rId12" cstate="print"/>
          <a:stretch>
            <a:fillRect/>
          </a:stretch>
        </p:blipFill>
        <p:spPr>
          <a:xfrm>
            <a:off x="7325957" y="1585574"/>
            <a:ext cx="3480588" cy="3739959"/>
          </a:xfrm>
          <a:prstGeom prst="rect">
            <a:avLst/>
          </a:prstGeom>
        </p:spPr>
      </p:pic>
      <p:pic>
        <p:nvPicPr>
          <p:cNvPr id="17" name="Рисунок 16">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8"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5009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7" y="-3372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1400" y="991769"/>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274379" y="1195345"/>
            <a:ext cx="5854555" cy="3631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«Закрой лишнюю картинку»</a:t>
            </a:r>
            <a:endPar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r>
              <a:rPr lang="ru-RU" dirty="0" smtClean="0"/>
              <a:t>Цель: развитие мыслительных процессов </a:t>
            </a:r>
            <a:r>
              <a:rPr lang="ru-RU" i="1" dirty="0" smtClean="0"/>
              <a:t>(эмпирическое обобщение)</a:t>
            </a:r>
            <a:r>
              <a:rPr lang="ru-RU" dirty="0" smtClean="0"/>
              <a:t>.</a:t>
            </a:r>
          </a:p>
          <a:p>
            <a:endParaRPr lang="ru-RU" dirty="0" smtClean="0"/>
          </a:p>
          <a:p>
            <a:r>
              <a:rPr lang="ru-RU" dirty="0" smtClean="0"/>
              <a:t>Оборудование: карточка к заданию и квадратик из плотной бумаги </a:t>
            </a:r>
            <a:r>
              <a:rPr lang="ru-RU" i="1" dirty="0" smtClean="0"/>
              <a:t>(4*4 см)</a:t>
            </a:r>
            <a:r>
              <a:rPr lang="ru-RU" dirty="0" smtClean="0"/>
              <a:t> </a:t>
            </a:r>
            <a:r>
              <a:rPr lang="ru-RU" i="1" dirty="0" smtClean="0"/>
              <a:t>(для каждого ребенка)</a:t>
            </a:r>
            <a:r>
              <a:rPr lang="ru-RU" dirty="0" smtClean="0"/>
              <a:t>.</a:t>
            </a:r>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a:p>
            <a:pPr algn="just"/>
            <a:r>
              <a:rPr lang="ru-RU" dirty="0" smtClean="0"/>
              <a:t>Описание: Перед каждым ребенком находится карточка к заданию и квадратик из плотной бумаги. Детям предлагается найти картинку, которая не подходит к остальным, и закрыть ее бумажным квадратиком.</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 name="Рисунок 17" descr="8040ff1f43ef5ac7aeddc2d4ca56da17--lovely-things-ice-cream.jpg"/>
          <p:cNvPicPr>
            <a:picLocks noChangeAspect="1"/>
          </p:cNvPicPr>
          <p:nvPr/>
        </p:nvPicPr>
        <p:blipFill>
          <a:blip r:embed="rId12" cstate="print"/>
          <a:stretch>
            <a:fillRect/>
          </a:stretch>
        </p:blipFill>
        <p:spPr>
          <a:xfrm>
            <a:off x="7203014" y="1490134"/>
            <a:ext cx="3699934" cy="3894667"/>
          </a:xfrm>
          <a:prstGeom prst="rect">
            <a:avLst/>
          </a:prstGeom>
        </p:spPr>
      </p:pic>
      <p:pic>
        <p:nvPicPr>
          <p:cNvPr id="17" name="Рисунок 16">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9"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8829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218" y="-3626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89711" y="1066575"/>
            <a:ext cx="9884980"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«Подбери парную картинку»</a:t>
            </a:r>
            <a:endPar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r>
              <a:rPr lang="ru-RU" sz="2000" dirty="0" smtClean="0"/>
              <a:t>Цель: развитие логического мышления, памяти и речи.</a:t>
            </a:r>
          </a:p>
          <a:p>
            <a:r>
              <a:rPr lang="ru-RU" sz="2000" dirty="0" smtClean="0"/>
              <a:t>Оборудование: магнитная доска; 12 пар предметных картинок: мотоцикл – колесо, аквариум – рыбки, кровать – подушка, книжный шкаф – книги, теплоход – якорь, молоток – гвоздь, батон – колосок, пчела – соты (мёд, корзина – подосиновик, лошадь – жеребёнок, белка – орех (шишка, ваза – тюльпан (гвоздика).</a:t>
            </a:r>
          </a:p>
          <a:p>
            <a:pPr lvl="0" algn="just" eaLnBrk="0" fontAlgn="base" hangingPunct="0">
              <a:spcBef>
                <a:spcPct val="0"/>
              </a:spcBef>
              <a:spcAft>
                <a:spcPct val="0"/>
              </a:spcAft>
            </a:pPr>
            <a:endParaRPr kumimoji="0" lang="ru-RU" sz="2000" b="0" i="0" u="none" strike="noStrike" cap="none" normalizeH="0" baseline="0" dirty="0" smtClean="0">
              <a:ln>
                <a:noFill/>
              </a:ln>
              <a:solidFill>
                <a:srgbClr val="000000"/>
              </a:solidFill>
              <a:effectLst/>
              <a:cs typeface="Times New Roman" pitchFamily="18" charset="0"/>
            </a:endParaRPr>
          </a:p>
          <a:p>
            <a:pPr algn="just"/>
            <a:r>
              <a:rPr lang="ru-RU" sz="2000" dirty="0" smtClean="0"/>
              <a:t>Описание: На магнитной доске прикреплены картинки. Расположение </a:t>
            </a:r>
            <a:r>
              <a:rPr lang="ru-RU" sz="2000" u="sng" dirty="0" smtClean="0"/>
              <a:t>картинок</a:t>
            </a:r>
            <a:r>
              <a:rPr lang="ru-RU" sz="2000" dirty="0" smtClean="0"/>
              <a:t>: верхний ряд – мотоцикл, аквариум, кровать, книжный шкаф, теплоход, молоток, батон, пчела, корзина, ваза, лошадь белка; нижний ряд - жеребенок, якорь, подосиновик, соты, подушка, книги, рыбки, колесо, колосок, орех, гвоздь, тюльпан. Детям предлагается составить пары, подбирая для каждой картинки из верхнего ряда подходящую картинку из нижнего ряда. Дети поочередно составляют пары и объясняют свое решение.</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 name="Рисунок 16">
            <a:hlinkClick r:id="rId12" action="ppaction://hlinksldjump"/>
          </p:cNvPr>
          <p:cNvPicPr>
            <a:picLocks noChangeAspect="1"/>
          </p:cNvPicPr>
          <p:nvPr/>
        </p:nvPicPr>
        <p:blipFill rotWithShape="1">
          <a:blip r:embed="rId13"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8" name="Picture 3">
            <a:hlinkClick r:id="rId14" action="ppaction://hlinksldjump"/>
          </p:cNvPr>
          <p:cNvPicPr>
            <a:picLocks noChangeAspect="1" noChangeArrowheads="1"/>
          </p:cNvPicPr>
          <p:nvPr/>
        </p:nvPicPr>
        <p:blipFill>
          <a:blip r:embed="rId15"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8698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7" y="-3372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2866" y="1152635"/>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51467" y="1226682"/>
            <a:ext cx="5960533"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«Любимая еда»</a:t>
            </a:r>
            <a:endPar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r>
              <a:rPr lang="ru-RU" dirty="0" smtClean="0"/>
              <a:t>Цель: развивать мышление, речь, умение выделять в сравниваемых объектах признаки сходства и различия.</a:t>
            </a:r>
          </a:p>
          <a:p>
            <a:r>
              <a:rPr lang="ru-RU" dirty="0" smtClean="0"/>
              <a:t>Оборудование: предметные картинки, например: корова – сено, кролик – капуста, медведь – мед, кошка – молоко и т. д.</a:t>
            </a:r>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a:p>
            <a:pPr algn="just"/>
            <a:r>
              <a:rPr lang="ru-RU" dirty="0" smtClean="0"/>
              <a:t>Описание: Подбираются картинки с изображением животных и пищи для этих животных. Перед дошкольниками раскладываются картинки с животными и отдельно картинки с изображением пищи, предлагается каждому животному разложить его любимую еду.</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 name="Рисунок 17" descr="66c11118c547777a698d0848de38c149--lady-bugs-clipart.jpg"/>
          <p:cNvPicPr>
            <a:picLocks noChangeAspect="1"/>
          </p:cNvPicPr>
          <p:nvPr/>
        </p:nvPicPr>
        <p:blipFill>
          <a:blip r:embed="rId12" cstate="print"/>
          <a:stretch>
            <a:fillRect/>
          </a:stretch>
        </p:blipFill>
        <p:spPr>
          <a:xfrm>
            <a:off x="7433159" y="1733550"/>
            <a:ext cx="3135357" cy="3363383"/>
          </a:xfrm>
          <a:prstGeom prst="rect">
            <a:avLst/>
          </a:prstGeom>
        </p:spPr>
      </p:pic>
      <p:pic>
        <p:nvPicPr>
          <p:cNvPr id="17" name="Рисунок 16">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9"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736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7" y="-3372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2932" y="1220369"/>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47380" y="960587"/>
            <a:ext cx="5592088" cy="42379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rPr>
              <a:t>Игра </a:t>
            </a:r>
            <a:r>
              <a:rPr lang="ru-RU" sz="2800" b="1" dirty="0" smtClean="0">
                <a:solidFill>
                  <a:schemeClr val="accent3">
                    <a:lumMod val="50000"/>
                  </a:schemeClr>
                </a:solidFill>
                <a:effectLst>
                  <a:outerShdw blurRad="38100" dist="38100" dir="2700000" algn="tl">
                    <a:srgbClr val="000000">
                      <a:alpha val="43137"/>
                    </a:srgbClr>
                  </a:outerShdw>
                </a:effectLst>
              </a:rPr>
              <a:t>«Нелепицы»</a:t>
            </a:r>
            <a:endParaRPr lang="ru-RU" sz="2800" b="1" dirty="0" smtClean="0">
              <a:solidFill>
                <a:schemeClr val="accent3">
                  <a:lumMod val="50000"/>
                </a:schemeClr>
              </a:solidFill>
              <a:effectLst>
                <a:outerShdw blurRad="38100" dist="38100" dir="2700000" algn="tl">
                  <a:srgbClr val="000000">
                    <a:alpha val="43137"/>
                  </a:srgbClr>
                </a:outerShdw>
              </a:effectLst>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r>
              <a:rPr lang="ru-RU" sz="2000" dirty="0" smtClean="0"/>
              <a:t>Цель:  развитие речи, внимания, мышления.</a:t>
            </a:r>
          </a:p>
          <a:p>
            <a:endParaRPr lang="ru-RU" sz="2000" dirty="0" smtClean="0"/>
          </a:p>
          <a:p>
            <a:r>
              <a:rPr lang="ru-RU" sz="2000" dirty="0" smtClean="0"/>
              <a:t>Оборудование: карточка к заданию.</a:t>
            </a:r>
          </a:p>
          <a:p>
            <a:pPr lvl="0" algn="just" eaLnBrk="0" fontAlgn="base" hangingPunct="0">
              <a:spcBef>
                <a:spcPct val="0"/>
              </a:spcBef>
              <a:spcAft>
                <a:spcPct val="0"/>
              </a:spcAft>
            </a:pPr>
            <a:endParaRPr kumimoji="0" lang="ru-RU" sz="2000" b="0" i="0" u="none" strike="noStrike" cap="none" normalizeH="0" baseline="0" dirty="0" smtClean="0">
              <a:ln>
                <a:noFill/>
              </a:ln>
              <a:solidFill>
                <a:srgbClr val="000000"/>
              </a:solidFill>
              <a:effectLst/>
              <a:cs typeface="Times New Roman" pitchFamily="18" charset="0"/>
            </a:endParaRPr>
          </a:p>
          <a:p>
            <a:pPr algn="just"/>
            <a:r>
              <a:rPr lang="ru-RU" sz="2000" dirty="0" smtClean="0"/>
              <a:t>Описание: Воспитатель предлагает ребенку рисунки, в которых содержатся какие-нибудь противоречия, несообразности, нарушения в поведении персонажей, просит ребенка найти ошибки и неточности и объяснить свой ответ. Предлагается ответить, как бывает на самом деле.</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 name="Рисунок 17" descr="phoca_thumb_l_lv_multyashny_026.jpg"/>
          <p:cNvPicPr>
            <a:picLocks noChangeAspect="1"/>
          </p:cNvPicPr>
          <p:nvPr/>
        </p:nvPicPr>
        <p:blipFill>
          <a:blip r:embed="rId12" cstate="print"/>
          <a:stretch>
            <a:fillRect/>
          </a:stretch>
        </p:blipFill>
        <p:spPr>
          <a:xfrm>
            <a:off x="6917266" y="1634067"/>
            <a:ext cx="3801533" cy="3801533"/>
          </a:xfrm>
          <a:prstGeom prst="rect">
            <a:avLst/>
          </a:prstGeom>
        </p:spPr>
      </p:pic>
      <p:pic>
        <p:nvPicPr>
          <p:cNvPr id="17" name="Рисунок 16">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9"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7708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588379" cy="221088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2"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8837" y="502023"/>
            <a:ext cx="6652965" cy="1792444"/>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756" y="2784039"/>
            <a:ext cx="6296182" cy="2312894"/>
          </a:xfrm>
          <a:prstGeom prst="rect">
            <a:avLst/>
          </a:prstGeom>
        </p:spPr>
      </p:pic>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634" y="2928523"/>
            <a:ext cx="6721366" cy="1186277"/>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7328" y="5000314"/>
            <a:ext cx="5588379" cy="1277471"/>
          </a:xfrm>
          <a:prstGeom prst="rect">
            <a:avLst/>
          </a:prstGeom>
        </p:spPr>
      </p:pic>
      <p:sp>
        <p:nvSpPr>
          <p:cNvPr id="18" name="Прямоугольник 17">
            <a:hlinkClick r:id="rId10" action="ppaction://hlinksldjump"/>
          </p:cNvPr>
          <p:cNvSpPr/>
          <p:nvPr/>
        </p:nvSpPr>
        <p:spPr>
          <a:xfrm>
            <a:off x="772511" y="583324"/>
            <a:ext cx="4272455" cy="954107"/>
          </a:xfrm>
          <a:prstGeom prst="rect">
            <a:avLst/>
          </a:prstGeom>
        </p:spPr>
        <p:txBody>
          <a:bodyPr wrap="square">
            <a:spAutoFit/>
          </a:bodyPr>
          <a:lstStyle/>
          <a:p>
            <a:pPr algn="ctr"/>
            <a:r>
              <a:rPr lang="ru-RU" sz="2800" b="1" dirty="0" smtClean="0">
                <a:solidFill>
                  <a:schemeClr val="bg2">
                    <a:lumMod val="25000"/>
                  </a:schemeClr>
                </a:solidFill>
                <a:effectLst>
                  <a:outerShdw blurRad="38100" dist="38100" dir="2700000" algn="tl">
                    <a:srgbClr val="000000">
                      <a:alpha val="43137"/>
                    </a:srgbClr>
                  </a:outerShdw>
                </a:effectLst>
              </a:rPr>
              <a:t>Игра «Звуковые шапочки»</a:t>
            </a:r>
            <a:endParaRPr lang="ru-RU" sz="2800" b="1" dirty="0">
              <a:solidFill>
                <a:schemeClr val="bg2">
                  <a:lumMod val="25000"/>
                </a:schemeClr>
              </a:solidFill>
              <a:effectLst>
                <a:outerShdw blurRad="38100" dist="38100" dir="2700000" algn="tl">
                  <a:srgbClr val="000000">
                    <a:alpha val="43137"/>
                  </a:srgbClr>
                </a:outerShdw>
              </a:effectLst>
            </a:endParaRPr>
          </a:p>
        </p:txBody>
      </p:sp>
      <p:sp>
        <p:nvSpPr>
          <p:cNvPr id="19" name="Прямоугольник 18">
            <a:hlinkClick r:id="rId11" action="ppaction://hlinksldjump"/>
          </p:cNvPr>
          <p:cNvSpPr/>
          <p:nvPr/>
        </p:nvSpPr>
        <p:spPr>
          <a:xfrm>
            <a:off x="6400800" y="898635"/>
            <a:ext cx="4650827" cy="1384995"/>
          </a:xfrm>
          <a:prstGeom prst="rect">
            <a:avLst/>
          </a:prstGeom>
        </p:spPr>
        <p:txBody>
          <a:bodyPr wrap="square">
            <a:spAutoFit/>
          </a:bodyPr>
          <a:lstStyle/>
          <a:p>
            <a:pPr algn="ctr"/>
            <a:r>
              <a:rPr lang="ru-RU" sz="2800" b="1" dirty="0" smtClean="0">
                <a:solidFill>
                  <a:schemeClr val="bg2">
                    <a:lumMod val="25000"/>
                  </a:schemeClr>
                </a:solidFill>
                <a:effectLst>
                  <a:outerShdw blurRad="38100" dist="38100" dir="2700000" algn="tl">
                    <a:srgbClr val="000000">
                      <a:alpha val="43137"/>
                    </a:srgbClr>
                  </a:outerShdw>
                </a:effectLst>
              </a:rPr>
              <a:t>Игра «Сплетем венок из предложений»</a:t>
            </a:r>
            <a:endParaRPr lang="ru-RU" sz="2800" dirty="0" smtClean="0">
              <a:solidFill>
                <a:schemeClr val="bg2">
                  <a:lumMod val="25000"/>
                </a:schemeClr>
              </a:solidFill>
              <a:effectLst>
                <a:outerShdw blurRad="38100" dist="38100" dir="2700000" algn="tl">
                  <a:srgbClr val="000000">
                    <a:alpha val="43137"/>
                  </a:srgbClr>
                </a:outerShdw>
              </a:effectLst>
            </a:endParaRPr>
          </a:p>
          <a:p>
            <a:pPr algn="ctr"/>
            <a:endParaRPr lang="ru-RU" sz="2800" dirty="0"/>
          </a:p>
        </p:txBody>
      </p:sp>
      <p:sp>
        <p:nvSpPr>
          <p:cNvPr id="20" name="Прямоугольник 19">
            <a:hlinkClick r:id="rId12" action="ppaction://hlinksldjump"/>
          </p:cNvPr>
          <p:cNvSpPr/>
          <p:nvPr/>
        </p:nvSpPr>
        <p:spPr>
          <a:xfrm>
            <a:off x="988265" y="3241302"/>
            <a:ext cx="4298422" cy="1384995"/>
          </a:xfrm>
          <a:prstGeom prst="rect">
            <a:avLst/>
          </a:prstGeom>
        </p:spPr>
        <p:txBody>
          <a:bodyPr wrap="square">
            <a:spAutoFit/>
          </a:bodyPr>
          <a:lstStyle/>
          <a:p>
            <a:r>
              <a:rPr lang="ru-RU" sz="2800" b="1" dirty="0" smtClean="0">
                <a:solidFill>
                  <a:schemeClr val="bg2">
                    <a:lumMod val="25000"/>
                  </a:schemeClr>
                </a:solidFill>
                <a:effectLst>
                  <a:outerShdw blurRad="38100" dist="38100" dir="2700000" algn="tl">
                    <a:srgbClr val="000000">
                      <a:alpha val="43137"/>
                    </a:srgbClr>
                  </a:outerShdw>
                </a:effectLst>
              </a:rPr>
              <a:t>Игра «Назови слова, в которых второй звук гласный (согласный)»</a:t>
            </a:r>
            <a:endParaRPr lang="ru-RU" sz="2800" b="1" dirty="0">
              <a:solidFill>
                <a:schemeClr val="bg2">
                  <a:lumMod val="25000"/>
                </a:schemeClr>
              </a:solidFill>
              <a:effectLst>
                <a:outerShdw blurRad="38100" dist="38100" dir="2700000" algn="tl">
                  <a:srgbClr val="000000">
                    <a:alpha val="43137"/>
                  </a:srgbClr>
                </a:outerShdw>
              </a:effectLst>
            </a:endParaRPr>
          </a:p>
        </p:txBody>
      </p:sp>
      <p:sp>
        <p:nvSpPr>
          <p:cNvPr id="21" name="Прямоугольник 20">
            <a:hlinkClick r:id="rId13" action="ppaction://hlinksldjump"/>
          </p:cNvPr>
          <p:cNvSpPr/>
          <p:nvPr/>
        </p:nvSpPr>
        <p:spPr>
          <a:xfrm>
            <a:off x="6700345" y="3244333"/>
            <a:ext cx="4650827" cy="954107"/>
          </a:xfrm>
          <a:prstGeom prst="rect">
            <a:avLst/>
          </a:prstGeom>
        </p:spPr>
        <p:txBody>
          <a:bodyPr wrap="square">
            <a:spAutoFit/>
          </a:bodyPr>
          <a:lstStyle/>
          <a:p>
            <a:pPr algn="ctr"/>
            <a:r>
              <a:rPr lang="ru-RU" sz="2800" b="1" dirty="0" smtClean="0">
                <a:solidFill>
                  <a:schemeClr val="bg2">
                    <a:lumMod val="25000"/>
                  </a:schemeClr>
                </a:solidFill>
                <a:effectLst>
                  <a:outerShdw blurRad="38100" dist="38100" dir="2700000" algn="tl">
                    <a:srgbClr val="000000">
                      <a:alpha val="43137"/>
                    </a:srgbClr>
                  </a:outerShdw>
                </a:effectLst>
              </a:rPr>
              <a:t>Игра  «Нужные знаки»</a:t>
            </a:r>
          </a:p>
          <a:p>
            <a:pPr algn="ctr"/>
            <a:endParaRPr lang="ru-RU" sz="2800" dirty="0"/>
          </a:p>
        </p:txBody>
      </p:sp>
      <p:sp>
        <p:nvSpPr>
          <p:cNvPr id="22" name="Прямоугольник 21">
            <a:hlinkClick r:id="rId14" action="ppaction://hlinksldjump"/>
          </p:cNvPr>
          <p:cNvSpPr/>
          <p:nvPr/>
        </p:nvSpPr>
        <p:spPr>
          <a:xfrm>
            <a:off x="4136405" y="5361444"/>
            <a:ext cx="3935815" cy="523220"/>
          </a:xfrm>
          <a:prstGeom prst="rect">
            <a:avLst/>
          </a:prstGeom>
        </p:spPr>
        <p:txBody>
          <a:bodyPr wrap="square">
            <a:spAutoFit/>
          </a:bodyPr>
          <a:lstStyle/>
          <a:p>
            <a:r>
              <a:rPr lang="ru-RU" sz="2800" b="1" dirty="0" smtClean="0">
                <a:solidFill>
                  <a:schemeClr val="bg2">
                    <a:lumMod val="25000"/>
                  </a:schemeClr>
                </a:solidFill>
                <a:effectLst>
                  <a:outerShdw blurRad="38100" dist="38100" dir="2700000" algn="tl">
                    <a:srgbClr val="000000">
                      <a:alpha val="43137"/>
                    </a:srgbClr>
                  </a:outerShdw>
                </a:effectLst>
              </a:rPr>
              <a:t>Игры «Найди братца»</a:t>
            </a:r>
            <a:endParaRPr lang="ru-RU" sz="2800" b="1" dirty="0">
              <a:solidFill>
                <a:schemeClr val="bg2">
                  <a:lumMod val="25000"/>
                </a:schemeClr>
              </a:solidFill>
              <a:effectLst>
                <a:outerShdw blurRad="38100" dist="38100" dir="2700000" algn="tl">
                  <a:srgbClr val="000000">
                    <a:alpha val="43137"/>
                  </a:srgbClr>
                </a:outerShdw>
              </a:effectLst>
            </a:endParaRPr>
          </a:p>
        </p:txBody>
      </p:sp>
      <p:pic>
        <p:nvPicPr>
          <p:cNvPr id="23" name="Рисунок 22">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4" name="Рисунок 23">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843695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2" action="ppaction://hlinksldjump"/>
          </p:cNvPr>
          <p:cNvSpPr/>
          <p:nvPr/>
        </p:nvSpPr>
        <p:spPr>
          <a:xfrm>
            <a:off x="7820802" y="1530221"/>
            <a:ext cx="3590191" cy="1464517"/>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400" b="1" dirty="0" smtClean="0">
                <a:latin typeface="Times New Roman" panose="02020603050405020304" pitchFamily="18" charset="0"/>
                <a:cs typeface="Times New Roman" panose="02020603050405020304" pitchFamily="18" charset="0"/>
              </a:rPr>
              <a:t>Дети с умеренной умственной отсталостью</a:t>
            </a:r>
          </a:p>
          <a:p>
            <a:pPr algn="ctr">
              <a:defRPr/>
            </a:pPr>
            <a:r>
              <a:rPr lang="ru-RU" sz="2400" b="1" dirty="0" smtClean="0">
                <a:latin typeface="Times New Roman" panose="02020603050405020304" pitchFamily="18" charset="0"/>
                <a:cs typeface="Times New Roman" panose="02020603050405020304" pitchFamily="18" charset="0"/>
              </a:rPr>
              <a:t>1-4 класс</a:t>
            </a:r>
            <a:endParaRPr lang="ru-RU" sz="2400" b="1" dirty="0">
              <a:latin typeface="Times New Roman" panose="02020603050405020304" pitchFamily="18" charset="0"/>
              <a:cs typeface="Times New Roman" panose="02020603050405020304" pitchFamily="18" charset="0"/>
            </a:endParaRPr>
          </a:p>
        </p:txBody>
      </p:sp>
      <p:sp>
        <p:nvSpPr>
          <p:cNvPr id="3" name="Прямоугольник 2">
            <a:hlinkClick r:id="rId3" action="ppaction://hlinksldjump"/>
          </p:cNvPr>
          <p:cNvSpPr/>
          <p:nvPr/>
        </p:nvSpPr>
        <p:spPr>
          <a:xfrm>
            <a:off x="7782723" y="3277743"/>
            <a:ext cx="3666347" cy="115470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400" b="1" dirty="0">
                <a:latin typeface="Times New Roman" panose="02020603050405020304" pitchFamily="18" charset="0"/>
                <a:cs typeface="Times New Roman" panose="02020603050405020304" pitchFamily="18" charset="0"/>
              </a:rPr>
              <a:t>Дети с умеренной умственной отсталостью</a:t>
            </a:r>
          </a:p>
          <a:p>
            <a:pPr algn="ctr">
              <a:defRPr/>
            </a:pPr>
            <a:r>
              <a:rPr lang="ru-RU" sz="2400" b="1" dirty="0" smtClean="0">
                <a:latin typeface="Times New Roman" panose="02020603050405020304" pitchFamily="18" charset="0"/>
                <a:cs typeface="Times New Roman" panose="02020603050405020304" pitchFamily="18" charset="0"/>
              </a:rPr>
              <a:t>5-7 </a:t>
            </a:r>
            <a:r>
              <a:rPr lang="ru-RU" sz="2400" b="1" dirty="0">
                <a:latin typeface="Times New Roman" panose="02020603050405020304" pitchFamily="18" charset="0"/>
                <a:cs typeface="Times New Roman" panose="02020603050405020304" pitchFamily="18" charset="0"/>
              </a:rPr>
              <a:t>класс</a:t>
            </a:r>
          </a:p>
        </p:txBody>
      </p:sp>
      <p:sp>
        <p:nvSpPr>
          <p:cNvPr id="4" name="Прямоугольник 3">
            <a:hlinkClick r:id="rId4" action="ppaction://hlinksldjump"/>
          </p:cNvPr>
          <p:cNvSpPr/>
          <p:nvPr/>
        </p:nvSpPr>
        <p:spPr>
          <a:xfrm>
            <a:off x="7786141" y="4613874"/>
            <a:ext cx="3586786" cy="131067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400" b="1" dirty="0">
                <a:latin typeface="Times New Roman" panose="02020603050405020304" pitchFamily="18" charset="0"/>
                <a:cs typeface="Times New Roman" panose="02020603050405020304" pitchFamily="18" charset="0"/>
              </a:rPr>
              <a:t>Дети с умеренной умственной отсталостью</a:t>
            </a:r>
          </a:p>
          <a:p>
            <a:pPr algn="ctr">
              <a:defRPr/>
            </a:pPr>
            <a:r>
              <a:rPr lang="ru-RU" sz="2400" b="1" dirty="0" smtClean="0">
                <a:latin typeface="Times New Roman" panose="02020603050405020304" pitchFamily="18" charset="0"/>
                <a:cs typeface="Times New Roman" panose="02020603050405020304" pitchFamily="18" charset="0"/>
              </a:rPr>
              <a:t>7-9 </a:t>
            </a:r>
            <a:r>
              <a:rPr lang="ru-RU" sz="2400" b="1" dirty="0">
                <a:latin typeface="Times New Roman" panose="02020603050405020304" pitchFamily="18" charset="0"/>
                <a:cs typeface="Times New Roman" panose="02020603050405020304" pitchFamily="18" charset="0"/>
              </a:rPr>
              <a:t>класс</a:t>
            </a:r>
          </a:p>
        </p:txBody>
      </p:sp>
      <p:sp>
        <p:nvSpPr>
          <p:cNvPr id="5" name="Прямоугольник 4">
            <a:hlinkClick r:id="rId5" action="ppaction://hlinksldjump"/>
          </p:cNvPr>
          <p:cNvSpPr/>
          <p:nvPr/>
        </p:nvSpPr>
        <p:spPr>
          <a:xfrm>
            <a:off x="7820802" y="133350"/>
            <a:ext cx="3666347" cy="115470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400" b="1" dirty="0" smtClean="0">
                <a:latin typeface="Times New Roman" panose="02020603050405020304" pitchFamily="18" charset="0"/>
                <a:cs typeface="Times New Roman" panose="02020603050405020304" pitchFamily="18" charset="0"/>
              </a:rPr>
              <a:t>Дети с легкой умственной отсталостью</a:t>
            </a:r>
          </a:p>
          <a:p>
            <a:pPr algn="ctr">
              <a:defRPr/>
            </a:pPr>
            <a:r>
              <a:rPr lang="ru-RU" sz="2400" b="1" dirty="0" smtClean="0">
                <a:latin typeface="Times New Roman" panose="02020603050405020304" pitchFamily="18" charset="0"/>
                <a:cs typeface="Times New Roman" panose="02020603050405020304" pitchFamily="18" charset="0"/>
              </a:rPr>
              <a:t>1-4 класс</a:t>
            </a:r>
            <a:endParaRPr lang="ru-RU" sz="2400" b="1" dirty="0">
              <a:latin typeface="Times New Roman" panose="02020603050405020304" pitchFamily="18" charset="0"/>
              <a:cs typeface="Times New Roman" panose="02020603050405020304" pitchFamily="18" charset="0"/>
            </a:endParaRPr>
          </a:p>
        </p:txBody>
      </p:sp>
      <p:pic>
        <p:nvPicPr>
          <p:cNvPr id="6" name="Рисунок 5">
            <a:hlinkClick r:id="rId6" action="ppaction://hlinksldjump"/>
          </p:cNvPr>
          <p:cNvPicPr>
            <a:picLocks noChangeAspect="1"/>
          </p:cNvPicPr>
          <p:nvPr/>
        </p:nvPicPr>
        <p:blipFill>
          <a:blip r:embed="rId7"/>
          <a:stretch>
            <a:fillRect/>
          </a:stretch>
        </p:blipFill>
        <p:spPr>
          <a:xfrm>
            <a:off x="7543799" y="6304981"/>
            <a:ext cx="4406153" cy="451405"/>
          </a:xfrm>
          <a:prstGeom prst="rect">
            <a:avLst/>
          </a:prstGeom>
        </p:spPr>
      </p:pic>
      <p:pic>
        <p:nvPicPr>
          <p:cNvPr id="1034" name="Picture 10" descr="http://vishenka7.my1.ru/11/6/vozr_o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273" y="31736"/>
            <a:ext cx="6781800" cy="6724650"/>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hlinkClick r:id="rId9" action="ppaction://hlinksldjump"/>
          </p:cNvPr>
          <p:cNvPicPr>
            <a:picLocks noChangeAspect="1"/>
          </p:cNvPicPr>
          <p:nvPr/>
        </p:nvPicPr>
        <p:blipFill>
          <a:blip r:embed="rId10"/>
          <a:stretch>
            <a:fillRect/>
          </a:stretch>
        </p:blipFill>
        <p:spPr>
          <a:xfrm>
            <a:off x="9870690" y="5924550"/>
            <a:ext cx="2321310" cy="419100"/>
          </a:xfrm>
          <a:prstGeom prst="rect">
            <a:avLst/>
          </a:prstGeom>
        </p:spPr>
      </p:pic>
    </p:spTree>
    <p:extLst>
      <p:ext uri="{BB962C8B-B14F-4D97-AF65-F5344CB8AC3E}">
        <p14:creationId xmlns:p14="http://schemas.microsoft.com/office/powerpoint/2010/main" val="659807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62922" y="632011"/>
            <a:ext cx="8229600" cy="1317348"/>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8542"/>
            <a:ext cx="499426" cy="502800"/>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831" y="5523297"/>
            <a:ext cx="405780" cy="408522"/>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90" y="346841"/>
            <a:ext cx="807211" cy="83557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60" y="1453299"/>
            <a:ext cx="689471" cy="710577"/>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5584" y="1028627"/>
            <a:ext cx="405493" cy="424672"/>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7365" y="5020666"/>
            <a:ext cx="706892" cy="706892"/>
          </a:xfrm>
          <a:prstGeom prst="rect">
            <a:avLst/>
          </a:prstGeom>
        </p:spPr>
      </p:pic>
      <p:sp>
        <p:nvSpPr>
          <p:cNvPr id="20"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6" name="Прямоугольник 15">
            <a:hlinkClick r:id="rId10" action="ppaction://hlinksldjump"/>
          </p:cNvPr>
          <p:cNvSpPr/>
          <p:nvPr/>
        </p:nvSpPr>
        <p:spPr>
          <a:xfrm>
            <a:off x="630621" y="1008993"/>
            <a:ext cx="7126013" cy="523220"/>
          </a:xfrm>
          <a:prstGeom prst="rect">
            <a:avLst/>
          </a:prstGeom>
        </p:spPr>
        <p:txBody>
          <a:bodyPr wrap="square">
            <a:spAutoFit/>
          </a:bodyPr>
          <a:lstStyle/>
          <a:p>
            <a:pPr lvl="0" algn="just"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«Во что с этим можно играть?»</a:t>
            </a:r>
            <a:endParaRPr lang="ru-RU" sz="2800" b="1" dirty="0" smtClean="0">
              <a:effectLst>
                <a:outerShdw blurRad="38100" dist="38100" dir="2700000" algn="tl">
                  <a:srgbClr val="000000">
                    <a:alpha val="43137"/>
                  </a:srgbClr>
                </a:outerShdw>
              </a:effectLst>
              <a:cs typeface="Arial" pitchFamily="34" charset="0"/>
            </a:endParaRPr>
          </a:p>
        </p:txBody>
      </p:sp>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204841" y="887505"/>
            <a:ext cx="4987159" cy="971435"/>
          </a:xfrm>
          <a:prstGeom prst="rect">
            <a:avLst/>
          </a:prstGeom>
        </p:spPr>
      </p:pic>
      <p:sp>
        <p:nvSpPr>
          <p:cNvPr id="22" name="Прямоугольник 21">
            <a:hlinkClick r:id="rId11" action="ppaction://hlinksldjump"/>
          </p:cNvPr>
          <p:cNvSpPr/>
          <p:nvPr/>
        </p:nvSpPr>
        <p:spPr>
          <a:xfrm>
            <a:off x="8497614" y="1072055"/>
            <a:ext cx="2506717" cy="523220"/>
          </a:xfrm>
          <a:prstGeom prst="rect">
            <a:avLst/>
          </a:prstGeom>
        </p:spPr>
        <p:txBody>
          <a:bodyPr wrap="square">
            <a:spAutoFit/>
          </a:bodyPr>
          <a:lstStyle/>
          <a:p>
            <a:pPr lvl="0" algn="just"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«Кто я?»</a:t>
            </a:r>
          </a:p>
        </p:txBody>
      </p:sp>
      <p:pic>
        <p:nvPicPr>
          <p:cNvPr id="23" name="Рисунок 2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774392" y="2043953"/>
            <a:ext cx="8376746" cy="1258458"/>
          </a:xfrm>
          <a:prstGeom prst="rect">
            <a:avLst/>
          </a:prstGeom>
        </p:spPr>
      </p:pic>
      <p:sp>
        <p:nvSpPr>
          <p:cNvPr id="24" name="Прямоугольник 23">
            <a:hlinkClick r:id="rId12" action="ppaction://hlinksldjump"/>
          </p:cNvPr>
          <p:cNvSpPr/>
          <p:nvPr/>
        </p:nvSpPr>
        <p:spPr>
          <a:xfrm>
            <a:off x="3583409" y="2362044"/>
            <a:ext cx="5407572" cy="523220"/>
          </a:xfrm>
          <a:prstGeom prst="rect">
            <a:avLst/>
          </a:prstGeom>
        </p:spPr>
        <p:txBody>
          <a:bodyPr wrap="square">
            <a:spAutoFit/>
          </a:bodyPr>
          <a:lstStyle/>
          <a:p>
            <a:pPr lvl="0" algn="just"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«Чудесные превращения»</a:t>
            </a:r>
          </a:p>
        </p:txBody>
      </p:sp>
      <p:pic>
        <p:nvPicPr>
          <p:cNvPr id="21" name="Рисунок 2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984124" y="4397188"/>
            <a:ext cx="5207876" cy="1177776"/>
          </a:xfrm>
          <a:prstGeom prst="rect">
            <a:avLst/>
          </a:prstGeom>
        </p:spPr>
      </p:pic>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37572" y="3765177"/>
            <a:ext cx="8229600" cy="1112860"/>
          </a:xfrm>
          <a:prstGeom prst="rect">
            <a:avLst/>
          </a:prstGeom>
        </p:spPr>
      </p:pic>
      <p:sp>
        <p:nvSpPr>
          <p:cNvPr id="26" name="Прямоугольник 25">
            <a:hlinkClick r:id="rId13" action="ppaction://hlinksldjump"/>
          </p:cNvPr>
          <p:cNvSpPr/>
          <p:nvPr/>
        </p:nvSpPr>
        <p:spPr>
          <a:xfrm>
            <a:off x="8056179" y="4698123"/>
            <a:ext cx="3153103"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«Облака»</a:t>
            </a:r>
          </a:p>
        </p:txBody>
      </p:sp>
      <p:sp>
        <p:nvSpPr>
          <p:cNvPr id="27" name="Прямоугольник 26">
            <a:hlinkClick r:id="rId14" action="ppaction://hlinksldjump"/>
          </p:cNvPr>
          <p:cNvSpPr/>
          <p:nvPr/>
        </p:nvSpPr>
        <p:spPr>
          <a:xfrm>
            <a:off x="1143464" y="4058230"/>
            <a:ext cx="5186854"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«Самодельная мозаика»</a:t>
            </a:r>
          </a:p>
        </p:txBody>
      </p:sp>
      <p:pic>
        <p:nvPicPr>
          <p:cNvPr id="28" name="Рисунок 27">
            <a:hlinkClick r:id="rId15" action="ppaction://hlinksldjump"/>
          </p:cNvPr>
          <p:cNvPicPr>
            <a:picLocks noChangeAspect="1"/>
          </p:cNvPicPr>
          <p:nvPr/>
        </p:nvPicPr>
        <p:blipFill rotWithShape="1">
          <a:blip r:embed="rId16" cstate="print"/>
          <a:srcRect l="16230" t="24067" r="18732" b="10627"/>
          <a:stretch/>
        </p:blipFill>
        <p:spPr>
          <a:xfrm>
            <a:off x="157239" y="5786650"/>
            <a:ext cx="1726152" cy="968992"/>
          </a:xfrm>
          <a:prstGeom prst="rect">
            <a:avLst/>
          </a:prstGeom>
          <a:scene3d>
            <a:camera prst="orthographicFront"/>
            <a:lightRig rig="threePt" dir="t"/>
          </a:scene3d>
          <a:sp3d>
            <a:bevelT/>
          </a:sp3d>
        </p:spPr>
      </p:pic>
      <p:pic>
        <p:nvPicPr>
          <p:cNvPr id="29" name="Рисунок 28">
            <a:hlinkClick r:id="rId17" action="ppaction://hlinksldjump"/>
          </p:cNvPr>
          <p:cNvPicPr>
            <a:picLocks noChangeAspect="1"/>
          </p:cNvPicPr>
          <p:nvPr/>
        </p:nvPicPr>
        <p:blipFill rotWithShape="1">
          <a:blip r:embed="rId18" cstate="print"/>
          <a:srcRect l="16454" t="24357" r="18815" b="10790"/>
          <a:stretch/>
        </p:blipFill>
        <p:spPr>
          <a:xfrm>
            <a:off x="1030541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216869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928" y="-376519"/>
            <a:ext cx="12929329" cy="739588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185196" y="781784"/>
            <a:ext cx="7851228" cy="1384995"/>
          </a:xfrm>
          <a:prstGeom prst="rect">
            <a:avLst/>
          </a:prstGeom>
        </p:spPr>
        <p:txBody>
          <a:bodyPr wrap="square">
            <a:spAutoFit/>
          </a:bodyPr>
          <a:lstStyle/>
          <a:p>
            <a:r>
              <a:rPr lang="ru-RU" sz="2800" b="1" dirty="0" smtClean="0">
                <a:solidFill>
                  <a:schemeClr val="bg2">
                    <a:lumMod val="25000"/>
                  </a:schemeClr>
                </a:solidFill>
                <a:effectLst>
                  <a:outerShdw blurRad="38100" dist="38100" dir="2700000" algn="tl">
                    <a:srgbClr val="000000">
                      <a:alpha val="43137"/>
                    </a:srgbClr>
                  </a:outerShdw>
                </a:effectLst>
              </a:rPr>
              <a:t>Игра «Звуковые шапочки»</a:t>
            </a:r>
          </a:p>
          <a:p>
            <a:r>
              <a:rPr lang="ru-RU" sz="2800" b="1" dirty="0" smtClean="0">
                <a:solidFill>
                  <a:srgbClr val="002060"/>
                </a:solidFill>
                <a:effectLst>
                  <a:outerShdw blurRad="38100" dist="38100" dir="2700000" algn="tl">
                    <a:srgbClr val="000000">
                      <a:alpha val="43137"/>
                    </a:srgbClr>
                  </a:outerShdw>
                </a:effectLst>
              </a:rPr>
              <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203280" y="1473404"/>
            <a:ext cx="6864956" cy="4093428"/>
          </a:xfrm>
          <a:prstGeom prst="rect">
            <a:avLst/>
          </a:prstGeom>
        </p:spPr>
        <p:txBody>
          <a:bodyPr wrap="square">
            <a:spAutoFit/>
          </a:bodyPr>
          <a:lstStyle/>
          <a:p>
            <a:pPr algn="just" fontAlgn="base">
              <a:spcBef>
                <a:spcPct val="0"/>
              </a:spcBef>
              <a:spcAft>
                <a:spcPct val="0"/>
              </a:spcAft>
            </a:pPr>
            <a:r>
              <a:rPr lang="ru-RU" sz="2000" dirty="0" smtClean="0">
                <a:solidFill>
                  <a:srgbClr val="000000"/>
                </a:solidFill>
                <a:ea typeface="Times New Roman" pitchFamily="18" charset="0"/>
                <a:cs typeface="Arial" pitchFamily="34" charset="0"/>
              </a:rPr>
              <a:t>Цель: </a:t>
            </a:r>
            <a:r>
              <a:rPr lang="ru-RU" sz="2000" dirty="0" smtClean="0"/>
              <a:t>Развивать навыки звукового анализа. Учить составлять прямые и обратные слоги.</a:t>
            </a:r>
            <a:endParaRPr lang="ru-RU" sz="20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000" dirty="0" smtClean="0">
                <a:solidFill>
                  <a:srgbClr val="000000"/>
                </a:solidFill>
                <a:ea typeface="Times New Roman" pitchFamily="18" charset="0"/>
                <a:cs typeface="Arial" pitchFamily="34" charset="0"/>
              </a:rPr>
              <a:t/>
            </a:r>
            <a:br>
              <a:rPr lang="ru-RU" sz="2000" dirty="0" smtClean="0">
                <a:solidFill>
                  <a:srgbClr val="000000"/>
                </a:solidFill>
                <a:ea typeface="Times New Roman" pitchFamily="18" charset="0"/>
                <a:cs typeface="Arial" pitchFamily="34" charset="0"/>
              </a:rPr>
            </a:br>
            <a:r>
              <a:rPr lang="ru-RU" sz="2000" dirty="0" smtClean="0"/>
              <a:t> Описание</a:t>
            </a:r>
            <a:r>
              <a:rPr lang="ru-RU" sz="2000" dirty="0" smtClean="0">
                <a:solidFill>
                  <a:srgbClr val="000000"/>
                </a:solidFill>
                <a:ea typeface="Times New Roman" pitchFamily="18" charset="0"/>
                <a:cs typeface="Arial" pitchFamily="34" charset="0"/>
              </a:rPr>
              <a:t>: </a:t>
            </a:r>
            <a:r>
              <a:rPr lang="ru-RU" sz="2000" dirty="0" smtClean="0"/>
              <a:t>В игре принимают участие 2 ребенка. Они выбирают себе шапочки жука и гуся. На полу разложены вырезанные из цветной бумаги листочки и цветочки. На них написаны буквы, обозначающие гласные звуки. По инструкции педагога «Солнышко просыпается» дети двигаются по комнате, изображая жужжание жука и шипение гуся. По сигналу педагога дети останавливаются на листочках и цветочках, произнося по очереди слоги со своими звуками. Например: Жук остановился на цветке с буквой «А», ребенок произносит слог «</a:t>
            </a:r>
            <a:r>
              <a:rPr lang="ru-RU" sz="2000" dirty="0" err="1" smtClean="0"/>
              <a:t>Жа</a:t>
            </a:r>
            <a:r>
              <a:rPr lang="ru-RU" sz="2000" dirty="0" smtClean="0"/>
              <a:t>». </a:t>
            </a:r>
            <a:endParaRPr lang="ru-RU" sz="20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01000" y="1627094"/>
            <a:ext cx="2914650" cy="3743129"/>
          </a:xfrm>
          <a:prstGeom prst="rect">
            <a:avLst/>
          </a:prstGeom>
        </p:spPr>
      </p:pic>
    </p:spTree>
    <p:extLst>
      <p:ext uri="{BB962C8B-B14F-4D97-AF65-F5344CB8AC3E}">
        <p14:creationId xmlns:p14="http://schemas.microsoft.com/office/powerpoint/2010/main" val="3254397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68"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9760" y="4938456"/>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6994" y="6075937"/>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1384995"/>
          </a:xfrm>
          <a:prstGeom prst="rect">
            <a:avLst/>
          </a:prstGeom>
        </p:spPr>
        <p:txBody>
          <a:bodyPr wrap="square">
            <a:spAutoFit/>
          </a:bodyPr>
          <a:lstStyle/>
          <a:p>
            <a:r>
              <a:rPr lang="ru-RU" sz="2800" b="1" dirty="0" smtClean="0">
                <a:solidFill>
                  <a:schemeClr val="bg2">
                    <a:lumMod val="25000"/>
                  </a:schemeClr>
                </a:solidFill>
                <a:effectLst>
                  <a:outerShdw blurRad="38100" dist="38100" dir="2700000" algn="tl">
                    <a:srgbClr val="000000">
                      <a:alpha val="43137"/>
                    </a:srgbClr>
                  </a:outerShdw>
                </a:effectLst>
              </a:rPr>
              <a:t>Игра «Сплетем венок из предложений»</a:t>
            </a:r>
            <a:endParaRPr lang="ru-RU" sz="2800" dirty="0" smtClean="0">
              <a:solidFill>
                <a:schemeClr val="bg2">
                  <a:lumMod val="25000"/>
                </a:schemeClr>
              </a:solidFill>
              <a:effectLst>
                <a:outerShdw blurRad="38100" dist="38100" dir="2700000" algn="tl">
                  <a:srgbClr val="000000">
                    <a:alpha val="43137"/>
                  </a:srgbClr>
                </a:outerShdw>
              </a:effectLst>
            </a:endParaRPr>
          </a:p>
          <a:p>
            <a:r>
              <a:rPr lang="ru-RU" sz="2800" b="1" dirty="0" smtClean="0">
                <a:solidFill>
                  <a:srgbClr val="002060"/>
                </a:solidFill>
                <a:effectLst>
                  <a:outerShdw blurRad="38100" dist="38100" dir="2700000" algn="tl">
                    <a:srgbClr val="000000">
                      <a:alpha val="43137"/>
                    </a:srgbClr>
                  </a:outerShdw>
                </a:effectLst>
              </a:rPr>
              <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24304" y="1997839"/>
            <a:ext cx="5415164" cy="2862322"/>
          </a:xfrm>
          <a:prstGeom prst="rect">
            <a:avLst/>
          </a:prstGeom>
        </p:spPr>
        <p:txBody>
          <a:bodyPr wrap="square">
            <a:spAutoFit/>
          </a:bodyPr>
          <a:lstStyle/>
          <a:p>
            <a:pPr algn="just" fontAlgn="base">
              <a:spcBef>
                <a:spcPct val="0"/>
              </a:spcBef>
              <a:spcAft>
                <a:spcPct val="0"/>
              </a:spcAft>
            </a:pPr>
            <a:r>
              <a:rPr lang="ru-RU" sz="2000" dirty="0" smtClean="0">
                <a:solidFill>
                  <a:srgbClr val="000000"/>
                </a:solidFill>
                <a:ea typeface="Times New Roman" pitchFamily="18" charset="0"/>
                <a:cs typeface="Arial" pitchFamily="34" charset="0"/>
              </a:rPr>
              <a:t>Цель: </a:t>
            </a:r>
            <a:r>
              <a:rPr lang="ru-RU" sz="2000" dirty="0" smtClean="0"/>
              <a:t>Упражнять детей в составлении предложений, объединенных тематически, воспитывать речевое внимание.</a:t>
            </a:r>
            <a:r>
              <a:rPr lang="ru-RU" sz="2000" dirty="0" smtClean="0">
                <a:solidFill>
                  <a:srgbClr val="000000"/>
                </a:solidFill>
                <a:ea typeface="Times New Roman" pitchFamily="18" charset="0"/>
                <a:cs typeface="Arial" pitchFamily="34" charset="0"/>
              </a:rPr>
              <a:t> </a:t>
            </a:r>
          </a:p>
          <a:p>
            <a:pPr lvl="0" algn="just" fontAlgn="base">
              <a:spcBef>
                <a:spcPct val="0"/>
              </a:spcBef>
              <a:spcAft>
                <a:spcPct val="0"/>
              </a:spcAft>
            </a:pPr>
            <a:r>
              <a:rPr lang="ru-RU" sz="2000" dirty="0" smtClean="0">
                <a:solidFill>
                  <a:srgbClr val="000000"/>
                </a:solidFill>
                <a:ea typeface="Times New Roman" pitchFamily="18" charset="0"/>
                <a:cs typeface="Arial" pitchFamily="34" charset="0"/>
              </a:rPr>
              <a:t/>
            </a:r>
            <a:br>
              <a:rPr lang="ru-RU" sz="2000" dirty="0" smtClean="0">
                <a:solidFill>
                  <a:srgbClr val="000000"/>
                </a:solidFill>
                <a:ea typeface="Times New Roman" pitchFamily="18" charset="0"/>
                <a:cs typeface="Arial" pitchFamily="34" charset="0"/>
              </a:rPr>
            </a:br>
            <a:r>
              <a:rPr lang="ru-RU" sz="2000" dirty="0" smtClean="0"/>
              <a:t> Описание</a:t>
            </a:r>
            <a:r>
              <a:rPr lang="ru-RU" sz="2000" dirty="0" smtClean="0">
                <a:solidFill>
                  <a:srgbClr val="000000"/>
                </a:solidFill>
                <a:ea typeface="Times New Roman" pitchFamily="18" charset="0"/>
                <a:cs typeface="Arial" pitchFamily="34" charset="0"/>
              </a:rPr>
              <a:t>: </a:t>
            </a:r>
            <a:r>
              <a:rPr lang="ru-RU" sz="2000" dirty="0" smtClean="0"/>
              <a:t>Воспитатель произносит предложение. Дети называют последнее слово и с ним же придумывают новое предложение. Например: Сережа читает книгу. Книга лежит на столе.</a:t>
            </a:r>
            <a:endParaRPr lang="ru-RU" sz="2000" dirty="0" smtClean="0">
              <a:cs typeface="Arial" pitchFamily="34" charset="0"/>
            </a:endParaRPr>
          </a:p>
        </p:txBody>
      </p:sp>
      <p:pic>
        <p:nvPicPr>
          <p:cNvPr id="16" name="Рисунок 15" descr="41486539_41174815_1_00bf9aeaf8ac.jpg"/>
          <p:cNvPicPr>
            <a:picLocks noChangeAspect="1"/>
          </p:cNvPicPr>
          <p:nvPr/>
        </p:nvPicPr>
        <p:blipFill>
          <a:blip r:embed="rId10" cstate="print"/>
          <a:stretch>
            <a:fillRect/>
          </a:stretch>
        </p:blipFill>
        <p:spPr>
          <a:xfrm>
            <a:off x="6815829" y="2025121"/>
            <a:ext cx="3536786" cy="3097214"/>
          </a:xfrm>
          <a:prstGeom prst="rect">
            <a:avLst/>
          </a:prstGeom>
        </p:spPr>
      </p:pic>
      <p:pic>
        <p:nvPicPr>
          <p:cNvPr id="17" name="Рисунок 16">
            <a:hlinkClick r:id="rId11" action="ppaction://hlinksldjump"/>
          </p:cNvPr>
          <p:cNvPicPr>
            <a:picLocks noChangeAspect="1"/>
          </p:cNvPicPr>
          <p:nvPr/>
        </p:nvPicPr>
        <p:blipFill rotWithShape="1">
          <a:blip r:embed="rId12"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8"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6868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68"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2561" y="5234788"/>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9460" y="5872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954107"/>
          </a:xfrm>
          <a:prstGeom prst="rect">
            <a:avLst/>
          </a:prstGeom>
        </p:spPr>
        <p:txBody>
          <a:bodyPr wrap="square">
            <a:spAutoFit/>
          </a:bodyPr>
          <a:lstStyle/>
          <a:p>
            <a:r>
              <a:rPr lang="ru-RU" sz="2800" b="1" dirty="0" smtClean="0">
                <a:solidFill>
                  <a:schemeClr val="bg2">
                    <a:lumMod val="25000"/>
                  </a:schemeClr>
                </a:solidFill>
                <a:effectLst>
                  <a:outerShdw blurRad="38100" dist="38100" dir="2700000" algn="tl">
                    <a:srgbClr val="000000">
                      <a:alpha val="43137"/>
                    </a:srgbClr>
                  </a:outerShdw>
                </a:effectLst>
              </a:rPr>
              <a:t>Игра «Назови слова, в которых второй звук гласный (согласный)»</a:t>
            </a:r>
            <a:endParaRPr lang="ru-RU" sz="2800" b="1" dirty="0">
              <a:solidFill>
                <a:schemeClr val="bg2">
                  <a:lumMod val="25000"/>
                </a:schemeClr>
              </a:solidFill>
              <a:effectLst>
                <a:outerShdw blurRad="38100" dist="38100" dir="2700000" algn="tl">
                  <a:srgbClr val="000000">
                    <a:alpha val="43137"/>
                  </a:srgbClr>
                </a:outerShdw>
              </a:effectLst>
            </a:endParaRPr>
          </a:p>
        </p:txBody>
      </p:sp>
      <p:sp>
        <p:nvSpPr>
          <p:cNvPr id="15" name="Прямоугольник 14"/>
          <p:cNvSpPr/>
          <p:nvPr/>
        </p:nvSpPr>
        <p:spPr>
          <a:xfrm>
            <a:off x="1349704" y="2201039"/>
            <a:ext cx="5008764" cy="2862322"/>
          </a:xfrm>
          <a:prstGeom prst="rect">
            <a:avLst/>
          </a:prstGeom>
        </p:spPr>
        <p:txBody>
          <a:bodyPr wrap="square">
            <a:spAutoFit/>
          </a:bodyPr>
          <a:lstStyle/>
          <a:p>
            <a:pPr lvl="0" algn="just" fontAlgn="base">
              <a:spcBef>
                <a:spcPct val="0"/>
              </a:spcBef>
              <a:spcAft>
                <a:spcPct val="0"/>
              </a:spcAft>
            </a:pPr>
            <a:r>
              <a:rPr lang="ru-RU" sz="2000" dirty="0" smtClean="0">
                <a:solidFill>
                  <a:srgbClr val="000000"/>
                </a:solidFill>
                <a:ea typeface="Times New Roman" pitchFamily="18" charset="0"/>
                <a:cs typeface="Arial" pitchFamily="34" charset="0"/>
              </a:rPr>
              <a:t>Цель: </a:t>
            </a:r>
            <a:r>
              <a:rPr lang="ru-RU" sz="2000" dirty="0" smtClean="0"/>
              <a:t>Закреплять навыки звукового анализа слова, упражнять в различении гласных и согласных звуков, активизировать словарь</a:t>
            </a:r>
            <a:endParaRPr lang="ru-RU" sz="20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000" dirty="0" smtClean="0">
                <a:solidFill>
                  <a:srgbClr val="000000"/>
                </a:solidFill>
                <a:ea typeface="Times New Roman" pitchFamily="18" charset="0"/>
                <a:cs typeface="Arial" pitchFamily="34" charset="0"/>
              </a:rPr>
              <a:t/>
            </a:r>
            <a:br>
              <a:rPr lang="ru-RU" sz="2000" dirty="0" smtClean="0">
                <a:solidFill>
                  <a:srgbClr val="000000"/>
                </a:solidFill>
                <a:ea typeface="Times New Roman" pitchFamily="18" charset="0"/>
                <a:cs typeface="Arial" pitchFamily="34" charset="0"/>
              </a:rPr>
            </a:br>
            <a:r>
              <a:rPr lang="ru-RU" sz="2000" dirty="0" smtClean="0"/>
              <a:t> Описание</a:t>
            </a:r>
            <a:r>
              <a:rPr lang="ru-RU" sz="2000" dirty="0" smtClean="0">
                <a:solidFill>
                  <a:srgbClr val="000000"/>
                </a:solidFill>
                <a:ea typeface="Times New Roman" pitchFamily="18" charset="0"/>
                <a:cs typeface="Arial" pitchFamily="34" charset="0"/>
              </a:rPr>
              <a:t>: </a:t>
            </a:r>
            <a:r>
              <a:rPr lang="ru-RU" sz="2000" dirty="0" smtClean="0"/>
              <a:t>Педагог предлагает детям вспомнить слова, у которых второй звук гласный или согласный. Дети соревнуются по рядам. Выигрывает тот ряд, который больше придумал слов.</a:t>
            </a:r>
            <a:endParaRPr lang="ru-RU" sz="2000" dirty="0" smtClean="0">
              <a:cs typeface="Arial" pitchFamily="34" charset="0"/>
            </a:endParaRPr>
          </a:p>
        </p:txBody>
      </p:sp>
      <p:pic>
        <p:nvPicPr>
          <p:cNvPr id="16" name="Рисунок 15" descr="ca43f669d0f5ab70e7a69a31bd916ce6--lady-bugs-buggy.jpg"/>
          <p:cNvPicPr>
            <a:picLocks noChangeAspect="1"/>
          </p:cNvPicPr>
          <p:nvPr/>
        </p:nvPicPr>
        <p:blipFill>
          <a:blip r:embed="rId10" cstate="print"/>
          <a:stretch>
            <a:fillRect/>
          </a:stretch>
        </p:blipFill>
        <p:spPr>
          <a:xfrm>
            <a:off x="6985000" y="1845735"/>
            <a:ext cx="2664460" cy="3600623"/>
          </a:xfrm>
          <a:prstGeom prst="rect">
            <a:avLst/>
          </a:prstGeom>
        </p:spPr>
      </p:pic>
      <p:pic>
        <p:nvPicPr>
          <p:cNvPr id="17" name="Рисунок 16">
            <a:hlinkClick r:id="rId11" action="ppaction://hlinksldjump"/>
          </p:cNvPr>
          <p:cNvPicPr>
            <a:picLocks noChangeAspect="1"/>
          </p:cNvPicPr>
          <p:nvPr/>
        </p:nvPicPr>
        <p:blipFill rotWithShape="1">
          <a:blip r:embed="rId12"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8"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362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68"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3028" y="5260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523220"/>
          </a:xfrm>
          <a:prstGeom prst="rect">
            <a:avLst/>
          </a:prstGeom>
        </p:spPr>
        <p:txBody>
          <a:bodyPr wrap="square">
            <a:spAutoFit/>
          </a:bodyPr>
          <a:lstStyle/>
          <a:p>
            <a:r>
              <a:rPr lang="ru-RU" sz="2800" b="1" dirty="0" smtClean="0">
                <a:solidFill>
                  <a:schemeClr val="bg2">
                    <a:lumMod val="25000"/>
                  </a:schemeClr>
                </a:solidFill>
                <a:effectLst>
                  <a:outerShdw blurRad="38100" dist="38100" dir="2700000" algn="tl">
                    <a:srgbClr val="000000">
                      <a:alpha val="43137"/>
                    </a:srgbClr>
                  </a:outerShdw>
                </a:effectLst>
              </a:rPr>
              <a:t>Игра  «Нужные знаки»</a:t>
            </a:r>
          </a:p>
        </p:txBody>
      </p:sp>
      <p:sp>
        <p:nvSpPr>
          <p:cNvPr id="15" name="Прямоугольник 14"/>
          <p:cNvSpPr/>
          <p:nvPr/>
        </p:nvSpPr>
        <p:spPr>
          <a:xfrm>
            <a:off x="1324304" y="1997838"/>
            <a:ext cx="5584496" cy="3385542"/>
          </a:xfrm>
          <a:prstGeom prst="rect">
            <a:avLst/>
          </a:prstGeom>
        </p:spPr>
        <p:txBody>
          <a:bodyPr wrap="square">
            <a:spAutoFit/>
          </a:bodyPr>
          <a:lstStyle/>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Цель: </a:t>
            </a:r>
            <a:r>
              <a:rPr lang="ru-RU" sz="2400" dirty="0" smtClean="0"/>
              <a:t>Развивать речевой аппарат детей, отрабатывать дикцию, закреплять способы обозначения предложений.</a:t>
            </a: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r>
              <a:rPr lang="ru-RU" sz="2200" dirty="0" smtClean="0"/>
              <a:t> Описание</a:t>
            </a:r>
            <a:r>
              <a:rPr lang="ru-RU" sz="2200" dirty="0" smtClean="0">
                <a:solidFill>
                  <a:srgbClr val="000000"/>
                </a:solidFill>
                <a:ea typeface="Times New Roman" pitchFamily="18" charset="0"/>
                <a:cs typeface="Arial" pitchFamily="34" charset="0"/>
              </a:rPr>
              <a:t>: </a:t>
            </a:r>
            <a:r>
              <a:rPr lang="ru-RU" sz="2400" dirty="0" smtClean="0"/>
              <a:t>Воспитатель называет предложение. Дети определяют, с какой интонацией оно было произнесено, в соответствии с этим поднимают карточку с нужным знаком.</a:t>
            </a:r>
            <a:endParaRPr lang="ru-RU" sz="2200" dirty="0" smtClean="0">
              <a:cs typeface="Arial" pitchFamily="34" charset="0"/>
            </a:endParaRPr>
          </a:p>
        </p:txBody>
      </p:sp>
      <p:pic>
        <p:nvPicPr>
          <p:cNvPr id="16" name="Рисунок 15" descr="niños19.jpg"/>
          <p:cNvPicPr>
            <a:picLocks noChangeAspect="1"/>
          </p:cNvPicPr>
          <p:nvPr/>
        </p:nvPicPr>
        <p:blipFill>
          <a:blip r:embed="rId10" cstate="print"/>
          <a:stretch>
            <a:fillRect/>
          </a:stretch>
        </p:blipFill>
        <p:spPr>
          <a:xfrm>
            <a:off x="7156614" y="1608666"/>
            <a:ext cx="2951078" cy="3623733"/>
          </a:xfrm>
          <a:prstGeom prst="rect">
            <a:avLst/>
          </a:prstGeom>
        </p:spPr>
      </p:pic>
      <p:pic>
        <p:nvPicPr>
          <p:cNvPr id="17" name="Рисунок 16">
            <a:hlinkClick r:id="rId11" action="ppaction://hlinksldjump"/>
          </p:cNvPr>
          <p:cNvPicPr>
            <a:picLocks noChangeAspect="1"/>
          </p:cNvPicPr>
          <p:nvPr/>
        </p:nvPicPr>
        <p:blipFill rotWithShape="1">
          <a:blip r:embed="rId12"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8"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5939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68"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523220"/>
          </a:xfrm>
          <a:prstGeom prst="rect">
            <a:avLst/>
          </a:prstGeom>
        </p:spPr>
        <p:txBody>
          <a:bodyPr wrap="square">
            <a:spAutoFit/>
          </a:bodyPr>
          <a:lstStyle/>
          <a:p>
            <a:r>
              <a:rPr lang="ru-RU" sz="2800" b="1" dirty="0" smtClean="0">
                <a:solidFill>
                  <a:schemeClr val="bg2">
                    <a:lumMod val="25000"/>
                  </a:schemeClr>
                </a:solidFill>
                <a:effectLst>
                  <a:outerShdw blurRad="38100" dist="38100" dir="2700000" algn="tl">
                    <a:srgbClr val="000000">
                      <a:alpha val="43137"/>
                    </a:srgbClr>
                  </a:outerShdw>
                </a:effectLst>
              </a:rPr>
              <a:t>Игры «Найди братца»</a:t>
            </a:r>
            <a:endParaRPr lang="ru-RU" sz="2800" b="1" dirty="0">
              <a:solidFill>
                <a:schemeClr val="bg2">
                  <a:lumMod val="25000"/>
                </a:schemeClr>
              </a:solidFill>
              <a:effectLst>
                <a:outerShdw blurRad="38100" dist="38100" dir="2700000" algn="tl">
                  <a:srgbClr val="000000">
                    <a:alpha val="43137"/>
                  </a:srgbClr>
                </a:outerShdw>
              </a:effectLst>
            </a:endParaRPr>
          </a:p>
        </p:txBody>
      </p:sp>
      <p:sp>
        <p:nvSpPr>
          <p:cNvPr id="15" name="Прямоугольник 14"/>
          <p:cNvSpPr/>
          <p:nvPr/>
        </p:nvSpPr>
        <p:spPr>
          <a:xfrm>
            <a:off x="1324303" y="1997839"/>
            <a:ext cx="9065173" cy="3816429"/>
          </a:xfrm>
          <a:prstGeom prst="rect">
            <a:avLst/>
          </a:prstGeom>
        </p:spPr>
        <p:txBody>
          <a:bodyPr wrap="square">
            <a:spAutoFit/>
          </a:bodyPr>
          <a:lstStyle/>
          <a:p>
            <a:r>
              <a:rPr lang="ru-RU" sz="2000" dirty="0" smtClean="0">
                <a:solidFill>
                  <a:srgbClr val="000000"/>
                </a:solidFill>
                <a:ea typeface="Times New Roman" pitchFamily="18" charset="0"/>
                <a:cs typeface="Arial" pitchFamily="34" charset="0"/>
              </a:rPr>
              <a:t>Цель: </a:t>
            </a:r>
            <a:r>
              <a:rPr lang="ru-RU" sz="2000" dirty="0" smtClean="0"/>
              <a:t>Закреплять умение детей определять первый звук в слове, различать твердые и мягкие согласные звуки.</a:t>
            </a:r>
          </a:p>
          <a:p>
            <a:r>
              <a:rPr lang="ru-RU" sz="2000" dirty="0" smtClean="0"/>
              <a:t>Материал: Предметные картинки</a:t>
            </a:r>
          </a:p>
          <a:p>
            <a:r>
              <a:rPr lang="ru-RU" sz="2000" dirty="0" smtClean="0">
                <a:solidFill>
                  <a:srgbClr val="000000"/>
                </a:solidFill>
                <a:ea typeface="Times New Roman" pitchFamily="18" charset="0"/>
                <a:cs typeface="Arial" pitchFamily="34" charset="0"/>
              </a:rPr>
              <a:t/>
            </a:r>
            <a:br>
              <a:rPr lang="ru-RU" sz="2000" dirty="0" smtClean="0">
                <a:solidFill>
                  <a:srgbClr val="000000"/>
                </a:solidFill>
                <a:ea typeface="Times New Roman" pitchFamily="18" charset="0"/>
                <a:cs typeface="Arial" pitchFamily="34" charset="0"/>
              </a:rPr>
            </a:br>
            <a:r>
              <a:rPr lang="ru-RU" sz="2000" dirty="0" smtClean="0"/>
              <a:t> Описание</a:t>
            </a:r>
            <a:r>
              <a:rPr lang="ru-RU" sz="2000" dirty="0" smtClean="0">
                <a:solidFill>
                  <a:srgbClr val="000000"/>
                </a:solidFill>
                <a:ea typeface="Times New Roman" pitchFamily="18" charset="0"/>
                <a:cs typeface="Arial" pitchFamily="34" charset="0"/>
              </a:rPr>
              <a:t>: </a:t>
            </a:r>
            <a:r>
              <a:rPr lang="ru-RU" sz="2000" dirty="0" smtClean="0"/>
              <a:t>Воспитатель выставляет предметные картинки в один ряд. Дети должны разложить картинки в два ряда. Во втором ряду должны быть картинки такие, чтобы первые звуки слов были братцами первых звуков слов первого ряда.</a:t>
            </a:r>
          </a:p>
          <a:p>
            <a:r>
              <a:rPr lang="ru-RU" sz="2000" i="1" dirty="0" smtClean="0"/>
              <a:t>Например:</a:t>
            </a:r>
            <a:r>
              <a:rPr lang="ru-RU" sz="2000" dirty="0" smtClean="0"/>
              <a:t> Бабочка, первый звук [б]. Положу белку, первый звук в этом слове [б'], [б] и [б'] – братцы.</a:t>
            </a:r>
          </a:p>
          <a:p>
            <a:r>
              <a:rPr lang="ru-RU" sz="2000" dirty="0" smtClean="0"/>
              <a:t>Дети по очереди подходят, называют предметы, первые звуки слов и если правильно подобрали пару, подставляют картинку под верхний ряд.</a:t>
            </a:r>
          </a:p>
          <a:p>
            <a:pPr lvl="0" algn="just" fontAlgn="base">
              <a:spcBef>
                <a:spcPct val="0"/>
              </a:spcBef>
              <a:spcAft>
                <a:spcPct val="0"/>
              </a:spcAft>
            </a:pP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6169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6611" y="1730109"/>
            <a:ext cx="779556" cy="80342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16" y="3326524"/>
            <a:ext cx="620744" cy="599090"/>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517" y="4457762"/>
            <a:ext cx="927092" cy="862866"/>
          </a:xfrm>
          <a:prstGeom prst="rect">
            <a:avLst/>
          </a:prstGeom>
        </p:spPr>
      </p:pic>
      <p:sp>
        <p:nvSpPr>
          <p:cNvPr id="16" name="TextBox 15"/>
          <p:cNvSpPr txBox="1"/>
          <p:nvPr/>
        </p:nvSpPr>
        <p:spPr>
          <a:xfrm>
            <a:off x="1150883" y="2238703"/>
            <a:ext cx="11041117" cy="1107996"/>
          </a:xfrm>
          <a:prstGeom prst="rect">
            <a:avLst/>
          </a:prstGeom>
          <a:noFill/>
        </p:spPr>
        <p:txBody>
          <a:bodyPr wrap="square" rtlCol="0">
            <a:spAutoFit/>
          </a:bodyPr>
          <a:lstStyle/>
          <a:p>
            <a:r>
              <a:rPr lang="ru-RU" sz="2200" dirty="0" smtClean="0">
                <a:solidFill>
                  <a:prstClr val="black"/>
                </a:solidFill>
              </a:rPr>
              <a:t/>
            </a:r>
            <a:br>
              <a:rPr lang="ru-RU" sz="2200" dirty="0" smtClean="0">
                <a:solidFill>
                  <a:prstClr val="black"/>
                </a:solidFill>
              </a:rPr>
            </a:br>
            <a:endParaRPr lang="ru-RU" sz="2200" dirty="0" smtClean="0">
              <a:solidFill>
                <a:prstClr val="black"/>
              </a:solidFill>
            </a:endParaRPr>
          </a:p>
          <a:p>
            <a:pPr algn="just"/>
            <a:endParaRPr lang="ru-RU" sz="2200" dirty="0">
              <a:solidFill>
                <a:prstClr val="black"/>
              </a:solidFill>
            </a:endParaRPr>
          </a:p>
        </p:txBody>
      </p:sp>
      <p:pic>
        <p:nvPicPr>
          <p:cNvPr id="23" name="Рисунок 22"/>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94138" y="220717"/>
            <a:ext cx="6369269" cy="1923393"/>
          </a:xfrm>
          <a:prstGeom prst="rect">
            <a:avLst/>
          </a:prstGeom>
        </p:spPr>
      </p:pic>
      <p:pic>
        <p:nvPicPr>
          <p:cNvPr id="24" name="Рисунок 2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580992" y="236482"/>
            <a:ext cx="5817477" cy="1704949"/>
          </a:xfrm>
          <a:prstGeom prst="rect">
            <a:avLst/>
          </a:prstGeom>
        </p:spPr>
      </p:pic>
      <p:pic>
        <p:nvPicPr>
          <p:cNvPr id="25" name="Рисунок 2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94139" y="2254468"/>
            <a:ext cx="7614745" cy="2017985"/>
          </a:xfrm>
          <a:prstGeom prst="rect">
            <a:avLst/>
          </a:prstGeom>
        </p:spPr>
      </p:pic>
      <p:pic>
        <p:nvPicPr>
          <p:cNvPr id="26" name="Рисунок 25"/>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637361" y="2333297"/>
            <a:ext cx="5554639" cy="1815308"/>
          </a:xfrm>
          <a:prstGeom prst="rect">
            <a:avLst/>
          </a:prstGeom>
        </p:spPr>
      </p:pic>
      <p:pic>
        <p:nvPicPr>
          <p:cNvPr id="27" name="Рисунок 2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322628" y="4445876"/>
            <a:ext cx="7247041" cy="1988728"/>
          </a:xfrm>
          <a:prstGeom prst="rect">
            <a:avLst/>
          </a:prstGeom>
        </p:spPr>
      </p:pic>
      <p:sp>
        <p:nvSpPr>
          <p:cNvPr id="28" name="Прямоугольник 27">
            <a:hlinkClick r:id="rId11" action="ppaction://hlinksldjump"/>
          </p:cNvPr>
          <p:cNvSpPr/>
          <p:nvPr/>
        </p:nvSpPr>
        <p:spPr>
          <a:xfrm>
            <a:off x="520263" y="882868"/>
            <a:ext cx="5076498" cy="523220"/>
          </a:xfrm>
          <a:prstGeom prst="rect">
            <a:avLst/>
          </a:prstGeom>
        </p:spPr>
        <p:txBody>
          <a:bodyPr wrap="square">
            <a:spAutoFit/>
          </a:bodyPr>
          <a:lstStyle/>
          <a:p>
            <a:pPr algn="just"/>
            <a:r>
              <a:rPr lang="ru-RU" sz="2800" b="1" dirty="0" smtClean="0">
                <a:solidFill>
                  <a:srgbClr val="990099"/>
                </a:solidFill>
                <a:effectLst>
                  <a:outerShdw blurRad="38100" dist="38100" dir="2700000" algn="tl">
                    <a:srgbClr val="000000">
                      <a:alpha val="43137"/>
                    </a:srgbClr>
                  </a:outerShdw>
                </a:effectLst>
              </a:rPr>
              <a:t>Игра «Коршун и наседка»</a:t>
            </a:r>
          </a:p>
        </p:txBody>
      </p:sp>
      <p:sp>
        <p:nvSpPr>
          <p:cNvPr id="29" name="Прямоугольник 28">
            <a:hlinkClick r:id="rId12" action="ppaction://hlinksldjump"/>
          </p:cNvPr>
          <p:cNvSpPr/>
          <p:nvPr/>
        </p:nvSpPr>
        <p:spPr>
          <a:xfrm>
            <a:off x="6883400" y="842871"/>
            <a:ext cx="3197772"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a:t>
            </a:r>
            <a:r>
              <a:rPr lang="ru-RU" sz="2800" b="1" dirty="0" err="1" smtClean="0">
                <a:solidFill>
                  <a:srgbClr val="990099"/>
                </a:solidFill>
                <a:effectLst>
                  <a:outerShdw blurRad="38100" dist="38100" dir="2700000" algn="tl">
                    <a:srgbClr val="000000">
                      <a:alpha val="43137"/>
                    </a:srgbClr>
                  </a:outerShdw>
                </a:effectLst>
              </a:rPr>
              <a:t>Совушка</a:t>
            </a:r>
            <a:r>
              <a:rPr lang="ru-RU" sz="2800" b="1" dirty="0" smtClean="0">
                <a:solidFill>
                  <a:srgbClr val="990099"/>
                </a:solidFill>
                <a:effectLst>
                  <a:outerShdw blurRad="38100" dist="38100" dir="2700000" algn="tl">
                    <a:srgbClr val="000000">
                      <a:alpha val="43137"/>
                    </a:srgbClr>
                  </a:outerShdw>
                </a:effectLst>
              </a:rPr>
              <a:t>»</a:t>
            </a:r>
          </a:p>
        </p:txBody>
      </p:sp>
      <p:sp>
        <p:nvSpPr>
          <p:cNvPr id="30" name="Прямоугольник 29">
            <a:hlinkClick r:id="rId13" action="ppaction://hlinksldjump"/>
          </p:cNvPr>
          <p:cNvSpPr/>
          <p:nvPr/>
        </p:nvSpPr>
        <p:spPr>
          <a:xfrm>
            <a:off x="851338" y="3026978"/>
            <a:ext cx="5100729" cy="523220"/>
          </a:xfrm>
          <a:prstGeom prst="rect">
            <a:avLst/>
          </a:prstGeom>
        </p:spPr>
        <p:txBody>
          <a:bodyPr wrap="square">
            <a:spAutoFit/>
          </a:bodyPr>
          <a:lstStyle/>
          <a:p>
            <a:pPr algn="just"/>
            <a:r>
              <a:rPr lang="ru-RU" sz="2800" b="1" dirty="0" smtClean="0">
                <a:solidFill>
                  <a:srgbClr val="990099"/>
                </a:solidFill>
                <a:effectLst>
                  <a:outerShdw blurRad="38100" dist="38100" dir="2700000" algn="tl">
                    <a:srgbClr val="000000">
                      <a:alpha val="43137"/>
                    </a:srgbClr>
                  </a:outerShdw>
                </a:effectLst>
              </a:rPr>
              <a:t>Игра «Догони соперника»</a:t>
            </a:r>
          </a:p>
        </p:txBody>
      </p:sp>
      <p:sp>
        <p:nvSpPr>
          <p:cNvPr id="31" name="Прямоугольник 30">
            <a:hlinkClick r:id="rId14" action="ppaction://hlinksldjump"/>
          </p:cNvPr>
          <p:cNvSpPr/>
          <p:nvPr/>
        </p:nvSpPr>
        <p:spPr>
          <a:xfrm>
            <a:off x="6999888" y="2916621"/>
            <a:ext cx="5192112" cy="538985"/>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«Собери флажки»</a:t>
            </a:r>
            <a:endParaRPr lang="ru-RU" sz="2800" b="1" dirty="0">
              <a:solidFill>
                <a:srgbClr val="990099"/>
              </a:solidFill>
              <a:effectLst>
                <a:outerShdw blurRad="38100" dist="38100" dir="2700000" algn="tl">
                  <a:srgbClr val="000000">
                    <a:alpha val="43137"/>
                  </a:srgbClr>
                </a:outerShdw>
              </a:effectLst>
            </a:endParaRPr>
          </a:p>
        </p:txBody>
      </p:sp>
      <p:sp>
        <p:nvSpPr>
          <p:cNvPr id="32" name="Прямоугольник 31">
            <a:hlinkClick r:id="rId15" action="ppaction://hlinksldjump"/>
          </p:cNvPr>
          <p:cNvSpPr/>
          <p:nvPr/>
        </p:nvSpPr>
        <p:spPr>
          <a:xfrm>
            <a:off x="3750151" y="5018690"/>
            <a:ext cx="5129770" cy="954107"/>
          </a:xfrm>
          <a:prstGeom prst="rect">
            <a:avLst/>
          </a:prstGeom>
        </p:spPr>
        <p:txBody>
          <a:bodyPr wrap="square">
            <a:spAutoFit/>
          </a:bodyPr>
          <a:lstStyle/>
          <a:p>
            <a:r>
              <a:rPr lang="ru-RU" sz="2800" b="1" dirty="0" smtClean="0">
                <a:solidFill>
                  <a:srgbClr val="990099"/>
                </a:solidFill>
                <a:effectLst>
                  <a:outerShdw blurRad="38100" dist="38100" dir="2700000" algn="tl">
                    <a:srgbClr val="000000">
                      <a:alpha val="43137"/>
                    </a:srgbClr>
                  </a:outerShdw>
                </a:effectLst>
              </a:rPr>
              <a:t>Игра «Салки – не попади в болото»</a:t>
            </a:r>
            <a:endParaRPr lang="ru-RU" sz="2800" b="1" dirty="0">
              <a:solidFill>
                <a:srgbClr val="990099"/>
              </a:solidFill>
              <a:effectLst>
                <a:outerShdw blurRad="38100" dist="38100" dir="2700000" algn="tl">
                  <a:srgbClr val="000000">
                    <a:alpha val="43137"/>
                  </a:srgbClr>
                </a:outerShdw>
              </a:effectLst>
            </a:endParaRPr>
          </a:p>
        </p:txBody>
      </p:sp>
      <p:pic>
        <p:nvPicPr>
          <p:cNvPr id="21" name="Рисунок 20">
            <a:hlinkClick r:id="rId16" action="ppaction://hlinksldjump"/>
          </p:cNvPr>
          <p:cNvPicPr>
            <a:picLocks noChangeAspect="1"/>
          </p:cNvPicPr>
          <p:nvPr/>
        </p:nvPicPr>
        <p:blipFill rotWithShape="1">
          <a:blip r:embed="rId17"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2" name="Рисунок 21">
            <a:hlinkClick r:id="rId18" action="ppaction://hlinksldjump"/>
          </p:cNvPr>
          <p:cNvPicPr>
            <a:picLocks noChangeAspect="1"/>
          </p:cNvPicPr>
          <p:nvPr/>
        </p:nvPicPr>
        <p:blipFill rotWithShape="1">
          <a:blip r:embed="rId19"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04442775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20"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0353" y="1012079"/>
            <a:ext cx="3895444" cy="2094191"/>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213721" y="988109"/>
            <a:ext cx="6169211" cy="523220"/>
          </a:xfrm>
          <a:prstGeom prst="rect">
            <a:avLst/>
          </a:prstGeom>
          <a:noFill/>
        </p:spPr>
        <p:txBody>
          <a:bodyPr wrap="square" rtlCol="0">
            <a:spAutoFit/>
          </a:bodyPr>
          <a:lstStyle/>
          <a:p>
            <a:pPr algn="just"/>
            <a:r>
              <a:rPr lang="ru-RU" sz="2800" b="1" dirty="0" smtClean="0">
                <a:solidFill>
                  <a:srgbClr val="990099"/>
                </a:solidFill>
                <a:effectLst>
                  <a:outerShdw blurRad="38100" dist="38100" dir="2700000" algn="tl">
                    <a:srgbClr val="000000">
                      <a:alpha val="43137"/>
                    </a:srgbClr>
                  </a:outerShdw>
                </a:effectLst>
              </a:rPr>
              <a:t>Игра «Коршун и наседка»</a:t>
            </a: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119536" y="1502713"/>
            <a:ext cx="9731828" cy="4493538"/>
          </a:xfrm>
          <a:prstGeom prst="rect">
            <a:avLst/>
          </a:prstGeom>
        </p:spPr>
        <p:txBody>
          <a:bodyPr wrap="square">
            <a:spAutoFit/>
          </a:bodyPr>
          <a:lstStyle/>
          <a:p>
            <a:pPr algn="just"/>
            <a:r>
              <a:rPr lang="ru-RU" sz="2200" dirty="0" smtClean="0"/>
              <a:t>Цель: </a:t>
            </a:r>
            <a:r>
              <a:rPr lang="ru-RU" sz="2400" dirty="0" smtClean="0"/>
              <a:t>учить детей двигаться в колонне, держась друг за друга крепко, не разрывая сцепления. Развивать умение действовать согласованно, ловкость.</a:t>
            </a:r>
            <a:endParaRPr lang="ru-RU" sz="2200" dirty="0" smtClean="0"/>
          </a:p>
          <a:p>
            <a:pPr algn="just"/>
            <a:endParaRPr lang="ru-RU" sz="2200" dirty="0" smtClean="0"/>
          </a:p>
          <a:p>
            <a:r>
              <a:rPr lang="ru-RU" sz="2200" dirty="0" smtClean="0"/>
              <a:t>Описание игры: </a:t>
            </a:r>
            <a:r>
              <a:rPr lang="ru-RU" sz="2400" dirty="0" smtClean="0"/>
              <a:t>В игре участвуют 8-10 детей, одного из игроков выбирают коршуном, другого наседкой. Остальные дети – цыплята, они становятся за наседкой, образуя колонну. Все держаться друг за друга. В стороне гнездо коршуна. По сигналу он вылетает из гнезда и старается поймать цыплёнка, стоящего в колонне последним. Наседка, вытягивая руки в стороны, не даёт коршуну схватить цыплёнка. Все цыплята следят за движениями коршуна и быстро двигаются за наседкой. Пойманный цыплёнок идёт в гнездо коршуна.</a:t>
            </a:r>
            <a:endParaRPr lang="ru-RU" sz="2100" dirty="0"/>
          </a:p>
        </p:txBody>
      </p:sp>
      <p:pic>
        <p:nvPicPr>
          <p:cNvPr id="19" name="Рисунок 18">
            <a:hlinkClick r:id="rId14" action="ppaction://hlinksldjump"/>
          </p:cNvPr>
          <p:cNvPicPr>
            <a:picLocks noChangeAspect="1"/>
          </p:cNvPicPr>
          <p:nvPr/>
        </p:nvPicPr>
        <p:blipFill rotWithShape="1">
          <a:blip r:embed="rId15" cstate="print"/>
          <a:srcRect l="16454" t="24357" r="18815" b="10790"/>
          <a:stretch/>
        </p:blipFill>
        <p:spPr>
          <a:xfrm>
            <a:off x="262961" y="5911253"/>
            <a:ext cx="1680775" cy="946747"/>
          </a:xfrm>
          <a:prstGeom prst="rect">
            <a:avLst/>
          </a:prstGeom>
          <a:scene3d>
            <a:camera prst="orthographicFront"/>
            <a:lightRig rig="threePt" dir="t"/>
          </a:scene3d>
          <a:sp3d>
            <a:bevelT/>
          </a:sp3d>
        </p:spPr>
      </p:pic>
      <p:pic>
        <p:nvPicPr>
          <p:cNvPr id="21"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01451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560" y="-411878"/>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11062" y="907427"/>
            <a:ext cx="6169211" cy="523220"/>
          </a:xfrm>
          <a:prstGeom prst="rect">
            <a:avLst/>
          </a:prstGeom>
          <a:noFill/>
        </p:spPr>
        <p:txBody>
          <a:bodyPr wrap="square" rtlCol="0">
            <a:spAutoFit/>
          </a:bodyPr>
          <a:lstStyle/>
          <a:p>
            <a:pPr algn="ctr"/>
            <a:r>
              <a:rPr lang="ru-RU" sz="2800" b="1" dirty="0" smtClean="0">
                <a:solidFill>
                  <a:srgbClr val="990099"/>
                </a:solidFill>
                <a:effectLst>
                  <a:outerShdw blurRad="38100" dist="38100" dir="2700000" algn="tl">
                    <a:srgbClr val="000000">
                      <a:alpha val="43137"/>
                    </a:srgbClr>
                  </a:outerShdw>
                </a:effectLst>
              </a:rPr>
              <a:t>Игра «</a:t>
            </a:r>
            <a:r>
              <a:rPr lang="ru-RU" sz="2800" b="1" dirty="0" err="1" smtClean="0">
                <a:solidFill>
                  <a:srgbClr val="990099"/>
                </a:solidFill>
                <a:effectLst>
                  <a:outerShdw blurRad="38100" dist="38100" dir="2700000" algn="tl">
                    <a:srgbClr val="000000">
                      <a:alpha val="43137"/>
                    </a:srgbClr>
                  </a:outerShdw>
                </a:effectLst>
              </a:rPr>
              <a:t>Совушка</a:t>
            </a:r>
            <a:r>
              <a:rPr lang="ru-RU" sz="2800" b="1" dirty="0" smtClean="0">
                <a:solidFill>
                  <a:srgbClr val="990099"/>
                </a:solidFill>
                <a:effectLst>
                  <a:outerShdw blurRad="38100" dist="38100" dir="2700000" algn="tl">
                    <a:srgbClr val="000000">
                      <a:alpha val="43137"/>
                    </a:srgbClr>
                  </a:outerShdw>
                </a:effectLst>
              </a:rPr>
              <a:t>»</a:t>
            </a: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229602" y="1655113"/>
            <a:ext cx="9731828" cy="4447371"/>
          </a:xfrm>
          <a:prstGeom prst="rect">
            <a:avLst/>
          </a:prstGeom>
        </p:spPr>
        <p:txBody>
          <a:bodyPr wrap="square">
            <a:spAutoFit/>
          </a:bodyPr>
          <a:lstStyle/>
          <a:p>
            <a:pPr algn="just"/>
            <a:r>
              <a:rPr lang="ru-RU" sz="2200" dirty="0" smtClean="0"/>
              <a:t>Цель: </a:t>
            </a:r>
            <a:r>
              <a:rPr lang="ru-RU" sz="2400" dirty="0" smtClean="0"/>
              <a:t>учить детей действовать по сигналу, бегать, врассыпную имитируя птиц, сохранять неподвижную позу. Развивать равновесие.</a:t>
            </a:r>
            <a:endParaRPr lang="ru-RU" sz="2200" dirty="0" smtClean="0"/>
          </a:p>
          <a:p>
            <a:pPr algn="just"/>
            <a:endParaRPr lang="ru-RU" sz="2200" dirty="0" smtClean="0"/>
          </a:p>
          <a:p>
            <a:r>
              <a:rPr lang="ru-RU" sz="2200" dirty="0" smtClean="0"/>
              <a:t>Описание игры: </a:t>
            </a:r>
            <a:r>
              <a:rPr lang="ru-RU" sz="2400" dirty="0" smtClean="0"/>
              <a:t>Все играющие птички, один ребёнок – сова, которая находится в стороне площадки. По сигналу «день» птички разлетаются, машут крыльями, клюют зёрнышки. На сигнал «ночь» все останавливаются и стоят неподвижно. Вылетает сова, высматривает тех, кто шевелится и забирает в гнездо. через 15-20 сек. Снова даётся сигнал «день», сова улетает в гнездо, дети – птички летают по площадке.</a:t>
            </a:r>
          </a:p>
          <a:p>
            <a:r>
              <a:rPr lang="ru-RU" sz="2400" dirty="0" smtClean="0"/>
              <a:t>2 вариант.</a:t>
            </a:r>
          </a:p>
          <a:p>
            <a:r>
              <a:rPr lang="ru-RU" sz="2400" dirty="0" smtClean="0"/>
              <a:t>Выбирается две совы. Принимать интересные позы.</a:t>
            </a:r>
          </a:p>
          <a:p>
            <a:endParaRPr lang="ru-RU" sz="2100" dirty="0"/>
          </a:p>
        </p:txBody>
      </p:sp>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856680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718" y="1828800"/>
            <a:ext cx="3482788" cy="348278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213721" y="988109"/>
            <a:ext cx="6169211" cy="523220"/>
          </a:xfrm>
          <a:prstGeom prst="rect">
            <a:avLst/>
          </a:prstGeom>
          <a:noFill/>
        </p:spPr>
        <p:txBody>
          <a:bodyPr wrap="square" rtlCol="0">
            <a:spAutoFit/>
          </a:bodyPr>
          <a:lstStyle/>
          <a:p>
            <a:pPr algn="just"/>
            <a:r>
              <a:rPr lang="ru-RU" sz="2800" b="1" dirty="0" smtClean="0">
                <a:solidFill>
                  <a:srgbClr val="990099"/>
                </a:solidFill>
                <a:effectLst>
                  <a:outerShdw blurRad="38100" dist="38100" dir="2700000" algn="tl">
                    <a:srgbClr val="000000">
                      <a:alpha val="43137"/>
                    </a:srgbClr>
                  </a:outerShdw>
                </a:effectLst>
              </a:rPr>
              <a:t>Игра «Догони соперника»</a:t>
            </a: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204202" y="1561980"/>
            <a:ext cx="9731828" cy="4154984"/>
          </a:xfrm>
          <a:prstGeom prst="rect">
            <a:avLst/>
          </a:prstGeom>
        </p:spPr>
        <p:txBody>
          <a:bodyPr wrap="square">
            <a:spAutoFit/>
          </a:bodyPr>
          <a:lstStyle/>
          <a:p>
            <a:pPr algn="just"/>
            <a:r>
              <a:rPr lang="ru-RU" sz="2200" dirty="0" smtClean="0"/>
              <a:t>Цель: учить детей перебегать с одной стороны площадки на другую быстро, чтобы не осалили другие дети. Развивать умение действовать по сигналу, быстроту движений, ловкость.</a:t>
            </a:r>
          </a:p>
          <a:p>
            <a:pPr algn="just"/>
            <a:endParaRPr lang="ru-RU" sz="2200" dirty="0" smtClean="0"/>
          </a:p>
          <a:p>
            <a:pPr algn="just"/>
            <a:r>
              <a:rPr lang="ru-RU" sz="2200" dirty="0" smtClean="0"/>
              <a:t>Описание игры: Две шеренги детей располагаются перед стартовыми линиями на расстоянии 5 шагов одна от другой, в 15-20 шагах от стартовой линии очерчивается дом. По сигналу все одновременно начинают бег: дети, находящиеся сзади стараются осалить бегущих впереди. После подсчёта осаленных дети меняются ролями. При повторе шеренги меняются местами.</a:t>
            </a:r>
          </a:p>
          <a:p>
            <a:pPr algn="just"/>
            <a:r>
              <a:rPr lang="ru-RU" sz="2200" dirty="0" smtClean="0"/>
              <a:t>2 вариант.</a:t>
            </a:r>
          </a:p>
          <a:p>
            <a:pPr algn="just"/>
            <a:r>
              <a:rPr lang="ru-RU" sz="2200" dirty="0" smtClean="0"/>
              <a:t>Дети убегают разными видами бега.</a:t>
            </a:r>
          </a:p>
          <a:p>
            <a:pPr algn="just"/>
            <a:endParaRPr lang="ru-RU" sz="2200" dirty="0"/>
          </a:p>
        </p:txBody>
      </p:sp>
      <p:pic>
        <p:nvPicPr>
          <p:cNvPr id="19" name="Рисунок 18">
            <a:hlinkClick r:id="rId14" action="ppaction://hlinksldjump"/>
          </p:cNvPr>
          <p:cNvPicPr>
            <a:picLocks noChangeAspect="1"/>
          </p:cNvPicPr>
          <p:nvPr/>
        </p:nvPicPr>
        <p:blipFill rotWithShape="1">
          <a:blip r:embed="rId15" cstate="print"/>
          <a:srcRect l="16454" t="24357" r="18815" b="10790"/>
          <a:stretch/>
        </p:blipFill>
        <p:spPr>
          <a:xfrm>
            <a:off x="141937" y="6010836"/>
            <a:ext cx="1266697" cy="713505"/>
          </a:xfrm>
          <a:prstGeom prst="rect">
            <a:avLst/>
          </a:prstGeom>
          <a:scene3d>
            <a:camera prst="orthographicFront"/>
            <a:lightRig rig="threePt" dir="t"/>
          </a:scene3d>
          <a:sp3d>
            <a:bevelT/>
          </a:sp3d>
        </p:spPr>
      </p:pic>
      <p:pic>
        <p:nvPicPr>
          <p:cNvPr id="21"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889828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213721" y="988109"/>
            <a:ext cx="6169211" cy="954107"/>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«Собери флажки»</a:t>
            </a:r>
          </a:p>
          <a:p>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204202" y="1790580"/>
            <a:ext cx="9731828" cy="4108817"/>
          </a:xfrm>
          <a:prstGeom prst="rect">
            <a:avLst/>
          </a:prstGeom>
        </p:spPr>
        <p:txBody>
          <a:bodyPr wrap="square">
            <a:spAutoFit/>
          </a:bodyPr>
          <a:lstStyle/>
          <a:p>
            <a:pPr algn="just"/>
            <a:r>
              <a:rPr lang="ru-RU" sz="2000" dirty="0" smtClean="0"/>
              <a:t>Цель: учить детей перебрасывать с одной стороны  площадки на другую, стараясь быстро поднять флажок, держать флажки крепко, стараясь не уронить. Развивать у детей ловкость, быстроту движений, координацию, внимание.</a:t>
            </a:r>
          </a:p>
          <a:p>
            <a:pPr algn="just"/>
            <a:endParaRPr lang="ru-RU" sz="2000" dirty="0" smtClean="0"/>
          </a:p>
          <a:p>
            <a:r>
              <a:rPr lang="ru-RU" sz="2000" dirty="0" smtClean="0"/>
              <a:t>Описание игры: На поле, площадке расставлены флажки через каждые 8-10м. в первом ряду флажков должно быть на два меньше, чем играющих, во втором ряду ещё на 2 меньше. Таким образом, если играют 10 детей то флажков должно быть в каждом ряду 8, 6, 4, 2, 1. по сигналу дети бегут, каждый старается завладеть флажком в первом ряду. Двое, не успевших это сделать, выбывают из игры. После второго этапа остаётся шесть участников, затем 4 и наконец двое сильнейших. Ребенок, овладевший последним флажком, становится победителем.</a:t>
            </a:r>
          </a:p>
          <a:p>
            <a:r>
              <a:rPr lang="ru-RU" sz="2000" dirty="0" smtClean="0"/>
              <a:t>Усложнение: до флажков добраться прыжками с продвижением вперёд на двух ногах.</a:t>
            </a:r>
          </a:p>
          <a:p>
            <a:endParaRPr lang="ru-RU" sz="2100" dirty="0"/>
          </a:p>
        </p:txBody>
      </p:sp>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07769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83" y="-3626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98179" y="882869"/>
            <a:ext cx="9884980" cy="50931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«Во что с этим можно играть?»</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lvl="0" algn="just" eaLnBrk="0" fontAlgn="base" hangingPunct="0">
              <a:spcBef>
                <a:spcPct val="0"/>
              </a:spcBef>
              <a:spcAft>
                <a:spcPct val="0"/>
              </a:spcAft>
            </a:pPr>
            <a:r>
              <a:rPr lang="ru-RU" sz="2200" dirty="0" smtClean="0"/>
              <a:t>Цель: </a:t>
            </a:r>
            <a:r>
              <a:rPr kumimoji="0" lang="ru-RU" sz="2200" b="0" i="0" u="none" strike="noStrike" cap="none" normalizeH="0" baseline="0" dirty="0" smtClean="0">
                <a:ln>
                  <a:noFill/>
                </a:ln>
                <a:solidFill>
                  <a:srgbClr val="000000"/>
                </a:solidFill>
                <a:effectLst/>
                <a:cs typeface="Times New Roman" pitchFamily="18" charset="0"/>
              </a:rPr>
              <a:t>развитие </a:t>
            </a:r>
            <a:r>
              <a:rPr kumimoji="0" lang="ru-RU" sz="2200" i="0" u="none" strike="noStrike" cap="none" normalizeH="0" baseline="0" dirty="0" smtClean="0">
                <a:ln>
                  <a:noFill/>
                </a:ln>
                <a:solidFill>
                  <a:srgbClr val="000000"/>
                </a:solidFill>
                <a:effectLst/>
                <a:cs typeface="Times New Roman" pitchFamily="18" charset="0"/>
              </a:rPr>
              <a:t>творческих способностей. </a:t>
            </a:r>
          </a:p>
          <a:p>
            <a:pPr lvl="0" algn="just" eaLnBrk="0" fontAlgn="base" hangingPunct="0">
              <a:spcBef>
                <a:spcPct val="0"/>
              </a:spcBef>
              <a:spcAft>
                <a:spcPct val="0"/>
              </a:spcAft>
            </a:pPr>
            <a:r>
              <a:rPr lang="ru-RU" sz="2200" dirty="0" smtClean="0"/>
              <a:t>Игровой материал и наглядные пособия: </a:t>
            </a:r>
            <a:r>
              <a:rPr kumimoji="0" lang="ru-RU" sz="2200" b="0" i="0" u="none" strike="noStrike" cap="none" normalizeH="0" baseline="0" dirty="0" smtClean="0">
                <a:ln>
                  <a:noFill/>
                </a:ln>
                <a:solidFill>
                  <a:srgbClr val="000000"/>
                </a:solidFill>
                <a:effectLst/>
                <a:cs typeface="Times New Roman" pitchFamily="18" charset="0"/>
              </a:rPr>
              <a:t>палочка, кубик, коробочка, камешек, картонка</a:t>
            </a:r>
            <a:r>
              <a:rPr lang="ru-RU" sz="2400" dirty="0" smtClean="0"/>
              <a:t>— и т.д</a:t>
            </a:r>
            <a:r>
              <a:rPr kumimoji="0" lang="ru-RU" sz="2200" b="0" i="0" u="none" strike="noStrike" cap="none" normalizeH="0" baseline="0" dirty="0" smtClean="0">
                <a:ln>
                  <a:noFill/>
                </a:ln>
                <a:solidFill>
                  <a:srgbClr val="000000"/>
                </a:solidFill>
                <a:effectLst/>
                <a:cs typeface="Times New Roman" pitchFamily="18" charset="0"/>
              </a:rPr>
              <a:t>. </a:t>
            </a:r>
          </a:p>
          <a:p>
            <a:pPr lvl="0" algn="just" eaLnBrk="0" fontAlgn="base" hangingPunct="0">
              <a:spcBef>
                <a:spcPct val="0"/>
              </a:spcBef>
              <a:spcAft>
                <a:spcPct val="0"/>
              </a:spcAft>
            </a:pPr>
            <a:r>
              <a:rPr lang="ru-RU" sz="2200" dirty="0" smtClean="0"/>
              <a:t>Описание: </a:t>
            </a:r>
            <a:r>
              <a:rPr lang="ru-RU" sz="2200" dirty="0" smtClean="0">
                <a:solidFill>
                  <a:srgbClr val="000000"/>
                </a:solidFill>
                <a:cs typeface="Times New Roman" pitchFamily="18" charset="0"/>
              </a:rPr>
              <a:t>и</a:t>
            </a:r>
            <a:r>
              <a:rPr kumimoji="0" lang="ru-RU" sz="2200" b="0" i="0" u="none" strike="noStrike" cap="none" normalizeH="0" baseline="0" dirty="0" smtClean="0">
                <a:ln>
                  <a:noFill/>
                </a:ln>
                <a:solidFill>
                  <a:srgbClr val="000000"/>
                </a:solidFill>
                <a:effectLst/>
                <a:cs typeface="Times New Roman" pitchFamily="18" charset="0"/>
              </a:rPr>
              <a:t>гра состоит в том, чтобы придумать, чем они могут быть: вместо какого реального предмета использоваться. В начале игры вы берете любой предмет, допустим, палочку, показываете его ребенку и предлагаете придумать, чем он может быть в игре. Будет прекрасно, если малыш сам назовет возможные варианты, а если он затрудняется, помогите ему. Должно быть, вы не забыли: палочка может быть градусником для куклы, ложечкой, ключом, удочкой. Кубиком нельзя кормить куклу, а коробочкой измерять температуру, ибо одним из обязательных условий игры, которое неукоснительно следует соблюдать, является некоторое сходство с реальным предметом. </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 name="Рисунок 16">
            <a:hlinkClick r:id="rId12" action="ppaction://hlinksldjump"/>
          </p:cNvPr>
          <p:cNvPicPr>
            <a:picLocks noChangeAspect="1"/>
          </p:cNvPicPr>
          <p:nvPr/>
        </p:nvPicPr>
        <p:blipFill rotWithShape="1">
          <a:blip r:embed="rId13" cstate="print"/>
          <a:srcRect l="25257" t="24301" r="9338" b="12335"/>
          <a:stretch/>
        </p:blipFill>
        <p:spPr>
          <a:xfrm>
            <a:off x="10179424" y="5793324"/>
            <a:ext cx="1707776" cy="930205"/>
          </a:xfrm>
          <a:prstGeom prst="rect">
            <a:avLst/>
          </a:prstGeom>
          <a:scene3d>
            <a:camera prst="orthographicFront"/>
            <a:lightRig rig="threePt" dir="t"/>
          </a:scene3d>
          <a:sp3d>
            <a:bevelT w="165100" prst="coolSlant"/>
          </a:sp3d>
        </p:spPr>
      </p:pic>
      <p:pic>
        <p:nvPicPr>
          <p:cNvPr id="18" name="Рисунок 17">
            <a:hlinkClick r:id="rId14" action="ppaction://hlinksldjump"/>
          </p:cNvPr>
          <p:cNvPicPr>
            <a:picLocks noChangeAspect="1"/>
          </p:cNvPicPr>
          <p:nvPr/>
        </p:nvPicPr>
        <p:blipFill rotWithShape="1">
          <a:blip r:embed="rId15" cstate="print"/>
          <a:srcRect l="16454" t="24357" r="18815" b="10790"/>
          <a:stretch/>
        </p:blipFill>
        <p:spPr>
          <a:xfrm>
            <a:off x="11254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213721" y="903442"/>
            <a:ext cx="6169211"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«Салки – не попади в болото»</a:t>
            </a:r>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195735" y="1443446"/>
            <a:ext cx="9731828" cy="4816703"/>
          </a:xfrm>
          <a:prstGeom prst="rect">
            <a:avLst/>
          </a:prstGeom>
        </p:spPr>
        <p:txBody>
          <a:bodyPr wrap="square">
            <a:spAutoFit/>
          </a:bodyPr>
          <a:lstStyle/>
          <a:p>
            <a:pPr algn="just"/>
            <a:r>
              <a:rPr lang="ru-RU" sz="2200" dirty="0" smtClean="0"/>
              <a:t>Цель: </a:t>
            </a:r>
            <a:r>
              <a:rPr lang="ru-RU" sz="2400" dirty="0" smtClean="0"/>
              <a:t>учить детей бегать, не забегая за зрительные ориентиры, с </a:t>
            </a:r>
            <a:r>
              <a:rPr lang="ru-RU" sz="2400" dirty="0" err="1" smtClean="0"/>
              <a:t>увёртыванием</a:t>
            </a:r>
            <a:r>
              <a:rPr lang="ru-RU" sz="2400" dirty="0" smtClean="0"/>
              <a:t>. Развивать ловкость, быстроту движений, ориентировку в пространстве.</a:t>
            </a:r>
            <a:endParaRPr lang="ru-RU" sz="2200" dirty="0" smtClean="0"/>
          </a:p>
          <a:p>
            <a:pPr algn="just"/>
            <a:endParaRPr lang="ru-RU" sz="2200" dirty="0" smtClean="0"/>
          </a:p>
          <a:p>
            <a:r>
              <a:rPr lang="ru-RU" sz="2200" dirty="0" smtClean="0"/>
              <a:t>Описание игры: </a:t>
            </a:r>
            <a:r>
              <a:rPr lang="ru-RU" sz="2400" dirty="0" smtClean="0"/>
              <a:t>На площадке палочками, шишками, камешками обозначается место, куда нельзя забегать – болото (муравейник, огород). Выбирают </a:t>
            </a:r>
            <a:r>
              <a:rPr lang="ru-RU" sz="2400" dirty="0" err="1" smtClean="0"/>
              <a:t>ловишку</a:t>
            </a:r>
            <a:r>
              <a:rPr lang="ru-RU" sz="2400" dirty="0" smtClean="0"/>
              <a:t>. По сигналу он догоняет детей, стараясь их осалить.</a:t>
            </a:r>
          </a:p>
          <a:p>
            <a:r>
              <a:rPr lang="ru-RU" sz="2400" dirty="0" smtClean="0"/>
              <a:t>Осаленный </a:t>
            </a:r>
            <a:r>
              <a:rPr lang="ru-RU" sz="2400" dirty="0" err="1" smtClean="0"/>
              <a:t>ловишкой</a:t>
            </a:r>
            <a:r>
              <a:rPr lang="ru-RU" sz="2400" dirty="0" smtClean="0"/>
              <a:t> выходит из игры.</a:t>
            </a:r>
          </a:p>
          <a:p>
            <a:r>
              <a:rPr lang="ru-RU" sz="2400" dirty="0" smtClean="0"/>
              <a:t>2 вариант.</a:t>
            </a:r>
          </a:p>
          <a:p>
            <a:r>
              <a:rPr lang="ru-RU" sz="2400" dirty="0" err="1" smtClean="0"/>
              <a:t>Ловишка</a:t>
            </a:r>
            <a:r>
              <a:rPr lang="ru-RU" sz="2400" dirty="0" smtClean="0"/>
              <a:t> стоит в центре круга начерченного на земле или выложенного из шнура. Дети забегают в круг  и выбегают из круга, а </a:t>
            </a:r>
            <a:r>
              <a:rPr lang="ru-RU" sz="2400" dirty="0" err="1" smtClean="0"/>
              <a:t>Ловишка</a:t>
            </a:r>
            <a:r>
              <a:rPr lang="ru-RU" sz="2400" dirty="0" smtClean="0"/>
              <a:t> пытается осалить того, кто не успевает выбежать из круга.</a:t>
            </a:r>
          </a:p>
          <a:p>
            <a:endParaRPr lang="ru-RU" sz="2100" dirty="0"/>
          </a:p>
        </p:txBody>
      </p:sp>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236067" y="5911253"/>
            <a:ext cx="1680775" cy="946747"/>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57674" y="5627134"/>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063391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62922" y="632011"/>
            <a:ext cx="8229600" cy="1317348"/>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8542"/>
            <a:ext cx="499426" cy="502800"/>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831" y="5523297"/>
            <a:ext cx="405780" cy="408522"/>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90" y="346841"/>
            <a:ext cx="807211" cy="83557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60" y="1453299"/>
            <a:ext cx="689471" cy="710577"/>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5584" y="1028627"/>
            <a:ext cx="405493" cy="424672"/>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7365" y="5020666"/>
            <a:ext cx="706892" cy="706892"/>
          </a:xfrm>
          <a:prstGeom prst="rect">
            <a:avLst/>
          </a:prstGeom>
        </p:spPr>
      </p:pic>
      <p:sp>
        <p:nvSpPr>
          <p:cNvPr id="20"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6" name="Прямоугольник 15">
            <a:hlinkClick r:id="rId10" action="ppaction://hlinksldjump"/>
          </p:cNvPr>
          <p:cNvSpPr/>
          <p:nvPr/>
        </p:nvSpPr>
        <p:spPr>
          <a:xfrm>
            <a:off x="199546" y="995930"/>
            <a:ext cx="7126013"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«Лошадки»</a:t>
            </a:r>
            <a:endParaRPr lang="ru-RU" sz="2800" b="1" dirty="0" smtClean="0">
              <a:effectLst>
                <a:outerShdw blurRad="38100" dist="38100" dir="2700000" algn="tl">
                  <a:srgbClr val="000000">
                    <a:alpha val="43137"/>
                  </a:srgbClr>
                </a:outerShdw>
              </a:effectLst>
              <a:cs typeface="Arial" pitchFamily="34" charset="0"/>
            </a:endParaRPr>
          </a:p>
        </p:txBody>
      </p:sp>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204841" y="228601"/>
            <a:ext cx="4987159" cy="1630340"/>
          </a:xfrm>
          <a:prstGeom prst="rect">
            <a:avLst/>
          </a:prstGeom>
        </p:spPr>
      </p:pic>
      <p:sp>
        <p:nvSpPr>
          <p:cNvPr id="22" name="Прямоугольник 21">
            <a:hlinkClick r:id="rId11" action="ppaction://hlinksldjump"/>
          </p:cNvPr>
          <p:cNvSpPr/>
          <p:nvPr/>
        </p:nvSpPr>
        <p:spPr>
          <a:xfrm>
            <a:off x="8726214" y="595805"/>
            <a:ext cx="2506717" cy="954107"/>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«Скакалка»</a:t>
            </a:r>
          </a:p>
        </p:txBody>
      </p:sp>
      <p:pic>
        <p:nvPicPr>
          <p:cNvPr id="23" name="Рисунок 2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630013" y="2059995"/>
            <a:ext cx="8376746" cy="1258458"/>
          </a:xfrm>
          <a:prstGeom prst="rect">
            <a:avLst/>
          </a:prstGeom>
        </p:spPr>
      </p:pic>
      <p:sp>
        <p:nvSpPr>
          <p:cNvPr id="24" name="Прямоугольник 23">
            <a:hlinkClick r:id="rId12" action="ppaction://hlinksldjump"/>
          </p:cNvPr>
          <p:cNvSpPr/>
          <p:nvPr/>
        </p:nvSpPr>
        <p:spPr>
          <a:xfrm>
            <a:off x="4209051" y="2394128"/>
            <a:ext cx="5407572" cy="523220"/>
          </a:xfrm>
          <a:prstGeom prst="rect">
            <a:avLst/>
          </a:prstGeom>
        </p:spPr>
        <p:txBody>
          <a:bodyPr wrap="square">
            <a:spAutoFit/>
          </a:bodyPr>
          <a:lstStyle/>
          <a:p>
            <a:pPr lvl="0" algn="just"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a:t>
            </a:r>
            <a:r>
              <a:rPr lang="ru-RU" sz="2800" b="1" dirty="0">
                <a:solidFill>
                  <a:srgbClr val="FF6600"/>
                </a:solidFill>
                <a:effectLst>
                  <a:outerShdw blurRad="38100" dist="38100" dir="2700000" algn="tl">
                    <a:srgbClr val="000000">
                      <a:alpha val="43137"/>
                    </a:srgbClr>
                  </a:outerShdw>
                </a:effectLst>
                <a:cs typeface="Times New Roman" pitchFamily="18" charset="0"/>
              </a:rPr>
              <a:t>Бабка </a:t>
            </a:r>
            <a:r>
              <a:rPr lang="ru-RU" sz="2800" b="1" dirty="0" err="1" smtClean="0">
                <a:solidFill>
                  <a:srgbClr val="FF6600"/>
                </a:solidFill>
                <a:effectLst>
                  <a:outerShdw blurRad="38100" dist="38100" dir="2700000" algn="tl">
                    <a:srgbClr val="000000">
                      <a:alpha val="43137"/>
                    </a:srgbClr>
                  </a:outerShdw>
                </a:effectLst>
                <a:cs typeface="Times New Roman" pitchFamily="18" charset="0"/>
              </a:rPr>
              <a:t>Ёжка</a:t>
            </a:r>
            <a:r>
              <a:rPr lang="ru-RU" sz="2800" b="1" dirty="0" smtClean="0">
                <a:solidFill>
                  <a:srgbClr val="FF6600"/>
                </a:solidFill>
                <a:effectLst>
                  <a:outerShdw blurRad="38100" dist="38100" dir="2700000" algn="tl">
                    <a:srgbClr val="000000">
                      <a:alpha val="43137"/>
                    </a:srgbClr>
                  </a:outerShdw>
                </a:effectLst>
                <a:cs typeface="Times New Roman" pitchFamily="18" charset="0"/>
              </a:rPr>
              <a:t>»</a:t>
            </a:r>
          </a:p>
        </p:txBody>
      </p:sp>
      <p:pic>
        <p:nvPicPr>
          <p:cNvPr id="21" name="Рисунок 2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984124" y="3882189"/>
            <a:ext cx="5207876" cy="2350501"/>
          </a:xfrm>
          <a:prstGeom prst="rect">
            <a:avLst/>
          </a:prstGeom>
        </p:spPr>
      </p:pic>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37572" y="3765176"/>
            <a:ext cx="7580056" cy="1911723"/>
          </a:xfrm>
          <a:prstGeom prst="rect">
            <a:avLst/>
          </a:prstGeom>
        </p:spPr>
      </p:pic>
      <p:sp>
        <p:nvSpPr>
          <p:cNvPr id="26" name="Прямоугольник 25">
            <a:hlinkClick r:id="rId13" action="ppaction://hlinksldjump"/>
          </p:cNvPr>
          <p:cNvSpPr/>
          <p:nvPr/>
        </p:nvSpPr>
        <p:spPr>
          <a:xfrm>
            <a:off x="8056179" y="4698123"/>
            <a:ext cx="3153103" cy="954107"/>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a:t>
            </a:r>
            <a:r>
              <a:rPr lang="ru-RU" sz="2800" b="1" dirty="0">
                <a:solidFill>
                  <a:srgbClr val="FF6600"/>
                </a:solidFill>
                <a:effectLst>
                  <a:outerShdw blurRad="38100" dist="38100" dir="2700000" algn="tl">
                    <a:srgbClr val="000000">
                      <a:alpha val="43137"/>
                    </a:srgbClr>
                  </a:outerShdw>
                </a:effectLst>
                <a:cs typeface="Times New Roman" pitchFamily="18" charset="0"/>
              </a:rPr>
              <a:t>«</a:t>
            </a:r>
            <a:r>
              <a:rPr lang="ru-RU" sz="2800" b="1" dirty="0" err="1">
                <a:solidFill>
                  <a:srgbClr val="FF6600"/>
                </a:solidFill>
                <a:effectLst>
                  <a:outerShdw blurRad="38100" dist="38100" dir="2700000" algn="tl">
                    <a:srgbClr val="000000">
                      <a:alpha val="43137"/>
                    </a:srgbClr>
                  </a:outerShdw>
                </a:effectLst>
                <a:cs typeface="Times New Roman" pitchFamily="18" charset="0"/>
              </a:rPr>
              <a:t>Горелочки</a:t>
            </a:r>
            <a:r>
              <a:rPr lang="ru-RU" sz="2800" b="1" dirty="0">
                <a:solidFill>
                  <a:srgbClr val="FF6600"/>
                </a:solidFill>
                <a:effectLst>
                  <a:outerShdw blurRad="38100" dist="38100" dir="2700000" algn="tl">
                    <a:srgbClr val="000000">
                      <a:alpha val="43137"/>
                    </a:srgbClr>
                  </a:outerShdw>
                </a:effectLst>
                <a:cs typeface="Times New Roman" pitchFamily="18" charset="0"/>
              </a:rPr>
              <a:t> с платочком»</a:t>
            </a:r>
            <a:endParaRPr lang="ru-RU" sz="2800" b="1" dirty="0" smtClean="0">
              <a:solidFill>
                <a:srgbClr val="FF6600"/>
              </a:solidFill>
              <a:effectLst>
                <a:outerShdw blurRad="38100" dist="38100" dir="2700000" algn="tl">
                  <a:srgbClr val="000000">
                    <a:alpha val="43137"/>
                  </a:srgbClr>
                </a:outerShdw>
              </a:effectLst>
              <a:cs typeface="Times New Roman" pitchFamily="18" charset="0"/>
            </a:endParaRPr>
          </a:p>
        </p:txBody>
      </p:sp>
      <p:sp>
        <p:nvSpPr>
          <p:cNvPr id="27" name="Прямоугольник 26">
            <a:hlinkClick r:id="rId14" action="ppaction://hlinksldjump"/>
          </p:cNvPr>
          <p:cNvSpPr/>
          <p:nvPr/>
        </p:nvSpPr>
        <p:spPr>
          <a:xfrm>
            <a:off x="902832" y="4478333"/>
            <a:ext cx="5186854"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«Цепи </a:t>
            </a:r>
            <a:r>
              <a:rPr lang="ru-RU" sz="2800" b="1" dirty="0">
                <a:solidFill>
                  <a:srgbClr val="FF6600"/>
                </a:solidFill>
                <a:effectLst>
                  <a:outerShdw blurRad="38100" dist="38100" dir="2700000" algn="tl">
                    <a:srgbClr val="000000">
                      <a:alpha val="43137"/>
                    </a:srgbClr>
                  </a:outerShdw>
                </a:effectLst>
                <a:cs typeface="Times New Roman" pitchFamily="18" charset="0"/>
              </a:rPr>
              <a:t>кованные</a:t>
            </a:r>
            <a:r>
              <a:rPr lang="ru-RU" sz="2800" b="1" dirty="0" smtClean="0">
                <a:solidFill>
                  <a:srgbClr val="FF6600"/>
                </a:solidFill>
                <a:effectLst>
                  <a:outerShdw blurRad="38100" dist="38100" dir="2700000" algn="tl">
                    <a:srgbClr val="000000">
                      <a:alpha val="43137"/>
                    </a:srgbClr>
                  </a:outerShdw>
                </a:effectLst>
                <a:cs typeface="Times New Roman" pitchFamily="18" charset="0"/>
              </a:rPr>
              <a:t>»</a:t>
            </a:r>
            <a:endParaRPr lang="ru-RU" sz="2800" b="1" dirty="0">
              <a:solidFill>
                <a:srgbClr val="FF6600"/>
              </a:solidFill>
              <a:effectLst>
                <a:outerShdw blurRad="38100" dist="38100" dir="2700000" algn="tl">
                  <a:srgbClr val="000000">
                    <a:alpha val="43137"/>
                  </a:srgbClr>
                </a:outerShdw>
              </a:effectLst>
              <a:cs typeface="Times New Roman" pitchFamily="18" charset="0"/>
            </a:endParaRPr>
          </a:p>
        </p:txBody>
      </p:sp>
      <p:pic>
        <p:nvPicPr>
          <p:cNvPr id="28" name="Рисунок 27">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9" name="Рисунок 28">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200293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333" y="-610257"/>
            <a:ext cx="13990583" cy="8164672"/>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936378" y="1277984"/>
            <a:ext cx="1055077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just" eaLnBrk="0" fontAlgn="base" hangingPunct="0">
              <a:spcBef>
                <a:spcPct val="0"/>
              </a:spcBef>
              <a:spcAft>
                <a:spcPct val="0"/>
              </a:spcAft>
            </a:pPr>
            <a:r>
              <a:rPr lang="ru-RU" sz="2000" dirty="0" smtClean="0"/>
              <a:t>Цель</a:t>
            </a:r>
            <a:r>
              <a:rPr lang="ru-RU" sz="2000" dirty="0"/>
              <a:t>: Развивать у детей умение выполнять движения по сигналу, упражнять в беге с высоким подниманием коленей, ходьбе, умению играть в коллективе</a:t>
            </a:r>
            <a:r>
              <a:rPr lang="ru-RU" sz="2000" dirty="0" smtClean="0"/>
              <a:t>.</a:t>
            </a:r>
            <a:endParaRPr lang="ru-RU" sz="2000" dirty="0"/>
          </a:p>
          <a:p>
            <a:pPr lvl="0" indent="457200" algn="just" eaLnBrk="0" fontAlgn="base" hangingPunct="0">
              <a:spcBef>
                <a:spcPct val="0"/>
              </a:spcBef>
              <a:spcAft>
                <a:spcPct val="0"/>
              </a:spcAft>
            </a:pPr>
            <a:r>
              <a:rPr lang="ru-RU" sz="2000" dirty="0"/>
              <a:t>Описание: Играющие разбегаются по всей площадке и на сигнал педагога "Лошадки" бегут, высоко поднимая колени. На сигнал "Кучер" - обычная ходьба. Ходьба и бег чередуются. Воспитатель может повторить один и тот же сигнал подряд</a:t>
            </a:r>
            <a:r>
              <a:rPr lang="ru-RU" sz="2000" dirty="0" smtClean="0"/>
              <a:t>.</a:t>
            </a:r>
            <a:endParaRPr lang="ru-RU" sz="2000" dirty="0"/>
          </a:p>
          <a:p>
            <a:pPr lvl="0" indent="457200" algn="just" eaLnBrk="0" fontAlgn="base" hangingPunct="0">
              <a:spcBef>
                <a:spcPct val="0"/>
              </a:spcBef>
              <a:spcAft>
                <a:spcPct val="0"/>
              </a:spcAft>
            </a:pPr>
            <a:r>
              <a:rPr lang="ru-RU" sz="2000" dirty="0"/>
              <a:t>Художественное слово</a:t>
            </a:r>
            <a:r>
              <a:rPr lang="ru-RU" sz="2000" dirty="0" smtClean="0"/>
              <a:t>:</a:t>
            </a:r>
            <a:endParaRPr lang="ru-RU" sz="2000" dirty="0"/>
          </a:p>
          <a:p>
            <a:pPr lvl="0" indent="457200" algn="ctr" eaLnBrk="0" fontAlgn="base" hangingPunct="0">
              <a:spcBef>
                <a:spcPct val="0"/>
              </a:spcBef>
              <a:spcAft>
                <a:spcPct val="0"/>
              </a:spcAft>
            </a:pPr>
            <a:r>
              <a:rPr lang="ru-RU" sz="2000" dirty="0"/>
              <a:t>Гоп-гоп! Ну, скачи в галоп</a:t>
            </a:r>
            <a:r>
              <a:rPr lang="ru-RU" sz="2000" dirty="0" smtClean="0"/>
              <a:t>!</a:t>
            </a:r>
            <a:endParaRPr lang="ru-RU" sz="2000" dirty="0"/>
          </a:p>
          <a:p>
            <a:pPr lvl="0" indent="457200" algn="ctr" eaLnBrk="0" fontAlgn="base" hangingPunct="0">
              <a:spcBef>
                <a:spcPct val="0"/>
              </a:spcBef>
              <a:spcAft>
                <a:spcPct val="0"/>
              </a:spcAft>
            </a:pPr>
            <a:r>
              <a:rPr lang="ru-RU" sz="2000" dirty="0"/>
              <a:t>Ты лети, конь, </a:t>
            </a:r>
            <a:r>
              <a:rPr lang="ru-RU" sz="2000" dirty="0" smtClean="0"/>
              <a:t>скоро-скоро</a:t>
            </a:r>
            <a:endParaRPr lang="ru-RU" sz="2000" dirty="0"/>
          </a:p>
          <a:p>
            <a:pPr lvl="0" indent="457200" algn="ctr" eaLnBrk="0" fontAlgn="base" hangingPunct="0">
              <a:spcBef>
                <a:spcPct val="0"/>
              </a:spcBef>
              <a:spcAft>
                <a:spcPct val="0"/>
              </a:spcAft>
            </a:pPr>
            <a:r>
              <a:rPr lang="ru-RU" sz="2000" dirty="0"/>
              <a:t>Через реки, через горы</a:t>
            </a:r>
            <a:r>
              <a:rPr lang="ru-RU" sz="2000" dirty="0" smtClean="0"/>
              <a:t>!</a:t>
            </a:r>
            <a:endParaRPr lang="ru-RU" sz="2000" dirty="0"/>
          </a:p>
          <a:p>
            <a:pPr lvl="0" indent="457200" algn="ctr" eaLnBrk="0" fontAlgn="base" hangingPunct="0">
              <a:spcBef>
                <a:spcPct val="0"/>
              </a:spcBef>
              <a:spcAft>
                <a:spcPct val="0"/>
              </a:spcAft>
            </a:pPr>
            <a:r>
              <a:rPr lang="ru-RU" sz="2000" dirty="0"/>
              <a:t>Все-таки в галоп - гоп-гоп</a:t>
            </a:r>
            <a:r>
              <a:rPr lang="ru-RU" sz="2000" dirty="0" smtClean="0"/>
              <a:t>!</a:t>
            </a:r>
            <a:endParaRPr lang="ru-RU" sz="2000" dirty="0"/>
          </a:p>
          <a:p>
            <a:pPr lvl="0" indent="457200" algn="ctr" eaLnBrk="0" fontAlgn="base" hangingPunct="0">
              <a:spcBef>
                <a:spcPct val="0"/>
              </a:spcBef>
              <a:spcAft>
                <a:spcPct val="0"/>
              </a:spcAft>
            </a:pPr>
            <a:r>
              <a:rPr lang="ru-RU" sz="2000" dirty="0"/>
              <a:t>Трух-трух! Рысью, милый друг</a:t>
            </a:r>
            <a:r>
              <a:rPr lang="ru-RU" sz="2000" dirty="0" smtClean="0"/>
              <a:t>!</a:t>
            </a:r>
            <a:endParaRPr lang="ru-RU" sz="2000" dirty="0"/>
          </a:p>
          <a:p>
            <a:pPr lvl="0" indent="457200" algn="ctr" eaLnBrk="0" fontAlgn="base" hangingPunct="0">
              <a:spcBef>
                <a:spcPct val="0"/>
              </a:spcBef>
              <a:spcAft>
                <a:spcPct val="0"/>
              </a:spcAft>
            </a:pPr>
            <a:r>
              <a:rPr lang="ru-RU" sz="2000" dirty="0"/>
              <a:t>Ведь сдержать-то станет силы, </a:t>
            </a:r>
            <a:r>
              <a:rPr lang="ru-RU" sz="2000" dirty="0" smtClean="0"/>
              <a:t>-</a:t>
            </a:r>
            <a:endParaRPr lang="ru-RU" sz="2000" dirty="0"/>
          </a:p>
          <a:p>
            <a:pPr lvl="0" indent="457200" algn="ctr" eaLnBrk="0" fontAlgn="base" hangingPunct="0">
              <a:spcBef>
                <a:spcPct val="0"/>
              </a:spcBef>
              <a:spcAft>
                <a:spcPct val="0"/>
              </a:spcAft>
            </a:pPr>
            <a:r>
              <a:rPr lang="ru-RU" sz="2000" dirty="0"/>
              <a:t>Рысью-рысью, конь мой милый</a:t>
            </a:r>
            <a:r>
              <a:rPr lang="ru-RU" sz="2000" dirty="0" smtClean="0"/>
              <a:t>!</a:t>
            </a:r>
            <a:endParaRPr lang="ru-RU" sz="2000" dirty="0"/>
          </a:p>
          <a:p>
            <a:pPr lvl="0" indent="457200" algn="ctr" eaLnBrk="0" fontAlgn="base" hangingPunct="0">
              <a:spcBef>
                <a:spcPct val="0"/>
              </a:spcBef>
              <a:spcAft>
                <a:spcPct val="0"/>
              </a:spcAft>
            </a:pPr>
            <a:r>
              <a:rPr lang="ru-RU" sz="2000" dirty="0"/>
              <a:t>Трух-трух! Не споткнись, мой друг</a:t>
            </a:r>
            <a:r>
              <a:rPr lang="ru-RU" sz="2000" dirty="0" smtClean="0"/>
              <a:t>!</a:t>
            </a:r>
            <a:endParaRPr lang="ru-RU" sz="2000" dirty="0"/>
          </a:p>
          <a:p>
            <a:pPr lvl="0" indent="457200" algn="just" eaLnBrk="0" fontAlgn="base" hangingPunct="0">
              <a:spcBef>
                <a:spcPct val="0"/>
              </a:spcBef>
              <a:spcAft>
                <a:spcPct val="0"/>
              </a:spcAft>
            </a:pPr>
            <a:r>
              <a:rPr lang="ru-RU" sz="2000" dirty="0"/>
              <a:t>Правила игры: Бежать можно только после слова «догоняет».</a:t>
            </a:r>
            <a:endParaRPr kumimoji="0" lang="ru-RU" sz="2200"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 name="Рисунок 3"/>
          <p:cNvPicPr>
            <a:picLocks noChangeAspect="1"/>
          </p:cNvPicPr>
          <p:nvPr/>
        </p:nvPicPr>
        <p:blipFill>
          <a:blip r:embed="rId12"/>
          <a:stretch>
            <a:fillRect/>
          </a:stretch>
        </p:blipFill>
        <p:spPr>
          <a:xfrm>
            <a:off x="923280" y="727675"/>
            <a:ext cx="6078239" cy="792549"/>
          </a:xfrm>
          <a:prstGeom prst="rect">
            <a:avLst/>
          </a:prstGeom>
        </p:spPr>
      </p:pic>
      <p:pic>
        <p:nvPicPr>
          <p:cNvPr id="8196" name="Picture 4" descr="https://avatars.mds.yandex.net/get-pdb/750514/b37a8c50-ed97-4e44-8259-729b5746038e/s12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00191" y="3047999"/>
            <a:ext cx="2699633" cy="274161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avatars.mds.yandex.net/get-pdb/750514/b37a8c50-ed97-4e44-8259-729b5746038e/s12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508124" y="3319479"/>
            <a:ext cx="2244726" cy="2279633"/>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a:hlinkClick r:id="rId15" action="ppaction://hlinksldjump"/>
          </p:cNvPr>
          <p:cNvPicPr>
            <a:picLocks noChangeAspect="1"/>
          </p:cNvPicPr>
          <p:nvPr/>
        </p:nvPicPr>
        <p:blipFill rotWithShape="1">
          <a:blip r:embed="rId16" cstate="print"/>
          <a:srcRect l="16454" t="24357" r="18815" b="10790"/>
          <a:stretch/>
        </p:blipFill>
        <p:spPr>
          <a:xfrm>
            <a:off x="303302" y="5939100"/>
            <a:ext cx="1417922" cy="798687"/>
          </a:xfrm>
          <a:prstGeom prst="rect">
            <a:avLst/>
          </a:prstGeom>
          <a:scene3d>
            <a:camera prst="orthographicFront"/>
            <a:lightRig rig="threePt" dir="t"/>
          </a:scene3d>
          <a:sp3d>
            <a:bevelT/>
          </a:sp3d>
        </p:spPr>
      </p:pic>
      <p:pic>
        <p:nvPicPr>
          <p:cNvPr id="20" name="Picture 3">
            <a:hlinkClick r:id="rId17" action="ppaction://hlinksldjump"/>
          </p:cNvPr>
          <p:cNvPicPr>
            <a:picLocks noChangeAspect="1" noChangeArrowheads="1"/>
          </p:cNvPicPr>
          <p:nvPr/>
        </p:nvPicPr>
        <p:blipFill>
          <a:blip r:embed="rId18"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840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093" y="-417786"/>
            <a:ext cx="13681803" cy="7809186"/>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409701" y="972663"/>
            <a:ext cx="9222827"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sz="2800" b="1" dirty="0">
                <a:solidFill>
                  <a:srgbClr val="FF6600"/>
                </a:solidFill>
                <a:effectLst>
                  <a:outerShdw blurRad="38100" dist="38100" dir="2700000" algn="tl">
                    <a:srgbClr val="000000">
                      <a:alpha val="43137"/>
                    </a:srgbClr>
                  </a:outerShdw>
                </a:effectLst>
                <a:cs typeface="Times New Roman" pitchFamily="18" charset="0"/>
              </a:rPr>
              <a:t>Русская народная игра «Скакалка</a:t>
            </a:r>
            <a:r>
              <a:rPr lang="ru-RU" sz="2800" b="1" dirty="0" smtClean="0">
                <a:solidFill>
                  <a:srgbClr val="FF6600"/>
                </a:solidFill>
                <a:effectLst>
                  <a:outerShdw blurRad="38100" dist="38100" dir="2700000" algn="tl">
                    <a:srgbClr val="000000">
                      <a:alpha val="43137"/>
                    </a:srgbClr>
                  </a:outerShdw>
                </a:effectLst>
                <a:cs typeface="Times New Roman" pitchFamily="18" charset="0"/>
              </a:rPr>
              <a:t>»</a:t>
            </a:r>
            <a:endParaRPr kumimoji="0" lang="ru-RU" sz="28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 name="Прямоугольник 2"/>
          <p:cNvSpPr/>
          <p:nvPr/>
        </p:nvSpPr>
        <p:spPr>
          <a:xfrm>
            <a:off x="1181100" y="1445895"/>
            <a:ext cx="10153650" cy="4524315"/>
          </a:xfrm>
          <a:prstGeom prst="rect">
            <a:avLst/>
          </a:prstGeom>
        </p:spPr>
        <p:txBody>
          <a:bodyPr wrap="square">
            <a:spAutoFit/>
          </a:bodyPr>
          <a:lstStyle/>
          <a:p>
            <a:pPr indent="457200"/>
            <a:r>
              <a:rPr lang="ru-RU" sz="2400" dirty="0"/>
              <a:t>Цель: Развивать у детей умение выполнять движения по сигналу. Упражнять в прыжках на двух ногах, умению играть в коллективе</a:t>
            </a:r>
            <a:r>
              <a:rPr lang="ru-RU" sz="2400" dirty="0" smtClean="0"/>
              <a:t>.</a:t>
            </a:r>
            <a:endParaRPr lang="ru-RU" sz="2400" dirty="0"/>
          </a:p>
          <a:p>
            <a:pPr indent="457200"/>
            <a:r>
              <a:rPr lang="ru-RU" sz="2400" dirty="0"/>
              <a:t>Описание: Один из играющих берет веревку и раскручивает ее. Низко от земли. Остальные прыгают через веревку: чем выше, тем больше будет доход и богатство</a:t>
            </a:r>
            <a:r>
              <a:rPr lang="ru-RU" sz="2400" dirty="0" smtClean="0"/>
              <a:t>.</a:t>
            </a:r>
            <a:endParaRPr lang="ru-RU" sz="2400" dirty="0"/>
          </a:p>
          <a:p>
            <a:pPr indent="457200"/>
            <a:r>
              <a:rPr lang="ru-RU" sz="2400" dirty="0"/>
              <a:t>Перед началом игры говорят следующие слова: </a:t>
            </a:r>
          </a:p>
          <a:p>
            <a:pPr indent="457200"/>
            <a:r>
              <a:rPr lang="ru-RU" sz="2400" dirty="0"/>
              <a:t>Чтоб был долог колосок</a:t>
            </a:r>
            <a:r>
              <a:rPr lang="ru-RU" sz="2400" dirty="0" smtClean="0"/>
              <a:t>,</a:t>
            </a:r>
            <a:endParaRPr lang="ru-RU" sz="2400" dirty="0"/>
          </a:p>
          <a:p>
            <a:pPr indent="457200"/>
            <a:r>
              <a:rPr lang="ru-RU" sz="2400" dirty="0"/>
              <a:t>Чтобы вырос лен высок</a:t>
            </a:r>
            <a:r>
              <a:rPr lang="ru-RU" sz="2400" dirty="0" smtClean="0"/>
              <a:t>,</a:t>
            </a:r>
            <a:endParaRPr lang="ru-RU" sz="2400" dirty="0"/>
          </a:p>
          <a:p>
            <a:pPr indent="457200"/>
            <a:r>
              <a:rPr lang="ru-RU" sz="2400" dirty="0"/>
              <a:t>Прыгайте как можно выше. </a:t>
            </a:r>
          </a:p>
          <a:p>
            <a:pPr indent="457200"/>
            <a:r>
              <a:rPr lang="ru-RU" sz="2400" dirty="0"/>
              <a:t>Можно прыгать выше крыши</a:t>
            </a:r>
            <a:r>
              <a:rPr lang="ru-RU" sz="2400" dirty="0" smtClean="0"/>
              <a:t>.</a:t>
            </a:r>
            <a:endParaRPr lang="ru-RU" sz="2400" dirty="0"/>
          </a:p>
          <a:p>
            <a:pPr indent="457200"/>
            <a:r>
              <a:rPr lang="ru-RU" sz="2400" dirty="0"/>
              <a:t>Правила игры</a:t>
            </a:r>
            <a:r>
              <a:rPr lang="ru-RU" sz="2400" dirty="0" smtClean="0"/>
              <a:t>:</a:t>
            </a:r>
            <a:endParaRPr lang="ru-RU" sz="2400" dirty="0"/>
          </a:p>
          <a:p>
            <a:pPr indent="457200"/>
            <a:r>
              <a:rPr lang="ru-RU" sz="2400" dirty="0"/>
              <a:t>Кто задел за скакалку, выбывает из игры.</a:t>
            </a:r>
          </a:p>
        </p:txBody>
      </p:sp>
      <p:pic>
        <p:nvPicPr>
          <p:cNvPr id="4" name="Рисунок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48650" y="3143250"/>
            <a:ext cx="2609850" cy="2609850"/>
          </a:xfrm>
          <a:prstGeom prst="rect">
            <a:avLst/>
          </a:prstGeom>
        </p:spPr>
      </p:pic>
      <p:pic>
        <p:nvPicPr>
          <p:cNvPr id="18" name="Рисунок 17">
            <a:hlinkClick r:id="rId13" action="ppaction://hlinksldjump"/>
          </p:cNvPr>
          <p:cNvPicPr>
            <a:picLocks noChangeAspect="1"/>
          </p:cNvPicPr>
          <p:nvPr/>
        </p:nvPicPr>
        <p:blipFill rotWithShape="1">
          <a:blip r:embed="rId14" cstate="print"/>
          <a:srcRect l="16454" t="24357" r="18815" b="10790"/>
          <a:stretch/>
        </p:blipFill>
        <p:spPr>
          <a:xfrm>
            <a:off x="322729" y="5844231"/>
            <a:ext cx="1371493" cy="772535"/>
          </a:xfrm>
          <a:prstGeom prst="rect">
            <a:avLst/>
          </a:prstGeom>
          <a:scene3d>
            <a:camera prst="orthographicFront"/>
            <a:lightRig rig="threePt" dir="t"/>
          </a:scene3d>
          <a:sp3d>
            <a:bevelT/>
          </a:sp3d>
        </p:spPr>
      </p:pic>
      <p:pic>
        <p:nvPicPr>
          <p:cNvPr id="19"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1149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10" y="-529389"/>
            <a:ext cx="13072933" cy="8167643"/>
          </a:xfrm>
          <a:prstGeom prst="rect">
            <a:avLst/>
          </a:prstGeom>
        </p:spPr>
      </p:pic>
      <p:pic>
        <p:nvPicPr>
          <p:cNvPr id="9218" name="Picture 2" descr="https://www.chitalnya.ru/upload3/116/19813d232ef907a99972a642e03cc0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7126" y="1989222"/>
            <a:ext cx="2496769" cy="3197476"/>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050758" y="1417972"/>
            <a:ext cx="9396247"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a:r>
              <a:rPr lang="ru-RU" sz="2000" dirty="0" smtClean="0"/>
              <a:t>Цель</a:t>
            </a:r>
            <a:r>
              <a:rPr lang="ru-RU" sz="2000" dirty="0"/>
              <a:t>: Развивать у детей умение выполнять движения по </a:t>
            </a:r>
            <a:r>
              <a:rPr lang="ru-RU" sz="2000" dirty="0" smtClean="0"/>
              <a:t>сигналу</a:t>
            </a:r>
          </a:p>
          <a:p>
            <a:pPr indent="457200" algn="just"/>
            <a:r>
              <a:rPr lang="ru-RU" sz="2000" dirty="0" smtClean="0"/>
              <a:t>Описание</a:t>
            </a:r>
            <a:r>
              <a:rPr lang="ru-RU" sz="2000" dirty="0"/>
              <a:t>: Дети образуют круг. В середину круга встает водящий — Бабка </a:t>
            </a:r>
            <a:r>
              <a:rPr lang="ru-RU" sz="2000" dirty="0" err="1"/>
              <a:t>Ежка</a:t>
            </a:r>
            <a:r>
              <a:rPr lang="ru-RU" sz="2000" dirty="0"/>
              <a:t>, в руках у нее «помело». Вокруг бегают играющие и дразнят ее</a:t>
            </a:r>
            <a:r>
              <a:rPr lang="ru-RU" sz="2000" dirty="0" smtClean="0"/>
              <a:t>:</a:t>
            </a:r>
            <a:endParaRPr lang="ru-RU" sz="2000" dirty="0"/>
          </a:p>
          <a:p>
            <a:pPr indent="457200" algn="ctr"/>
            <a:r>
              <a:rPr lang="ru-RU" sz="2000" dirty="0"/>
              <a:t>Бабка </a:t>
            </a:r>
            <a:r>
              <a:rPr lang="ru-RU" sz="2000" dirty="0" err="1"/>
              <a:t>Ежка</a:t>
            </a:r>
            <a:r>
              <a:rPr lang="ru-RU" sz="2000" dirty="0"/>
              <a:t> - Костяная </a:t>
            </a:r>
            <a:r>
              <a:rPr lang="ru-RU" sz="2000" dirty="0" smtClean="0"/>
              <a:t>Ножка</a:t>
            </a:r>
            <a:endParaRPr lang="ru-RU" sz="2000" dirty="0"/>
          </a:p>
          <a:p>
            <a:pPr indent="457200" algn="ctr"/>
            <a:r>
              <a:rPr lang="ru-RU" sz="2000" dirty="0"/>
              <a:t>С печки упала, Ногу сломала</a:t>
            </a:r>
            <a:r>
              <a:rPr lang="ru-RU" sz="2000" dirty="0" smtClean="0"/>
              <a:t>,</a:t>
            </a:r>
            <a:endParaRPr lang="ru-RU" sz="2000" dirty="0"/>
          </a:p>
          <a:p>
            <a:pPr indent="457200" algn="ctr"/>
            <a:r>
              <a:rPr lang="ru-RU" sz="2000" dirty="0"/>
              <a:t>А потом и говорит</a:t>
            </a:r>
            <a:r>
              <a:rPr lang="ru-RU" sz="2000" dirty="0" smtClean="0"/>
              <a:t>:</a:t>
            </a:r>
            <a:endParaRPr lang="ru-RU" sz="2000" dirty="0"/>
          </a:p>
          <a:p>
            <a:pPr indent="457200" algn="ctr"/>
            <a:r>
              <a:rPr lang="ru-RU" sz="2000" dirty="0"/>
              <a:t>— У меня нога болит</a:t>
            </a:r>
            <a:r>
              <a:rPr lang="ru-RU" sz="2000" dirty="0" smtClean="0"/>
              <a:t>.</a:t>
            </a:r>
            <a:endParaRPr lang="ru-RU" sz="2000" dirty="0"/>
          </a:p>
          <a:p>
            <a:pPr indent="457200" algn="ctr"/>
            <a:r>
              <a:rPr lang="ru-RU" sz="2000" dirty="0"/>
              <a:t>Пошла она на улицу </a:t>
            </a:r>
            <a:r>
              <a:rPr lang="ru-RU" sz="2000" dirty="0" smtClean="0"/>
              <a:t>-</a:t>
            </a:r>
            <a:endParaRPr lang="ru-RU" sz="2000" dirty="0"/>
          </a:p>
          <a:p>
            <a:pPr indent="457200" algn="ctr"/>
            <a:r>
              <a:rPr lang="ru-RU" sz="2000" dirty="0"/>
              <a:t>Раздавила курицу</a:t>
            </a:r>
            <a:r>
              <a:rPr lang="ru-RU" sz="2000" dirty="0" smtClean="0"/>
              <a:t>.</a:t>
            </a:r>
            <a:endParaRPr lang="ru-RU" sz="2000" dirty="0"/>
          </a:p>
          <a:p>
            <a:pPr indent="457200" algn="ctr"/>
            <a:r>
              <a:rPr lang="ru-RU" sz="2000" dirty="0"/>
              <a:t>Пошла на базар </a:t>
            </a:r>
            <a:r>
              <a:rPr lang="ru-RU" sz="2000" dirty="0" smtClean="0"/>
              <a:t>–</a:t>
            </a:r>
            <a:endParaRPr lang="ru-RU" sz="2000" dirty="0"/>
          </a:p>
          <a:p>
            <a:pPr indent="457200" algn="ctr"/>
            <a:r>
              <a:rPr lang="ru-RU" sz="2000" dirty="0"/>
              <a:t>Раздавила самовар. </a:t>
            </a:r>
          </a:p>
          <a:p>
            <a:pPr indent="457200" algn="just"/>
            <a:r>
              <a:rPr lang="ru-RU" sz="2000" dirty="0"/>
              <a:t>Бабка </a:t>
            </a:r>
            <a:r>
              <a:rPr lang="ru-RU" sz="2000" dirty="0" err="1"/>
              <a:t>Ежка</a:t>
            </a:r>
            <a:r>
              <a:rPr lang="ru-RU" sz="2000" dirty="0"/>
              <a:t> скачет на одной ноге и старается кого-нибудь коснуться «помелом». К кому прикоснется — тот «заколдован» и замирает</a:t>
            </a:r>
            <a:r>
              <a:rPr lang="ru-RU" sz="2000" dirty="0" smtClean="0"/>
              <a:t>.</a:t>
            </a:r>
            <a:endParaRPr lang="ru-RU" sz="2000" dirty="0"/>
          </a:p>
          <a:p>
            <a:pPr indent="457200" algn="just"/>
            <a:r>
              <a:rPr lang="ru-RU" sz="2000" dirty="0"/>
              <a:t>Правила игры: «Заколдованный» стоит на месте. Выбирается другой водящий, когда «заколдованных» станет много.</a:t>
            </a:r>
            <a:endParaRPr lang="ru-RU" sz="2000" dirty="0" smtClean="0"/>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13"/>
          <a:stretch>
            <a:fillRect/>
          </a:stretch>
        </p:blipFill>
        <p:spPr>
          <a:xfrm>
            <a:off x="1002510" y="802872"/>
            <a:ext cx="6529382" cy="792549"/>
          </a:xfrm>
          <a:prstGeom prst="rect">
            <a:avLst/>
          </a:prstGeom>
        </p:spPr>
      </p:pic>
      <p:pic>
        <p:nvPicPr>
          <p:cNvPr id="18" name="Рисунок 17">
            <a:hlinkClick r:id="rId14" action="ppaction://hlinksldjump"/>
          </p:cNvPr>
          <p:cNvPicPr>
            <a:picLocks noChangeAspect="1"/>
          </p:cNvPicPr>
          <p:nvPr/>
        </p:nvPicPr>
        <p:blipFill rotWithShape="1">
          <a:blip r:embed="rId15" cstate="print"/>
          <a:srcRect l="16454" t="24357" r="18815" b="10790"/>
          <a:stretch/>
        </p:blipFill>
        <p:spPr>
          <a:xfrm>
            <a:off x="249514" y="6056121"/>
            <a:ext cx="1162428" cy="654772"/>
          </a:xfrm>
          <a:prstGeom prst="rect">
            <a:avLst/>
          </a:prstGeom>
          <a:scene3d>
            <a:camera prst="orthographicFront"/>
            <a:lightRig rig="threePt" dir="t"/>
          </a:scene3d>
          <a:sp3d>
            <a:bevelT/>
          </a:sp3d>
        </p:spPr>
      </p:pic>
      <p:pic>
        <p:nvPicPr>
          <p:cNvPr id="19" name="Picture 3">
            <a:hlinkClick r:id="rId16" action="ppaction://hlinksldjump"/>
          </p:cNvPr>
          <p:cNvPicPr>
            <a:picLocks noChangeAspect="1" noChangeArrowheads="1"/>
          </p:cNvPicPr>
          <p:nvPr/>
        </p:nvPicPr>
        <p:blipFill>
          <a:blip r:embed="rId17"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5397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588" y="-300652"/>
            <a:ext cx="12679588" cy="7504386"/>
          </a:xfrm>
          <a:prstGeom prst="rect">
            <a:avLst/>
          </a:prstGeom>
        </p:spPr>
      </p:pic>
      <p:pic>
        <p:nvPicPr>
          <p:cNvPr id="14" name="Рисунок 13"/>
          <p:cNvPicPr>
            <a:picLocks noChangeAspect="1"/>
          </p:cNvPicPr>
          <p:nvPr/>
        </p:nvPicPr>
        <p:blipFill>
          <a:blip r:embed="rId3"/>
          <a:stretch>
            <a:fillRect/>
          </a:stretch>
        </p:blipFill>
        <p:spPr>
          <a:xfrm rot="4598459">
            <a:off x="8135696" y="3639740"/>
            <a:ext cx="1310754" cy="1182727"/>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275348" y="1084311"/>
            <a:ext cx="9396247"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sz="2800" b="1" dirty="0">
                <a:solidFill>
                  <a:srgbClr val="FF6600"/>
                </a:solidFill>
                <a:effectLst>
                  <a:outerShdw blurRad="38100" dist="38100" dir="2700000" algn="tl">
                    <a:srgbClr val="000000">
                      <a:alpha val="43137"/>
                    </a:srgbClr>
                  </a:outerShdw>
                </a:effectLst>
                <a:cs typeface="Times New Roman" pitchFamily="18" charset="0"/>
              </a:rPr>
              <a:t>Русская народная игра «Цепи кованные</a:t>
            </a:r>
            <a:r>
              <a:rPr lang="ru-RU" sz="2800" b="1" dirty="0" smtClean="0">
                <a:solidFill>
                  <a:srgbClr val="FF6600"/>
                </a:solidFill>
                <a:effectLst>
                  <a:outerShdw blurRad="38100" dist="38100" dir="2700000" algn="tl">
                    <a:srgbClr val="000000">
                      <a:alpha val="43137"/>
                    </a:srgbClr>
                  </a:outerShdw>
                </a:effectLst>
                <a:cs typeface="Times New Roman" pitchFamily="18" charset="0"/>
              </a:rPr>
              <a:t>»</a:t>
            </a:r>
            <a:endParaRPr lang="ru-RU" sz="2200" dirty="0" smtClean="0"/>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 name="Прямоугольник 2"/>
          <p:cNvSpPr/>
          <p:nvPr/>
        </p:nvSpPr>
        <p:spPr>
          <a:xfrm>
            <a:off x="1283367" y="1599980"/>
            <a:ext cx="7603959" cy="4708981"/>
          </a:xfrm>
          <a:prstGeom prst="rect">
            <a:avLst/>
          </a:prstGeom>
        </p:spPr>
        <p:txBody>
          <a:bodyPr wrap="square">
            <a:spAutoFit/>
          </a:bodyPr>
          <a:lstStyle/>
          <a:p>
            <a:pPr indent="457200"/>
            <a:r>
              <a:rPr lang="ru-RU" sz="2000" dirty="0"/>
              <a:t>Цель: Развивать у детей умение действовать по сигналу, упражнять в построении в две шеренги, беге.</a:t>
            </a:r>
          </a:p>
          <a:p>
            <a:pPr indent="457200"/>
            <a:r>
              <a:rPr lang="ru-RU" sz="2000" dirty="0"/>
              <a:t>Описание: Две шеренги  детей, взявшись за руки, становятся друг против друга на расстоянии 15 – 20 м. Одна шеренга детей кричит:</a:t>
            </a:r>
          </a:p>
          <a:p>
            <a:pPr indent="457200"/>
            <a:r>
              <a:rPr lang="ru-RU" sz="2000" dirty="0"/>
              <a:t>- Цепи, цепи, разбейте нас!</a:t>
            </a:r>
          </a:p>
          <a:p>
            <a:pPr indent="457200"/>
            <a:r>
              <a:rPr lang="ru-RU" sz="2000" dirty="0"/>
              <a:t>Кем из нас? – отвечает другая</a:t>
            </a:r>
          </a:p>
          <a:p>
            <a:pPr indent="457200"/>
            <a:r>
              <a:rPr lang="ru-RU" sz="2000" dirty="0"/>
              <a:t>- Стёпой! - отвечает первая</a:t>
            </a:r>
          </a:p>
          <a:p>
            <a:pPr indent="457200" algn="just"/>
            <a:r>
              <a:rPr lang="ru-RU" sz="2000" dirty="0"/>
              <a:t>Ребёнок, чьё имя назвали, разбегается и старается разбить  вторую шеренгу (целится в сцепленные руки). Если разбивает, то уводит в свою шеренгу ту пару участников, которую он разбил. Если не разбивает, то встаёт в  шеренгу, которую не смог разбить. Выигрывает та команда, где оказывается больше игроков.</a:t>
            </a:r>
          </a:p>
          <a:p>
            <a:r>
              <a:rPr lang="ru-RU" sz="2000" dirty="0"/>
              <a:t/>
            </a:r>
            <a:br>
              <a:rPr lang="ru-RU" sz="2000" dirty="0"/>
            </a:br>
            <a:endParaRPr lang="ru-RU" sz="2000" dirty="0"/>
          </a:p>
        </p:txBody>
      </p:sp>
      <p:pic>
        <p:nvPicPr>
          <p:cNvPr id="10244" name="Picture 4" descr="https://cdn.pixabay.com/photo/2014/04/03/10/00/chain-309568_64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67045" y="1636294"/>
            <a:ext cx="1310106" cy="117909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flipH="1" flipV="1">
            <a:off x="8002660" y="2512405"/>
            <a:ext cx="1414055" cy="1275938"/>
          </a:xfrm>
          <a:prstGeom prst="rect">
            <a:avLst/>
          </a:prstGeom>
        </p:spPr>
      </p:pic>
      <p:pic>
        <p:nvPicPr>
          <p:cNvPr id="19" name="Рисунок 18"/>
          <p:cNvPicPr>
            <a:picLocks noChangeAspect="1"/>
          </p:cNvPicPr>
          <p:nvPr/>
        </p:nvPicPr>
        <p:blipFill>
          <a:blip r:embed="rId3"/>
          <a:stretch>
            <a:fillRect/>
          </a:stretch>
        </p:blipFill>
        <p:spPr>
          <a:xfrm>
            <a:off x="9386981" y="3543489"/>
            <a:ext cx="1310754" cy="1182727"/>
          </a:xfrm>
          <a:prstGeom prst="rect">
            <a:avLst/>
          </a:prstGeom>
        </p:spPr>
      </p:pic>
      <p:pic>
        <p:nvPicPr>
          <p:cNvPr id="21" name="Рисунок 20">
            <a:hlinkClick r:id="rId14" action="ppaction://hlinksldjump"/>
          </p:cNvPr>
          <p:cNvPicPr>
            <a:picLocks noChangeAspect="1"/>
          </p:cNvPicPr>
          <p:nvPr/>
        </p:nvPicPr>
        <p:blipFill rotWithShape="1">
          <a:blip r:embed="rId15" cstate="print"/>
          <a:srcRect l="16454" t="24357" r="18815" b="10790"/>
          <a:stretch/>
        </p:blipFill>
        <p:spPr>
          <a:xfrm>
            <a:off x="370537" y="5710358"/>
            <a:ext cx="1680775" cy="946747"/>
          </a:xfrm>
          <a:prstGeom prst="rect">
            <a:avLst/>
          </a:prstGeom>
          <a:scene3d>
            <a:camera prst="orthographicFront"/>
            <a:lightRig rig="threePt" dir="t"/>
          </a:scene3d>
          <a:sp3d>
            <a:bevelT/>
          </a:sp3d>
        </p:spPr>
      </p:pic>
      <p:pic>
        <p:nvPicPr>
          <p:cNvPr id="22" name="Picture 3">
            <a:hlinkClick r:id="rId16" action="ppaction://hlinksldjump"/>
          </p:cNvPr>
          <p:cNvPicPr>
            <a:picLocks noChangeAspect="1" noChangeArrowheads="1"/>
          </p:cNvPicPr>
          <p:nvPr/>
        </p:nvPicPr>
        <p:blipFill>
          <a:blip r:embed="rId17"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9293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7491" t="7181" r="6165" b="11251"/>
          <a:stretch/>
        </p:blipFill>
        <p:spPr>
          <a:xfrm>
            <a:off x="0" y="0"/>
            <a:ext cx="12079705" cy="6737684"/>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678" y="1446182"/>
            <a:ext cx="442688" cy="445679"/>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667685" y="1304401"/>
            <a:ext cx="9948041"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r>
              <a:rPr lang="ru-RU" sz="2200" dirty="0" smtClean="0"/>
              <a:t>Цель</a:t>
            </a:r>
            <a:r>
              <a:rPr lang="ru-RU" sz="2200" dirty="0"/>
              <a:t>: Развивать у детей умение действовать по сигналу, упражнять в беге.</a:t>
            </a:r>
          </a:p>
          <a:p>
            <a:pPr indent="457200"/>
            <a:r>
              <a:rPr lang="ru-RU" sz="2200" dirty="0"/>
              <a:t>Описание: Игроки стоят парами друг за другом. Впереди водящий, он держит в руке над головой платочек.</a:t>
            </a:r>
          </a:p>
          <a:p>
            <a:pPr indent="457200"/>
            <a:r>
              <a:rPr lang="ru-RU" sz="2200" dirty="0"/>
              <a:t>Все хором:</a:t>
            </a:r>
          </a:p>
          <a:p>
            <a:pPr indent="457200"/>
            <a:r>
              <a:rPr lang="ru-RU" sz="2200" dirty="0"/>
              <a:t>Гори, гори ясно,</a:t>
            </a:r>
          </a:p>
          <a:p>
            <a:pPr indent="457200"/>
            <a:r>
              <a:rPr lang="ru-RU" sz="2200" dirty="0"/>
              <a:t>Чтобы не погасло.</a:t>
            </a:r>
          </a:p>
          <a:p>
            <a:pPr indent="457200"/>
            <a:r>
              <a:rPr lang="ru-RU" sz="2200" dirty="0"/>
              <a:t>Посмотри на небо,</a:t>
            </a:r>
          </a:p>
          <a:p>
            <a:pPr indent="457200"/>
            <a:r>
              <a:rPr lang="ru-RU" sz="2200" dirty="0"/>
              <a:t>Птички летят,</a:t>
            </a:r>
          </a:p>
          <a:p>
            <a:pPr indent="457200"/>
            <a:r>
              <a:rPr lang="ru-RU" sz="2200" dirty="0"/>
              <a:t>Колокольчики звенят!</a:t>
            </a:r>
          </a:p>
          <a:p>
            <a:pPr indent="457200"/>
            <a:r>
              <a:rPr lang="ru-RU" sz="2200" dirty="0"/>
              <a:t>Раз, два, три!</a:t>
            </a:r>
          </a:p>
          <a:p>
            <a:pPr indent="457200"/>
            <a:r>
              <a:rPr lang="ru-RU" sz="2200" dirty="0"/>
              <a:t>Последняя пара беги!</a:t>
            </a:r>
          </a:p>
          <a:p>
            <a:pPr indent="457200"/>
            <a:r>
              <a:rPr lang="ru-RU" sz="2200" dirty="0"/>
              <a:t>Дети последней пары бегут вдоль колонны (один справа, другой слева). Тот, кто добежит до водящего первым, берет у него платочек и встает с ним впереди колонны, а опоздавший “горит”, т. е. водит.</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12"/>
          <a:stretch>
            <a:fillRect/>
          </a:stretch>
        </p:blipFill>
        <p:spPr>
          <a:xfrm>
            <a:off x="591431" y="738704"/>
            <a:ext cx="8346147" cy="792549"/>
          </a:xfrm>
          <a:prstGeom prst="rect">
            <a:avLst/>
          </a:prstGeom>
        </p:spPr>
      </p:pic>
      <p:pic>
        <p:nvPicPr>
          <p:cNvPr id="4" name="Рисунок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28084" y="1593035"/>
            <a:ext cx="3578392" cy="3590320"/>
          </a:xfrm>
          <a:prstGeom prst="rect">
            <a:avLst/>
          </a:prstGeom>
        </p:spPr>
      </p:pic>
      <p:pic>
        <p:nvPicPr>
          <p:cNvPr id="18" name="Рисунок 17">
            <a:hlinkClick r:id="rId14" action="ppaction://hlinksldjump"/>
          </p:cNvPr>
          <p:cNvPicPr>
            <a:picLocks noChangeAspect="1"/>
          </p:cNvPicPr>
          <p:nvPr/>
        </p:nvPicPr>
        <p:blipFill rotWithShape="1">
          <a:blip r:embed="rId15" cstate="print"/>
          <a:srcRect l="16454" t="24357" r="18815" b="10790"/>
          <a:stretch/>
        </p:blipFill>
        <p:spPr>
          <a:xfrm>
            <a:off x="141937" y="6033398"/>
            <a:ext cx="1202769" cy="677496"/>
          </a:xfrm>
          <a:prstGeom prst="rect">
            <a:avLst/>
          </a:prstGeom>
          <a:scene3d>
            <a:camera prst="orthographicFront"/>
            <a:lightRig rig="threePt" dir="t"/>
          </a:scene3d>
          <a:sp3d>
            <a:bevelT/>
          </a:sp3d>
        </p:spPr>
      </p:pic>
      <p:pic>
        <p:nvPicPr>
          <p:cNvPr id="19" name="Picture 3">
            <a:hlinkClick r:id="rId16" action="ppaction://hlinksldjump"/>
          </p:cNvPr>
          <p:cNvPicPr>
            <a:picLocks noChangeAspect="1" noChangeArrowheads="1"/>
          </p:cNvPicPr>
          <p:nvPr/>
        </p:nvPicPr>
        <p:blipFill>
          <a:blip r:embed="rId17"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877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588379" cy="221088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815" y="4664891"/>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5480" y="5591355"/>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4578" y="4316378"/>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9500" y="4326273"/>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2"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0464" y="1315453"/>
            <a:ext cx="6311536" cy="1804981"/>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636" y="2668178"/>
            <a:ext cx="7188739" cy="1470683"/>
          </a:xfrm>
          <a:prstGeom prst="rect">
            <a:avLst/>
          </a:prstGeom>
        </p:spPr>
      </p:pic>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5013" y="3554166"/>
            <a:ext cx="6721366" cy="1186277"/>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9293" y="5010562"/>
            <a:ext cx="6816602" cy="1277471"/>
          </a:xfrm>
          <a:prstGeom prst="rect">
            <a:avLst/>
          </a:prstGeom>
        </p:spPr>
      </p:pic>
      <p:sp>
        <p:nvSpPr>
          <p:cNvPr id="19" name="Прямоугольник 18">
            <a:hlinkClick r:id="rId10" action="ppaction://hlinksldjump"/>
          </p:cNvPr>
          <p:cNvSpPr/>
          <p:nvPr/>
        </p:nvSpPr>
        <p:spPr>
          <a:xfrm>
            <a:off x="6849979" y="1925330"/>
            <a:ext cx="4650827"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a:t>
            </a:r>
            <a:r>
              <a:rPr lang="ru-RU" sz="2800" b="1" dirty="0">
                <a:solidFill>
                  <a:srgbClr val="002060"/>
                </a:solidFill>
                <a:effectLst>
                  <a:outerShdw blurRad="38100" dist="38100" dir="2700000" algn="tl">
                    <a:srgbClr val="000000">
                      <a:alpha val="43137"/>
                    </a:srgbClr>
                  </a:outerShdw>
                </a:effectLst>
              </a:rPr>
              <a:t>«Библиотека»</a:t>
            </a:r>
            <a:endParaRPr lang="ru-RU" sz="2800" dirty="0"/>
          </a:p>
        </p:txBody>
      </p:sp>
      <p:sp>
        <p:nvSpPr>
          <p:cNvPr id="20" name="Прямоугольник 19">
            <a:hlinkClick r:id="rId11" action="ppaction://hlinksldjump"/>
          </p:cNvPr>
          <p:cNvSpPr/>
          <p:nvPr/>
        </p:nvSpPr>
        <p:spPr>
          <a:xfrm>
            <a:off x="945932" y="3105835"/>
            <a:ext cx="4893394"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«Строительство»</a:t>
            </a:r>
            <a:endParaRPr lang="ru-RU" sz="2800" b="1" dirty="0">
              <a:solidFill>
                <a:srgbClr val="002060"/>
              </a:solidFill>
              <a:effectLst>
                <a:outerShdw blurRad="38100" dist="38100" dir="2700000" algn="tl">
                  <a:srgbClr val="000000">
                    <a:alpha val="43137"/>
                  </a:srgbClr>
                </a:outerShdw>
              </a:effectLst>
            </a:endParaRPr>
          </a:p>
        </p:txBody>
      </p:sp>
      <p:sp>
        <p:nvSpPr>
          <p:cNvPr id="21" name="Прямоугольник 20">
            <a:hlinkClick r:id="rId12" action="ppaction://hlinksldjump"/>
          </p:cNvPr>
          <p:cNvSpPr/>
          <p:nvPr/>
        </p:nvSpPr>
        <p:spPr>
          <a:xfrm>
            <a:off x="6764514" y="3853933"/>
            <a:ext cx="4650827" cy="523220"/>
          </a:xfrm>
          <a:prstGeom prst="rect">
            <a:avLst/>
          </a:prstGeom>
        </p:spPr>
        <p:txBody>
          <a:bodyPr wrap="square">
            <a:spAutoFit/>
          </a:bodyPr>
          <a:lstStyle/>
          <a:p>
            <a:pPr algn="ctr"/>
            <a:r>
              <a:rPr lang="ru-RU" sz="2800" b="1" dirty="0">
                <a:solidFill>
                  <a:srgbClr val="002060"/>
                </a:solidFill>
                <a:effectLst>
                  <a:outerShdw blurRad="38100" dist="38100" dir="2700000" algn="tl">
                    <a:srgbClr val="000000">
                      <a:alpha val="43137"/>
                    </a:srgbClr>
                  </a:outerShdw>
                </a:effectLst>
              </a:rPr>
              <a:t>Игра «</a:t>
            </a:r>
            <a:r>
              <a:rPr lang="ru-RU" sz="2800" b="1" dirty="0" smtClean="0">
                <a:solidFill>
                  <a:srgbClr val="002060"/>
                </a:solidFill>
                <a:effectLst>
                  <a:outerShdw blurRad="38100" dist="38100" dir="2700000" algn="tl">
                    <a:srgbClr val="000000">
                      <a:alpha val="43137"/>
                    </a:srgbClr>
                  </a:outerShdw>
                </a:effectLst>
              </a:rPr>
              <a:t>Телевидение»</a:t>
            </a:r>
            <a:endParaRPr lang="ru-RU" sz="2800" dirty="0"/>
          </a:p>
        </p:txBody>
      </p:sp>
      <p:sp>
        <p:nvSpPr>
          <p:cNvPr id="22" name="Прямоугольник 21">
            <a:hlinkClick r:id="rId13" action="ppaction://hlinksldjump"/>
          </p:cNvPr>
          <p:cNvSpPr/>
          <p:nvPr/>
        </p:nvSpPr>
        <p:spPr>
          <a:xfrm>
            <a:off x="4998223" y="5360552"/>
            <a:ext cx="4931841" cy="523220"/>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Игра </a:t>
            </a:r>
            <a:r>
              <a:rPr lang="ru-RU" sz="2800" b="1" dirty="0" smtClean="0">
                <a:solidFill>
                  <a:srgbClr val="002060"/>
                </a:solidFill>
                <a:effectLst>
                  <a:outerShdw blurRad="38100" dist="38100" dir="2700000" algn="tl">
                    <a:srgbClr val="000000">
                      <a:alpha val="43137"/>
                    </a:srgbClr>
                  </a:outerShdw>
                </a:effectLst>
              </a:rPr>
              <a:t>«ГИБДД</a:t>
            </a:r>
            <a:r>
              <a:rPr lang="ru-RU" sz="2800" b="1" dirty="0">
                <a:solidFill>
                  <a:srgbClr val="002060"/>
                </a:solidFill>
                <a:effectLst>
                  <a:outerShdw blurRad="38100" dist="38100" dir="2700000" algn="tl">
                    <a:srgbClr val="000000">
                      <a:alpha val="43137"/>
                    </a:srgbClr>
                  </a:outerShdw>
                </a:effectLst>
              </a:rPr>
              <a:t>»</a:t>
            </a:r>
          </a:p>
        </p:txBody>
      </p:sp>
      <p:sp>
        <p:nvSpPr>
          <p:cNvPr id="25" name="Прямоугольник 24">
            <a:hlinkClick r:id="rId14" action="ppaction://hlinksldjump"/>
          </p:cNvPr>
          <p:cNvSpPr/>
          <p:nvPr/>
        </p:nvSpPr>
        <p:spPr>
          <a:xfrm>
            <a:off x="1493174" y="814472"/>
            <a:ext cx="2594732" cy="523220"/>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Игра «Школа»</a:t>
            </a:r>
          </a:p>
        </p:txBody>
      </p:sp>
      <p:pic>
        <p:nvPicPr>
          <p:cNvPr id="23" name="Рисунок 22">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4" name="Рисунок 23">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544727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779" y="-336885"/>
            <a:ext cx="13780169" cy="7786219"/>
          </a:xfrm>
          <a:prstGeom prst="rect">
            <a:avLst/>
          </a:prstGeom>
        </p:spPr>
      </p:pic>
      <p:pic>
        <p:nvPicPr>
          <p:cNvPr id="11266" name="Picture 2" descr="http://www.playcast.ru/uploads/2018/09/03/257739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990" y="2480467"/>
            <a:ext cx="4053806" cy="338492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59455" y="998339"/>
            <a:ext cx="7851228" cy="523220"/>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Игра «Школа»</a:t>
            </a:r>
          </a:p>
        </p:txBody>
      </p:sp>
      <p:sp>
        <p:nvSpPr>
          <p:cNvPr id="4" name="TextBox 3"/>
          <p:cNvSpPr txBox="1"/>
          <p:nvPr/>
        </p:nvSpPr>
        <p:spPr>
          <a:xfrm>
            <a:off x="802105" y="1670353"/>
            <a:ext cx="7122695" cy="4293483"/>
          </a:xfrm>
          <a:prstGeom prst="rect">
            <a:avLst/>
          </a:prstGeom>
          <a:noFill/>
        </p:spPr>
        <p:txBody>
          <a:bodyPr wrap="square" rtlCol="0">
            <a:spAutoFit/>
          </a:bodyPr>
          <a:lstStyle/>
          <a:p>
            <a:pPr indent="457200" algn="just"/>
            <a:r>
              <a:rPr lang="ru-RU" sz="2100" dirty="0"/>
              <a:t>Цель. Формирование умения творчески развивать сюжет игры. Обучение детей справедливо распределять роли в играх. Побуждение детей воспроизводить в играх бытовой и общественно полезный труд взрослых</a:t>
            </a:r>
            <a:r>
              <a:rPr lang="ru-RU" sz="2100" dirty="0" smtClean="0"/>
              <a:t>.</a:t>
            </a:r>
            <a:endParaRPr lang="ru-RU" sz="2100" dirty="0"/>
          </a:p>
          <a:p>
            <a:pPr indent="457200" algn="just"/>
            <a:r>
              <a:rPr lang="ru-RU" sz="2100" dirty="0"/>
              <a:t>Игровой материал. Куклы, мебель, строительный материал, игровые атрибуты (журнал, тетради, ручки, карандаши), предметы-заместители</a:t>
            </a:r>
            <a:r>
              <a:rPr lang="ru-RU" sz="2100" dirty="0" smtClean="0"/>
              <a:t>.</a:t>
            </a:r>
            <a:endParaRPr lang="ru-RU" sz="2100" dirty="0"/>
          </a:p>
          <a:p>
            <a:pPr indent="457200" algn="just"/>
            <a:r>
              <a:rPr lang="ru-RU" sz="2100" dirty="0"/>
              <a:t>Подготовка к игре. Экскурсия в школу. Беседа с учителем 1-го класса. Чтение произведений Л. Воронковой «Подружки идут в школу» или Э. </a:t>
            </a:r>
            <a:r>
              <a:rPr lang="ru-RU" sz="2100" dirty="0" err="1"/>
              <a:t>Мошковской</a:t>
            </a:r>
            <a:r>
              <a:rPr lang="ru-RU" sz="2100" dirty="0"/>
              <a:t> «Мы играем в школу» и др. Совместные игры с детьми подготовительной группы</a:t>
            </a:r>
            <a:r>
              <a:rPr lang="ru-RU" sz="2100" dirty="0" smtClean="0"/>
              <a:t>.</a:t>
            </a:r>
            <a:endParaRPr lang="ru-RU" sz="2100" dirty="0"/>
          </a:p>
          <a:p>
            <a:pPr indent="457200" algn="just"/>
            <a:r>
              <a:rPr lang="ru-RU" sz="2100" dirty="0"/>
              <a:t>Игровые роли. Учитель, ученики.</a:t>
            </a:r>
          </a:p>
        </p:txBody>
      </p:sp>
      <p:pic>
        <p:nvPicPr>
          <p:cNvPr id="15" name="Рисунок 14">
            <a:hlinkClick r:id="rId11" action="ppaction://hlinksldjump"/>
          </p:cNvPr>
          <p:cNvPicPr>
            <a:picLocks noChangeAspect="1"/>
          </p:cNvPicPr>
          <p:nvPr/>
        </p:nvPicPr>
        <p:blipFill rotWithShape="1">
          <a:blip r:embed="rId12" cstate="print"/>
          <a:srcRect l="16454" t="24357" r="18815" b="10790"/>
          <a:stretch/>
        </p:blipFill>
        <p:spPr>
          <a:xfrm>
            <a:off x="289856" y="5921484"/>
            <a:ext cx="1377580" cy="775963"/>
          </a:xfrm>
          <a:prstGeom prst="rect">
            <a:avLst/>
          </a:prstGeom>
          <a:scene3d>
            <a:camera prst="orthographicFront"/>
            <a:lightRig rig="threePt" dir="t"/>
          </a:scene3d>
          <a:sp3d>
            <a:bevelT/>
          </a:sp3d>
        </p:spPr>
      </p:pic>
      <p:pic>
        <p:nvPicPr>
          <p:cNvPr id="16"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2096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696" y="-481264"/>
            <a:ext cx="13555139" cy="7988968"/>
          </a:xfrm>
          <a:prstGeom prst="rect">
            <a:avLst/>
          </a:prstGeom>
        </p:spPr>
      </p:pic>
      <p:pic>
        <p:nvPicPr>
          <p:cNvPr id="12290" name="Picture 2" descr="https://im0-tub-ru.yandex.net/i?id=0f91a37e7e6bed2579530315548cd80c-l&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109" y="2390272"/>
            <a:ext cx="3428554" cy="3666903"/>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907762" y="843594"/>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«Библиотека»</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746787" y="1364408"/>
            <a:ext cx="9222828" cy="5170646"/>
          </a:xfrm>
          <a:prstGeom prst="rect">
            <a:avLst/>
          </a:prstGeom>
        </p:spPr>
        <p:txBody>
          <a:bodyPr wrap="square">
            <a:spAutoFit/>
          </a:bodyPr>
          <a:lstStyle/>
          <a:p>
            <a:pPr lvl="0" indent="457200" algn="just" fontAlgn="base">
              <a:spcBef>
                <a:spcPct val="0"/>
              </a:spcBef>
              <a:spcAft>
                <a:spcPct val="0"/>
              </a:spcAft>
            </a:pPr>
            <a:r>
              <a:rPr lang="ru-RU" sz="2200" dirty="0">
                <a:solidFill>
                  <a:srgbClr val="000000"/>
                </a:solidFill>
                <a:ea typeface="Times New Roman" pitchFamily="18" charset="0"/>
                <a:cs typeface="Arial" pitchFamily="34" charset="0"/>
              </a:rPr>
              <a:t>Цели: Формирование представления социальной значимости библиотек; Пробуждение у детей интереса и любви к книгам, </a:t>
            </a:r>
            <a:r>
              <a:rPr lang="ru-RU" sz="2200" dirty="0" smtClean="0">
                <a:solidFill>
                  <a:srgbClr val="000000"/>
                </a:solidFill>
                <a:ea typeface="Times New Roman" pitchFamily="18" charset="0"/>
                <a:cs typeface="Arial" pitchFamily="34" charset="0"/>
              </a:rPr>
              <a:t>воспитание бережного </a:t>
            </a:r>
            <a:r>
              <a:rPr lang="ru-RU" sz="2200" dirty="0">
                <a:solidFill>
                  <a:srgbClr val="000000"/>
                </a:solidFill>
                <a:ea typeface="Times New Roman" pitchFamily="18" charset="0"/>
                <a:cs typeface="Arial" pitchFamily="34" charset="0"/>
              </a:rPr>
              <a:t>к ним отношения..</a:t>
            </a:r>
          </a:p>
          <a:p>
            <a:pPr indent="457200"/>
            <a:r>
              <a:rPr lang="ru-RU" sz="2200" dirty="0" smtClean="0"/>
              <a:t>Игровой </a:t>
            </a:r>
            <a:r>
              <a:rPr lang="ru-RU" sz="2200" dirty="0"/>
              <a:t>материал: Формуляры, книги, журналы, картотека.</a:t>
            </a:r>
          </a:p>
          <a:p>
            <a:pPr indent="457200"/>
            <a:r>
              <a:rPr lang="ru-RU" sz="2200" dirty="0"/>
              <a:t>Игровые роли: Библиотекарь, читатели.</a:t>
            </a:r>
          </a:p>
          <a:p>
            <a:pPr indent="457200"/>
            <a:r>
              <a:rPr lang="ru-RU" sz="2200" dirty="0"/>
              <a:t>Игровые действия:</a:t>
            </a:r>
          </a:p>
          <a:p>
            <a:pPr indent="457200"/>
            <a:r>
              <a:rPr lang="ru-RU" sz="2200" dirty="0"/>
              <a:t>Оформление формуляров читателей.</a:t>
            </a:r>
          </a:p>
          <a:p>
            <a:pPr indent="457200"/>
            <a:r>
              <a:rPr lang="ru-RU" sz="2200" dirty="0"/>
              <a:t>Приём заявок библиотекарем. Работа с картотекой.</a:t>
            </a:r>
          </a:p>
          <a:p>
            <a:pPr indent="457200"/>
            <a:r>
              <a:rPr lang="ru-RU" sz="2200" dirty="0"/>
              <a:t>Выдача книг. Читальный зал.</a:t>
            </a:r>
          </a:p>
          <a:p>
            <a:pPr indent="457200"/>
            <a:r>
              <a:rPr lang="ru-RU" sz="2200" dirty="0"/>
              <a:t>Варианты игры:</a:t>
            </a:r>
          </a:p>
          <a:p>
            <a:pPr indent="457200"/>
            <a:r>
              <a:rPr lang="ru-RU" sz="2200" dirty="0"/>
              <a:t>«Ремонт книг»,</a:t>
            </a:r>
          </a:p>
          <a:p>
            <a:pPr indent="457200"/>
            <a:r>
              <a:rPr lang="ru-RU" sz="2200" dirty="0"/>
              <a:t>«Выбираем книгу»,</a:t>
            </a:r>
          </a:p>
          <a:p>
            <a:pPr indent="457200"/>
            <a:r>
              <a:rPr lang="ru-RU" sz="2200" dirty="0"/>
              <a:t>«Читальный зал»</a:t>
            </a:r>
          </a:p>
          <a:p>
            <a:pPr indent="457200"/>
            <a:r>
              <a:rPr lang="ru-RU" sz="2200" dirty="0"/>
              <a:t>«Составляем картотеку</a:t>
            </a:r>
            <a:r>
              <a:rPr lang="ru-RU" sz="2200" dirty="0" smtClean="0"/>
              <a:t>»</a:t>
            </a: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0" y="6082036"/>
            <a:ext cx="1377581" cy="775964"/>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473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43" y="-189186"/>
            <a:ext cx="12234041" cy="7329843"/>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371601" y="911496"/>
            <a:ext cx="9222827" cy="52937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a:t>
            </a:r>
            <a:r>
              <a:rPr lang="ru-RU" sz="2800" b="1" dirty="0" smtClean="0">
                <a:solidFill>
                  <a:srgbClr val="FF6600"/>
                </a:solidFill>
                <a:effectLst>
                  <a:outerShdw blurRad="38100" dist="38100" dir="2700000" algn="tl">
                    <a:srgbClr val="000000">
                      <a:alpha val="43137"/>
                    </a:srgbClr>
                  </a:outerShdw>
                </a:effectLst>
                <a:cs typeface="Times New Roman" pitchFamily="18" charset="0"/>
              </a:rPr>
              <a:t>Кто я?</a:t>
            </a: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a:t>
            </a:r>
          </a:p>
          <a:p>
            <a:pPr lvl="0" algn="just" fontAlgn="base">
              <a:spcBef>
                <a:spcPct val="0"/>
              </a:spcBef>
              <a:spcAft>
                <a:spcPct val="0"/>
              </a:spcAft>
            </a:pPr>
            <a:endParaRPr kumimoji="0" lang="ru-RU" sz="28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lvl="0" algn="just" eaLnBrk="0" fontAlgn="base" hangingPunct="0">
              <a:spcBef>
                <a:spcPct val="0"/>
              </a:spcBef>
              <a:spcAft>
                <a:spcPct val="0"/>
              </a:spcAft>
            </a:pPr>
            <a:r>
              <a:rPr lang="ru-RU" sz="2200" dirty="0" smtClean="0"/>
              <a:t>Цель: </a:t>
            </a:r>
            <a:r>
              <a:rPr kumimoji="0" lang="ru-RU" sz="2200" b="0" i="0" u="none" strike="noStrike" cap="none" normalizeH="0" baseline="0" dirty="0" smtClean="0">
                <a:ln>
                  <a:noFill/>
                </a:ln>
                <a:solidFill>
                  <a:srgbClr val="000000"/>
                </a:solidFill>
                <a:effectLst/>
                <a:cs typeface="Times New Roman" pitchFamily="18" charset="0"/>
              </a:rPr>
              <a:t>развитие </a:t>
            </a:r>
            <a:r>
              <a:rPr kumimoji="0" lang="ru-RU" sz="2200" i="0" u="none" strike="noStrike" cap="none" normalizeH="0" baseline="0" dirty="0" smtClean="0">
                <a:ln>
                  <a:noFill/>
                </a:ln>
                <a:solidFill>
                  <a:srgbClr val="000000"/>
                </a:solidFill>
                <a:effectLst/>
                <a:cs typeface="Times New Roman" pitchFamily="18" charset="0"/>
              </a:rPr>
              <a:t>творческих способностей. </a:t>
            </a:r>
          </a:p>
          <a:p>
            <a:pPr lvl="0" algn="just" eaLnBrk="0" fontAlgn="base" hangingPunct="0">
              <a:spcBef>
                <a:spcPct val="0"/>
              </a:spcBef>
              <a:spcAft>
                <a:spcPct val="0"/>
              </a:spcAft>
            </a:pPr>
            <a:endParaRPr kumimoji="0" lang="ru-RU" sz="2200" b="0" i="0" u="none" strike="noStrike" cap="none" normalizeH="0" baseline="0" dirty="0" smtClean="0">
              <a:ln>
                <a:noFill/>
              </a:ln>
              <a:solidFill>
                <a:srgbClr val="000000"/>
              </a:solidFill>
              <a:effectLst/>
              <a:cs typeface="Times New Roman" pitchFamily="18" charset="0"/>
            </a:endParaRPr>
          </a:p>
          <a:p>
            <a:pPr algn="just"/>
            <a:r>
              <a:rPr lang="ru-RU" sz="2200" dirty="0" smtClean="0"/>
              <a:t>Описание: в нее можно играть где угодно: дома на кухне, по дороге из детского сада или в кукольном уголке. Для нее не потребуется специального стола и других приготовлений, нужны только родительская выдумка и фантазия. Итак: «Кто я?» — спрашиваете вы у ребенка и изображаете (жестами, мимикой, звуками и т.п.) поезд, машину, чайник, самолет, продавца, врача, собаку, кошку и т.п. Естественно, что возможности такого показа почти безграничны и зависят только от житейского опыта вашего ребенка. Расширяйте житейский опыт и с помощью такой игры. Когда ребенок научится угадывать, что вы изображаете, загадывайте с ним по очереди.</a:t>
            </a:r>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 name="Рисунок 16">
            <a:hlinkClick r:id="rId12" action="ppaction://hlinksldjump"/>
          </p:cNvPr>
          <p:cNvPicPr>
            <a:picLocks noChangeAspect="1"/>
          </p:cNvPicPr>
          <p:nvPr/>
        </p:nvPicPr>
        <p:blipFill rotWithShape="1">
          <a:blip r:embed="rId13" cstate="print"/>
          <a:srcRect l="25257" t="24301" r="9338" b="12335"/>
          <a:stretch/>
        </p:blipFill>
        <p:spPr>
          <a:xfrm>
            <a:off x="10179424" y="5779877"/>
            <a:ext cx="1707776" cy="930205"/>
          </a:xfrm>
          <a:prstGeom prst="rect">
            <a:avLst/>
          </a:prstGeom>
          <a:scene3d>
            <a:camera prst="orthographicFront"/>
            <a:lightRig rig="threePt" dir="t"/>
          </a:scene3d>
          <a:sp3d>
            <a:bevelT w="165100" prst="coolSlant"/>
          </a:sp3d>
        </p:spPr>
      </p:pic>
      <p:pic>
        <p:nvPicPr>
          <p:cNvPr id="18" name="Рисунок 17">
            <a:hlinkClick r:id="rId14" action="ppaction://hlinksldjump"/>
          </p:cNvPr>
          <p:cNvPicPr>
            <a:picLocks noChangeAspect="1"/>
          </p:cNvPicPr>
          <p:nvPr/>
        </p:nvPicPr>
        <p:blipFill rotWithShape="1">
          <a:blip r:embed="rId15" cstate="print"/>
          <a:srcRect l="16454" t="24357" r="18815" b="10790"/>
          <a:stretch/>
        </p:blipFill>
        <p:spPr>
          <a:xfrm>
            <a:off x="11254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779" y="-753979"/>
            <a:ext cx="14246595" cy="8422106"/>
          </a:xfrm>
          <a:prstGeom prst="rect">
            <a:avLst/>
          </a:prstGeom>
        </p:spPr>
      </p:pic>
      <p:pic>
        <p:nvPicPr>
          <p:cNvPr id="13314" name="Picture 2" descr="https://avatars.mds.yandex.net/get-zen_doc/1077599/pub_5d7906cdfe28913db0155e9c_5d790f3ad7859b00ad2b890f/scale_1200"/>
          <p:cNvPicPr>
            <a:picLocks noChangeAspect="1" noChangeArrowheads="1"/>
          </p:cNvPicPr>
          <p:nvPr/>
        </p:nvPicPr>
        <p:blipFill rotWithShape="1">
          <a:blip r:embed="rId3">
            <a:extLst>
              <a:ext uri="{28A0092B-C50C-407E-A947-70E740481C1C}">
                <a14:useLocalDpi xmlns:a14="http://schemas.microsoft.com/office/drawing/2010/main" val="0"/>
              </a:ext>
            </a:extLst>
          </a:blip>
          <a:srcRect l="20720" r="24024"/>
          <a:stretch/>
        </p:blipFill>
        <p:spPr bwMode="auto">
          <a:xfrm>
            <a:off x="8678778" y="1652339"/>
            <a:ext cx="2951749" cy="356134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308815" y="683174"/>
            <a:ext cx="7851228" cy="523220"/>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 Игра «Строительство»</a:t>
            </a:r>
          </a:p>
        </p:txBody>
      </p:sp>
      <p:sp>
        <p:nvSpPr>
          <p:cNvPr id="15" name="Прямоугольник 14"/>
          <p:cNvSpPr/>
          <p:nvPr/>
        </p:nvSpPr>
        <p:spPr>
          <a:xfrm>
            <a:off x="930442" y="1172337"/>
            <a:ext cx="8598568" cy="5509200"/>
          </a:xfrm>
          <a:prstGeom prst="rect">
            <a:avLst/>
          </a:prstGeom>
        </p:spPr>
        <p:txBody>
          <a:bodyPr wrap="square">
            <a:spAutoFit/>
          </a:bodyPr>
          <a:lstStyle/>
          <a:p>
            <a:pPr lvl="0" indent="457200" algn="just" fontAlgn="base">
              <a:spcBef>
                <a:spcPct val="0"/>
              </a:spcBef>
              <a:spcAft>
                <a:spcPct val="0"/>
              </a:spcAft>
            </a:pPr>
            <a:r>
              <a:rPr lang="ru-RU" sz="2200" dirty="0" smtClean="0">
                <a:solidFill>
                  <a:srgbClr val="000000"/>
                </a:solidFill>
                <a:ea typeface="Times New Roman" pitchFamily="18" charset="0"/>
                <a:cs typeface="Arial" pitchFamily="34" charset="0"/>
              </a:rPr>
              <a:t>Цели: Научить </a:t>
            </a:r>
            <a:r>
              <a:rPr lang="ru-RU" sz="2200" dirty="0">
                <a:solidFill>
                  <a:srgbClr val="000000"/>
                </a:solidFill>
                <a:ea typeface="Times New Roman" pitchFamily="18" charset="0"/>
                <a:cs typeface="Arial" pitchFamily="34" charset="0"/>
              </a:rPr>
              <a:t>детей распределять роли и действовать согласно принятой на себя </a:t>
            </a:r>
            <a:r>
              <a:rPr lang="ru-RU" sz="2200" dirty="0" smtClean="0">
                <a:solidFill>
                  <a:srgbClr val="000000"/>
                </a:solidFill>
                <a:ea typeface="Times New Roman" pitchFamily="18" charset="0"/>
                <a:cs typeface="Arial" pitchFamily="34" charset="0"/>
              </a:rPr>
              <a:t>роли, использовать </a:t>
            </a:r>
            <a:r>
              <a:rPr lang="ru-RU" sz="2200" dirty="0">
                <a:solidFill>
                  <a:srgbClr val="000000"/>
                </a:solidFill>
                <a:ea typeface="Times New Roman" pitchFamily="18" charset="0"/>
                <a:cs typeface="Arial" pitchFamily="34" charset="0"/>
              </a:rPr>
              <a:t>атрибуты в соответствии с сюжетом, конструкторы, </a:t>
            </a:r>
            <a:r>
              <a:rPr lang="ru-RU" sz="2200" dirty="0" smtClean="0">
                <a:solidFill>
                  <a:srgbClr val="000000"/>
                </a:solidFill>
                <a:ea typeface="Times New Roman" pitchFamily="18" charset="0"/>
                <a:cs typeface="Arial" pitchFamily="34" charset="0"/>
              </a:rPr>
              <a:t>строительные материалы</a:t>
            </a:r>
            <a:r>
              <a:rPr lang="ru-RU" sz="2200" dirty="0">
                <a:solidFill>
                  <a:srgbClr val="000000"/>
                </a:solidFill>
                <a:ea typeface="Times New Roman" pitchFamily="18" charset="0"/>
                <a:cs typeface="Arial" pitchFamily="34" charset="0"/>
              </a:rPr>
              <a:t>, справедливо решать споры, действовать в соответствии с планом игры</a:t>
            </a:r>
            <a:r>
              <a:rPr lang="ru-RU" sz="2200" dirty="0" smtClean="0">
                <a:solidFill>
                  <a:srgbClr val="000000"/>
                </a:solidFill>
                <a:ea typeface="Times New Roman" pitchFamily="18" charset="0"/>
                <a:cs typeface="Arial" pitchFamily="34" charset="0"/>
              </a:rPr>
              <a:t>.</a:t>
            </a:r>
            <a:endParaRPr lang="ru-RU" sz="2200" dirty="0">
              <a:solidFill>
                <a:srgbClr val="000000"/>
              </a:solidFill>
              <a:ea typeface="Times New Roman" pitchFamily="18" charset="0"/>
              <a:cs typeface="Arial" pitchFamily="34" charset="0"/>
            </a:endParaRPr>
          </a:p>
          <a:p>
            <a:pPr lvl="0" indent="457200" algn="just" fontAlgn="base">
              <a:spcBef>
                <a:spcPct val="0"/>
              </a:spcBef>
              <a:spcAft>
                <a:spcPct val="0"/>
              </a:spcAft>
            </a:pPr>
            <a:r>
              <a:rPr lang="ru-RU" sz="2200" dirty="0">
                <a:solidFill>
                  <a:srgbClr val="000000"/>
                </a:solidFill>
                <a:ea typeface="Times New Roman" pitchFamily="18" charset="0"/>
                <a:cs typeface="Arial" pitchFamily="34" charset="0"/>
              </a:rPr>
              <a:t>Отображать в игре знания об окружающей жизни, развивать творческое </a:t>
            </a:r>
            <a:r>
              <a:rPr lang="ru-RU" sz="2200" dirty="0" smtClean="0">
                <a:solidFill>
                  <a:srgbClr val="000000"/>
                </a:solidFill>
                <a:ea typeface="Times New Roman" pitchFamily="18" charset="0"/>
                <a:cs typeface="Arial" pitchFamily="34" charset="0"/>
              </a:rPr>
              <a:t>воображение, выразительность </a:t>
            </a:r>
            <a:r>
              <a:rPr lang="ru-RU" sz="2200" dirty="0">
                <a:solidFill>
                  <a:srgbClr val="000000"/>
                </a:solidFill>
                <a:ea typeface="Times New Roman" pitchFamily="18" charset="0"/>
                <a:cs typeface="Arial" pitchFamily="34" charset="0"/>
              </a:rPr>
              <a:t>речи детей</a:t>
            </a:r>
            <a:r>
              <a:rPr lang="ru-RU" sz="2200" dirty="0" smtClean="0">
                <a:solidFill>
                  <a:srgbClr val="000000"/>
                </a:solidFill>
                <a:ea typeface="Times New Roman" pitchFamily="18" charset="0"/>
                <a:cs typeface="Arial" pitchFamily="34" charset="0"/>
              </a:rPr>
              <a:t>.</a:t>
            </a:r>
            <a:endParaRPr lang="ru-RU" sz="2200" dirty="0">
              <a:solidFill>
                <a:srgbClr val="000000"/>
              </a:solidFill>
              <a:ea typeface="Times New Roman" pitchFamily="18" charset="0"/>
              <a:cs typeface="Arial" pitchFamily="34" charset="0"/>
            </a:endParaRPr>
          </a:p>
          <a:p>
            <a:pPr lvl="0" indent="457200" algn="just" fontAlgn="base">
              <a:spcBef>
                <a:spcPct val="0"/>
              </a:spcBef>
              <a:spcAft>
                <a:spcPct val="0"/>
              </a:spcAft>
            </a:pPr>
            <a:r>
              <a:rPr lang="ru-RU" sz="2200" dirty="0">
                <a:solidFill>
                  <a:srgbClr val="000000"/>
                </a:solidFill>
                <a:ea typeface="Times New Roman" pitchFamily="18" charset="0"/>
                <a:cs typeface="Arial" pitchFamily="34" charset="0"/>
              </a:rPr>
              <a:t>Примерные игровые действия: выбор объекта </a:t>
            </a:r>
            <a:r>
              <a:rPr lang="ru-RU" sz="2200" dirty="0" smtClean="0">
                <a:solidFill>
                  <a:srgbClr val="000000"/>
                </a:solidFill>
                <a:ea typeface="Times New Roman" pitchFamily="18" charset="0"/>
                <a:cs typeface="Arial" pitchFamily="34" charset="0"/>
              </a:rPr>
              <a:t>строительства; выбор </a:t>
            </a:r>
            <a:r>
              <a:rPr lang="ru-RU" sz="2200" dirty="0">
                <a:solidFill>
                  <a:srgbClr val="000000"/>
                </a:solidFill>
                <a:ea typeface="Times New Roman" pitchFamily="18" charset="0"/>
                <a:cs typeface="Arial" pitchFamily="34" charset="0"/>
              </a:rPr>
              <a:t>строительного материала, способа его доставки на строительную </a:t>
            </a:r>
            <a:r>
              <a:rPr lang="ru-RU" sz="2200" dirty="0" smtClean="0">
                <a:solidFill>
                  <a:srgbClr val="000000"/>
                </a:solidFill>
                <a:ea typeface="Times New Roman" pitchFamily="18" charset="0"/>
                <a:cs typeface="Arial" pitchFamily="34" charset="0"/>
              </a:rPr>
              <a:t>площадку; строительство</a:t>
            </a:r>
            <a:r>
              <a:rPr lang="ru-RU" sz="2200" dirty="0">
                <a:solidFill>
                  <a:srgbClr val="000000"/>
                </a:solidFill>
                <a:ea typeface="Times New Roman" pitchFamily="18" charset="0"/>
                <a:cs typeface="Arial" pitchFamily="34" charset="0"/>
              </a:rPr>
              <a:t>; дизайн постройки; сдача объекта.</a:t>
            </a:r>
          </a:p>
          <a:p>
            <a:pPr lvl="0" indent="457200" algn="just" fontAlgn="base">
              <a:spcBef>
                <a:spcPct val="0"/>
              </a:spcBef>
              <a:spcAft>
                <a:spcPct val="0"/>
              </a:spcAft>
            </a:pPr>
            <a:r>
              <a:rPr lang="ru-RU" sz="2200" dirty="0" smtClean="0">
                <a:solidFill>
                  <a:srgbClr val="000000"/>
                </a:solidFill>
                <a:ea typeface="Times New Roman" pitchFamily="18" charset="0"/>
                <a:cs typeface="Arial" pitchFamily="34" charset="0"/>
              </a:rPr>
              <a:t>Предметно-игровая </a:t>
            </a:r>
            <a:r>
              <a:rPr lang="ru-RU" sz="2200" dirty="0">
                <a:solidFill>
                  <a:srgbClr val="000000"/>
                </a:solidFill>
                <a:ea typeface="Times New Roman" pitchFamily="18" charset="0"/>
                <a:cs typeface="Arial" pitchFamily="34" charset="0"/>
              </a:rPr>
              <a:t>среда.</a:t>
            </a:r>
          </a:p>
          <a:p>
            <a:pPr lvl="0" indent="457200" algn="just" fontAlgn="base">
              <a:spcBef>
                <a:spcPct val="0"/>
              </a:spcBef>
              <a:spcAft>
                <a:spcPct val="0"/>
              </a:spcAft>
            </a:pPr>
            <a:r>
              <a:rPr lang="ru-RU" sz="2200" dirty="0" smtClean="0">
                <a:solidFill>
                  <a:srgbClr val="000000"/>
                </a:solidFill>
                <a:ea typeface="Times New Roman" pitchFamily="18" charset="0"/>
                <a:cs typeface="Arial" pitchFamily="34" charset="0"/>
              </a:rPr>
              <a:t>Оборудование</a:t>
            </a:r>
            <a:r>
              <a:rPr lang="ru-RU" sz="2200" dirty="0">
                <a:solidFill>
                  <a:srgbClr val="000000"/>
                </a:solidFill>
                <a:ea typeface="Times New Roman" pitchFamily="18" charset="0"/>
                <a:cs typeface="Arial" pitchFamily="34" charset="0"/>
              </a:rPr>
              <a:t>: планы строительства; различные строительные </a:t>
            </a:r>
            <a:r>
              <a:rPr lang="ru-RU" sz="2200" dirty="0" smtClean="0">
                <a:solidFill>
                  <a:srgbClr val="000000"/>
                </a:solidFill>
                <a:ea typeface="Times New Roman" pitchFamily="18" charset="0"/>
                <a:cs typeface="Arial" pitchFamily="34" charset="0"/>
              </a:rPr>
              <a:t>материалы; инструменты</a:t>
            </a:r>
            <a:r>
              <a:rPr lang="ru-RU" sz="2200" dirty="0">
                <a:solidFill>
                  <a:srgbClr val="000000"/>
                </a:solidFill>
                <a:ea typeface="Times New Roman" pitchFamily="18" charset="0"/>
                <a:cs typeface="Arial" pitchFamily="34" charset="0"/>
              </a:rPr>
              <a:t>; униформа; строительная техника; каски; образцы </a:t>
            </a:r>
            <a:r>
              <a:rPr lang="ru-RU" sz="2200" dirty="0" smtClean="0">
                <a:solidFill>
                  <a:srgbClr val="000000"/>
                </a:solidFill>
                <a:ea typeface="Times New Roman" pitchFamily="18" charset="0"/>
                <a:cs typeface="Arial" pitchFamily="34" charset="0"/>
              </a:rPr>
              <a:t>материалов; журналы </a:t>
            </a:r>
            <a:r>
              <a:rPr lang="ru-RU" sz="2200" dirty="0">
                <a:solidFill>
                  <a:srgbClr val="000000"/>
                </a:solidFill>
                <a:ea typeface="Times New Roman" pitchFamily="18" charset="0"/>
                <a:cs typeface="Arial" pitchFamily="34" charset="0"/>
              </a:rPr>
              <a:t>по дизайну</a:t>
            </a:r>
            <a:r>
              <a:rPr lang="ru-RU" sz="2200" dirty="0" smtClean="0">
                <a:solidFill>
                  <a:srgbClr val="000000"/>
                </a:solidFill>
                <a:ea typeface="Times New Roman" pitchFamily="18" charset="0"/>
                <a:cs typeface="Arial" pitchFamily="34" charset="0"/>
              </a:rPr>
              <a:t>..</a:t>
            </a: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195725" y="5933227"/>
            <a:ext cx="1404475" cy="791113"/>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6463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587" y="-457201"/>
            <a:ext cx="13838037" cy="7915685"/>
          </a:xfrm>
          <a:prstGeom prst="rect">
            <a:avLst/>
          </a:prstGeom>
        </p:spPr>
      </p:pic>
      <p:pic>
        <p:nvPicPr>
          <p:cNvPr id="14338" name="Picture 2" descr="https://yt3.ggpht.com/a/AGF-l7_4qtIv3EYtqvq9XOULt-sv94FLeTUugznzng=s900-c-k-c0xffffffff-no-rj-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179" y="1700463"/>
            <a:ext cx="3465095" cy="3882190"/>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110646" y="967351"/>
            <a:ext cx="8097521" cy="954107"/>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Игра «Телевидение»</a:t>
            </a:r>
            <a:r>
              <a:rPr lang="ru-RU" sz="2800" b="1" dirty="0" smtClean="0">
                <a:solidFill>
                  <a:srgbClr val="002060"/>
                </a:solidFill>
                <a:effectLst>
                  <a:outerShdw blurRad="38100" dist="38100" dir="2700000" algn="tl">
                    <a:srgbClr val="000000">
                      <a:alpha val="43137"/>
                    </a:srgbClr>
                  </a:outerShdw>
                </a:effectLst>
              </a:rPr>
              <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966188" y="1459830"/>
            <a:ext cx="7455918" cy="4493538"/>
          </a:xfrm>
          <a:prstGeom prst="rect">
            <a:avLst/>
          </a:prstGeom>
        </p:spPr>
        <p:txBody>
          <a:bodyPr wrap="square">
            <a:spAutoFit/>
          </a:bodyPr>
          <a:lstStyle/>
          <a:p>
            <a:pPr indent="457200" algn="just"/>
            <a:r>
              <a:rPr lang="ru-RU" sz="2200" dirty="0" smtClean="0"/>
              <a:t>Цели: закреплять </a:t>
            </a:r>
            <a:r>
              <a:rPr lang="ru-RU" sz="2200" dirty="0"/>
              <a:t>представления детей о средствах массовой информации, о роли</a:t>
            </a:r>
          </a:p>
          <a:p>
            <a:pPr indent="457200" algn="just"/>
            <a:r>
              <a:rPr lang="ru-RU" sz="2200" dirty="0"/>
              <a:t>телевидения в жизни людей.</a:t>
            </a:r>
          </a:p>
          <a:p>
            <a:pPr indent="457200" algn="just"/>
            <a:r>
              <a:rPr lang="ru-RU" sz="2200" dirty="0"/>
              <a:t>Примерные игровые </a:t>
            </a:r>
            <a:r>
              <a:rPr lang="ru-RU" sz="2200" dirty="0" smtClean="0"/>
              <a:t>действия: выбор </a:t>
            </a:r>
            <a:r>
              <a:rPr lang="ru-RU" sz="2200" dirty="0"/>
              <a:t>программы, составление программы редакторами; составление текстов </a:t>
            </a:r>
            <a:r>
              <a:rPr lang="ru-RU" sz="2200" dirty="0" smtClean="0"/>
              <a:t>для новостей</a:t>
            </a:r>
            <a:r>
              <a:rPr lang="ru-RU" sz="2200" dirty="0"/>
              <a:t>, других программ; подготовка ведущих, зрителей; оформление </a:t>
            </a:r>
            <a:r>
              <a:rPr lang="ru-RU" sz="2200" dirty="0" smtClean="0"/>
              <a:t>студии; работа </a:t>
            </a:r>
            <a:r>
              <a:rPr lang="ru-RU" sz="2200" dirty="0"/>
              <a:t>осветителей и звукооператоров; показ программы.</a:t>
            </a:r>
          </a:p>
          <a:p>
            <a:pPr indent="457200" algn="just"/>
            <a:r>
              <a:rPr lang="ru-RU" sz="2200" dirty="0" smtClean="0"/>
              <a:t>Оборудование</a:t>
            </a:r>
            <a:r>
              <a:rPr lang="ru-RU" sz="2200" dirty="0"/>
              <a:t>: компьютеры; рации; микрофоны; фотоаппараты; «хлопушка»; программы (тексты); символика различных программ; элементы костюмов; грим, косметические наборы; элементы интерьера, декорации; сценарии, фотографии.</a:t>
            </a:r>
          </a:p>
        </p:txBody>
      </p:sp>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1" y="5821277"/>
            <a:ext cx="1627094" cy="916510"/>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5588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249" y="-443804"/>
            <a:ext cx="13613387" cy="786541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180476" y="911912"/>
            <a:ext cx="7851228" cy="954107"/>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Игра « </a:t>
            </a:r>
            <a:r>
              <a:rPr lang="ru-RU" sz="2800" b="1" dirty="0" smtClean="0">
                <a:solidFill>
                  <a:srgbClr val="002060"/>
                </a:solidFill>
                <a:effectLst>
                  <a:outerShdw blurRad="38100" dist="38100" dir="2700000" algn="tl">
                    <a:srgbClr val="000000">
                      <a:alpha val="43137"/>
                    </a:srgbClr>
                  </a:outerShdw>
                </a:effectLst>
              </a:rPr>
              <a:t>ГИБДД»</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916410" y="1486433"/>
            <a:ext cx="6575254" cy="4493538"/>
          </a:xfrm>
          <a:prstGeom prst="rect">
            <a:avLst/>
          </a:prstGeom>
        </p:spPr>
        <p:txBody>
          <a:bodyPr wrap="square">
            <a:spAutoFit/>
          </a:bodyPr>
          <a:lstStyle/>
          <a:p>
            <a:pPr indent="457200" algn="just"/>
            <a:r>
              <a:rPr lang="ru-RU" sz="2200" dirty="0" smtClean="0"/>
              <a:t>Цели: воспитывать </a:t>
            </a:r>
            <a:r>
              <a:rPr lang="ru-RU" sz="2200" dirty="0"/>
              <a:t>уважение к труду работников инспекции безопасности движения, закреплять представление об их значении для жизни города, условиях труда и взаимоотношениях «инспектор — водитель», «инспектор — пешеход». Развивать диалогическую речь.</a:t>
            </a:r>
          </a:p>
          <a:p>
            <a:pPr indent="457200" algn="just"/>
            <a:r>
              <a:rPr lang="ru-RU" sz="2200" dirty="0"/>
              <a:t>Примерные игровые </a:t>
            </a:r>
            <a:r>
              <a:rPr lang="ru-RU" sz="2200" dirty="0" smtClean="0"/>
              <a:t>действия: определение </a:t>
            </a:r>
            <a:r>
              <a:rPr lang="ru-RU" sz="2200" dirty="0"/>
              <a:t>места работы </a:t>
            </a:r>
            <a:r>
              <a:rPr lang="ru-RU" sz="2200" dirty="0" smtClean="0"/>
              <a:t> инспекторов</a:t>
            </a:r>
            <a:r>
              <a:rPr lang="ru-RU" sz="2200" dirty="0"/>
              <a:t>, работа с планами; инспектор — </a:t>
            </a:r>
            <a:r>
              <a:rPr lang="ru-RU" sz="2200" dirty="0" smtClean="0"/>
              <a:t>водитель; инспектор </a:t>
            </a:r>
            <a:r>
              <a:rPr lang="ru-RU" sz="2200" dirty="0"/>
              <a:t>— пешеход; оформление документов на машину; отчет инспекторов начальнику ГИБДД.</a:t>
            </a:r>
          </a:p>
          <a:p>
            <a:pPr indent="457200" algn="just"/>
            <a:r>
              <a:rPr lang="ru-RU" sz="2200" dirty="0" smtClean="0"/>
              <a:t>Оборудование</a:t>
            </a:r>
            <a:r>
              <a:rPr lang="ru-RU" sz="2200" dirty="0"/>
              <a:t>: жезлы; свистки; дорожные знаки; светофоры; водительские права.</a:t>
            </a:r>
          </a:p>
        </p:txBody>
      </p:sp>
      <p:pic>
        <p:nvPicPr>
          <p:cNvPr id="15362" name="Picture 2" descr="https://avatars.mds.yandex.net/get-pdb/1004345/130e7ba4-767c-449c-be6e-9f7138ffdd6e/s1200"/>
          <p:cNvPicPr>
            <a:picLocks noChangeAspect="1" noChangeArrowheads="1"/>
          </p:cNvPicPr>
          <p:nvPr/>
        </p:nvPicPr>
        <p:blipFill rotWithShape="1">
          <a:blip r:embed="rId10">
            <a:extLst>
              <a:ext uri="{28A0092B-C50C-407E-A947-70E740481C1C}">
                <a14:useLocalDpi xmlns:a14="http://schemas.microsoft.com/office/drawing/2010/main" val="0"/>
              </a:ext>
            </a:extLst>
          </a:blip>
          <a:srcRect r="4010" b="3373"/>
          <a:stretch/>
        </p:blipFill>
        <p:spPr bwMode="auto">
          <a:xfrm>
            <a:off x="7629124" y="1443790"/>
            <a:ext cx="318325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0537" y="5850843"/>
            <a:ext cx="1431369" cy="806262"/>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36615" y="5603206"/>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3276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0" y="0"/>
            <a:ext cx="12192000" cy="6790099"/>
          </a:xfrm>
          <a:prstGeom prst="rect">
            <a:avLst/>
          </a:prstGeom>
        </p:spPr>
      </p:pic>
      <p:pic>
        <p:nvPicPr>
          <p:cNvPr id="10" name="Рисунок 9">
            <a:hlinkClick r:id="rId3" action="ppaction://hlinksldjump"/>
          </p:cNvPr>
          <p:cNvPicPr>
            <a:picLocks noChangeAspect="1"/>
          </p:cNvPicPr>
          <p:nvPr/>
        </p:nvPicPr>
        <p:blipFill rotWithShape="1">
          <a:blip r:embed="rId4"/>
          <a:srcRect l="24926" t="25871" r="8676" b="9000"/>
          <a:stretch/>
        </p:blipFill>
        <p:spPr>
          <a:xfrm>
            <a:off x="347178" y="5646903"/>
            <a:ext cx="1761564" cy="971493"/>
          </a:xfrm>
          <a:prstGeom prst="rect">
            <a:avLst/>
          </a:prstGeom>
          <a:scene3d>
            <a:camera prst="orthographicFront"/>
            <a:lightRig rig="threePt" dir="t"/>
          </a:scene3d>
          <a:sp3d>
            <a:bevelT prst="angle"/>
          </a:sp3d>
        </p:spPr>
      </p:pic>
      <p:pic>
        <p:nvPicPr>
          <p:cNvPr id="14" name="Рисунок 13"/>
          <p:cNvPicPr>
            <a:picLocks noChangeAspect="1"/>
          </p:cNvPicPr>
          <p:nvPr/>
        </p:nvPicPr>
        <p:blipFill>
          <a:blip r:embed="rId5"/>
          <a:stretch>
            <a:fillRect/>
          </a:stretch>
        </p:blipFill>
        <p:spPr>
          <a:xfrm>
            <a:off x="9954859" y="5465618"/>
            <a:ext cx="2091668" cy="1392382"/>
          </a:xfrm>
          <a:prstGeom prst="rect">
            <a:avLst/>
          </a:prstGeom>
        </p:spPr>
      </p:pic>
    </p:spTree>
    <p:extLst>
      <p:ext uri="{BB962C8B-B14F-4D97-AF65-F5344CB8AC3E}">
        <p14:creationId xmlns:p14="http://schemas.microsoft.com/office/powerpoint/2010/main" val="57050186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pic>
        <p:nvPicPr>
          <p:cNvPr id="7168" name="Рисунок 7167"/>
          <p:cNvPicPr>
            <a:picLocks noChangeAspect="1"/>
          </p:cNvPicPr>
          <p:nvPr/>
        </p:nvPicPr>
        <p:blipFill>
          <a:blip r:embed="rId12"/>
          <a:stretch>
            <a:fillRect/>
          </a:stretch>
        </p:blipFill>
        <p:spPr>
          <a:xfrm>
            <a:off x="6544015" y="0"/>
            <a:ext cx="4780869" cy="6858000"/>
          </a:xfrm>
          <a:prstGeom prst="rect">
            <a:avLst/>
          </a:prstGeom>
        </p:spPr>
      </p:pic>
      <p:pic>
        <p:nvPicPr>
          <p:cNvPr id="25" name="Рисунок 24"/>
          <p:cNvPicPr>
            <a:picLocks noChangeAspect="1"/>
          </p:cNvPicPr>
          <p:nvPr/>
        </p:nvPicPr>
        <p:blipFill>
          <a:blip r:embed="rId13"/>
          <a:stretch>
            <a:fillRect/>
          </a:stretch>
        </p:blipFill>
        <p:spPr>
          <a:xfrm>
            <a:off x="6991904" y="438149"/>
            <a:ext cx="3850440" cy="5962651"/>
          </a:xfrm>
          <a:prstGeom prst="rect">
            <a:avLst/>
          </a:prstGeom>
        </p:spPr>
      </p:pic>
      <p:pic>
        <p:nvPicPr>
          <p:cNvPr id="7173" name="Рисунок 7172"/>
          <p:cNvPicPr>
            <a:picLocks noChangeAspect="1"/>
          </p:cNvPicPr>
          <p:nvPr/>
        </p:nvPicPr>
        <p:blipFill>
          <a:blip r:embed="rId14"/>
          <a:stretch>
            <a:fillRect/>
          </a:stretch>
        </p:blipFill>
        <p:spPr>
          <a:xfrm>
            <a:off x="1172718" y="0"/>
            <a:ext cx="4779264" cy="6858000"/>
          </a:xfrm>
          <a:prstGeom prst="rect">
            <a:avLst/>
          </a:prstGeom>
        </p:spPr>
      </p:pic>
      <p:pic>
        <p:nvPicPr>
          <p:cNvPr id="7171" name="Рисунок 7170"/>
          <p:cNvPicPr>
            <a:picLocks noChangeAspect="1"/>
          </p:cNvPicPr>
          <p:nvPr/>
        </p:nvPicPr>
        <p:blipFill>
          <a:blip r:embed="rId15"/>
          <a:stretch>
            <a:fillRect/>
          </a:stretch>
        </p:blipFill>
        <p:spPr>
          <a:xfrm>
            <a:off x="1551256" y="595654"/>
            <a:ext cx="4060288" cy="5519395"/>
          </a:xfrm>
          <a:prstGeom prst="rect">
            <a:avLst/>
          </a:prstGeom>
        </p:spPr>
      </p:pic>
      <p:pic>
        <p:nvPicPr>
          <p:cNvPr id="43" name="Рисунок 42">
            <a:hlinkClick r:id="rId16" action="ppaction://hlinksldjump"/>
          </p:cNvPr>
          <p:cNvPicPr>
            <a:picLocks noChangeAspect="1"/>
          </p:cNvPicPr>
          <p:nvPr/>
        </p:nvPicPr>
        <p:blipFill rotWithShape="1">
          <a:blip r:embed="rId17"/>
          <a:srcRect l="24926" t="22927" r="8676" b="10373"/>
          <a:stretch/>
        </p:blipFill>
        <p:spPr>
          <a:xfrm>
            <a:off x="153520" y="5734050"/>
            <a:ext cx="1694422" cy="956982"/>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81409600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033" y="-220718"/>
            <a:ext cx="12625861" cy="7409793"/>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371601" y="961697"/>
            <a:ext cx="9396247" cy="56739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«Чудесные превращения»</a:t>
            </a:r>
          </a:p>
          <a:p>
            <a:pPr lvl="0" algn="just" eaLnBrk="0" fontAlgn="base" hangingPunct="0">
              <a:spcBef>
                <a:spcPct val="0"/>
              </a:spcBef>
              <a:spcAft>
                <a:spcPct val="0"/>
              </a:spcAft>
            </a:pPr>
            <a:endParaRPr lang="ru-RU" sz="2200" dirty="0" smtClean="0"/>
          </a:p>
          <a:p>
            <a:pPr lvl="0" algn="just" eaLnBrk="0" fontAlgn="base" hangingPunct="0">
              <a:spcBef>
                <a:spcPct val="0"/>
              </a:spcBef>
              <a:spcAft>
                <a:spcPct val="0"/>
              </a:spcAft>
            </a:pPr>
            <a:r>
              <a:rPr lang="ru-RU" sz="2200" dirty="0" smtClean="0"/>
              <a:t>Цель: развитие творческого мышления и воображения. </a:t>
            </a:r>
          </a:p>
          <a:p>
            <a:pPr algn="just"/>
            <a:r>
              <a:rPr lang="ru-RU" sz="2200" dirty="0" smtClean="0"/>
              <a:t>Игровой материал и наглядные пособия:</a:t>
            </a:r>
            <a:r>
              <a:rPr lang="ru-RU" sz="2400" dirty="0" smtClean="0"/>
              <a:t> </a:t>
            </a:r>
            <a:r>
              <a:rPr lang="ru-RU" sz="2200" dirty="0" smtClean="0"/>
              <a:t>1—2 небольшие карточки, на которых изображены условные обозначения предметов: 2- 3 полоски разной длины или 2—3 цветных кружка, листы бумаги и цветные карандаши.</a:t>
            </a:r>
          </a:p>
          <a:p>
            <a:pPr algn="just"/>
            <a:r>
              <a:rPr lang="ru-RU" sz="2200" dirty="0" smtClean="0"/>
              <a:t>Описание: вы показываете малышу карточку, предлагаете придумать, что это такое и нарисовать на своем листе картину. Хорошо, если к каждой карточке будут нарисованы не одна, а несколько картин. Например, о 2 полосках разной длины можно сказать, что это мальчик с мамой, или девочка с кошкой, или дядя с собакой и т. д. Готовые картинки рассматриваются, обсуждаются и оцениваются; учитывается их соответствие карточке, наличие сюжета, полнота, эмоциональная выразительность и оригинальность.</a:t>
            </a:r>
          </a:p>
          <a:p>
            <a:pPr algn="just"/>
            <a:endParaRPr lang="ru-RU" sz="2200" dirty="0" smtClean="0"/>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 name="Рисунок 16">
            <a:hlinkClick r:id="rId12" action="ppaction://hlinksldjump"/>
          </p:cNvPr>
          <p:cNvPicPr>
            <a:picLocks noChangeAspect="1"/>
          </p:cNvPicPr>
          <p:nvPr/>
        </p:nvPicPr>
        <p:blipFill rotWithShape="1">
          <a:blip r:embed="rId13" cstate="print"/>
          <a:srcRect l="25257" t="24301" r="9338" b="12335"/>
          <a:stretch/>
        </p:blipFill>
        <p:spPr>
          <a:xfrm>
            <a:off x="10179424" y="5779877"/>
            <a:ext cx="1707776" cy="930205"/>
          </a:xfrm>
          <a:prstGeom prst="rect">
            <a:avLst/>
          </a:prstGeom>
          <a:scene3d>
            <a:camera prst="orthographicFront"/>
            <a:lightRig rig="threePt" dir="t"/>
          </a:scene3d>
          <a:sp3d>
            <a:bevelT w="165100" prst="coolSlant"/>
          </a:sp3d>
        </p:spPr>
      </p:pic>
      <p:pic>
        <p:nvPicPr>
          <p:cNvPr id="18" name="Рисунок 17">
            <a:hlinkClick r:id="rId14" action="ppaction://hlinksldjump"/>
          </p:cNvPr>
          <p:cNvPicPr>
            <a:picLocks noChangeAspect="1"/>
          </p:cNvPicPr>
          <p:nvPr/>
        </p:nvPicPr>
        <p:blipFill rotWithShape="1">
          <a:blip r:embed="rId15" cstate="print"/>
          <a:srcRect l="16454" t="24357" r="18815" b="10790"/>
          <a:stretch/>
        </p:blipFill>
        <p:spPr>
          <a:xfrm>
            <a:off x="11254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861" y="-236483"/>
            <a:ext cx="12679588" cy="7504386"/>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371601" y="836853"/>
            <a:ext cx="9396247"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«Облака»</a:t>
            </a:r>
          </a:p>
          <a:p>
            <a:pPr lvl="0" algn="just" eaLnBrk="0" fontAlgn="base" hangingPunct="0">
              <a:spcBef>
                <a:spcPct val="0"/>
              </a:spcBef>
              <a:spcAft>
                <a:spcPct val="0"/>
              </a:spcAft>
            </a:pPr>
            <a:endParaRPr lang="ru-RU" sz="2200" dirty="0" smtClean="0"/>
          </a:p>
          <a:p>
            <a:pPr algn="just" eaLnBrk="0" fontAlgn="base" hangingPunct="0">
              <a:spcBef>
                <a:spcPct val="0"/>
              </a:spcBef>
              <a:spcAft>
                <a:spcPct val="0"/>
              </a:spcAft>
            </a:pPr>
            <a:r>
              <a:rPr lang="ru-RU" sz="2200" dirty="0" smtClean="0"/>
              <a:t>Цель: развитие воображения, наблюдательности, умения описывать увиденное, умения фантазировать, мелкой моторики рук.</a:t>
            </a:r>
          </a:p>
          <a:p>
            <a:pPr algn="just" eaLnBrk="0" fontAlgn="base" hangingPunct="0">
              <a:spcBef>
                <a:spcPct val="0"/>
              </a:spcBef>
              <a:spcAft>
                <a:spcPct val="0"/>
              </a:spcAft>
            </a:pPr>
            <a:endParaRPr lang="ru-RU" sz="2200" dirty="0" smtClean="0"/>
          </a:p>
          <a:p>
            <a:pPr algn="just"/>
            <a:r>
              <a:rPr lang="ru-RU" sz="2200" dirty="0" smtClean="0"/>
              <a:t>Игровой материал и наглядные пособия:</a:t>
            </a:r>
            <a:r>
              <a:rPr lang="ru-RU" sz="2400" dirty="0" smtClean="0"/>
              <a:t> </a:t>
            </a:r>
            <a:r>
              <a:rPr lang="ru-RU" sz="2200" dirty="0" smtClean="0"/>
              <a:t>альбом для рисования, карандаши.</a:t>
            </a:r>
          </a:p>
          <a:p>
            <a:pPr algn="just"/>
            <a:r>
              <a:rPr lang="ru-RU" sz="2200" dirty="0" smtClean="0"/>
              <a:t>Рекомендации: альбом и простой карандаш возьмите с собой на прогулку.</a:t>
            </a:r>
          </a:p>
          <a:p>
            <a:pPr algn="just"/>
            <a:endParaRPr lang="ru-RU" sz="2200" dirty="0" smtClean="0"/>
          </a:p>
          <a:p>
            <a:pPr algn="just"/>
            <a:r>
              <a:rPr lang="ru-RU" sz="2200" dirty="0" smtClean="0"/>
              <a:t>Описание: на прогулке обратите внимание ребенка на плывущие по небу облака. Предложите ему определить, на что они похожи. Затем предложите малышу рассказать, куда и откуда плывет облако, что заставило его пуститься в путешествие, что ожидает его впереди. После небольшого рассказа попросите нарисовать облако (используйте альбом и простой карандаш). Придя домой, пусть малыш дорисует картину цветными карандашами.</a:t>
            </a:r>
          </a:p>
          <a:p>
            <a:pPr algn="just"/>
            <a:endParaRPr lang="ru-RU" sz="2200" dirty="0" smtClean="0"/>
          </a:p>
          <a:p>
            <a:pPr algn="just"/>
            <a:endParaRPr lang="ru-RU" sz="2200" dirty="0" smtClean="0"/>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 name="Рисунок 16">
            <a:hlinkClick r:id="rId12" action="ppaction://hlinksldjump"/>
          </p:cNvPr>
          <p:cNvPicPr>
            <a:picLocks noChangeAspect="1"/>
          </p:cNvPicPr>
          <p:nvPr/>
        </p:nvPicPr>
        <p:blipFill rotWithShape="1">
          <a:blip r:embed="rId13" cstate="print"/>
          <a:srcRect l="25257" t="24301" r="9338" b="12335"/>
          <a:stretch/>
        </p:blipFill>
        <p:spPr>
          <a:xfrm>
            <a:off x="10179424" y="5779877"/>
            <a:ext cx="1707776" cy="930205"/>
          </a:xfrm>
          <a:prstGeom prst="rect">
            <a:avLst/>
          </a:prstGeom>
          <a:scene3d>
            <a:camera prst="orthographicFront"/>
            <a:lightRig rig="threePt" dir="t"/>
          </a:scene3d>
          <a:sp3d>
            <a:bevelT w="165100" prst="coolSlant"/>
          </a:sp3d>
        </p:spPr>
      </p:pic>
      <p:pic>
        <p:nvPicPr>
          <p:cNvPr id="18" name="Рисунок 17">
            <a:hlinkClick r:id="rId14" action="ppaction://hlinksldjump"/>
          </p:cNvPr>
          <p:cNvPicPr>
            <a:picLocks noChangeAspect="1"/>
          </p:cNvPicPr>
          <p:nvPr/>
        </p:nvPicPr>
        <p:blipFill rotWithShape="1">
          <a:blip r:embed="rId15" cstate="print"/>
          <a:srcRect l="16454" t="24357" r="18815" b="10790"/>
          <a:stretch/>
        </p:blipFill>
        <p:spPr>
          <a:xfrm>
            <a:off x="11254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854" y="-236483"/>
            <a:ext cx="13148440" cy="7504386"/>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678" y="1446182"/>
            <a:ext cx="442688" cy="445679"/>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261242" y="1058537"/>
            <a:ext cx="9948041"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«Самодельная мозаика»</a:t>
            </a:r>
          </a:p>
          <a:p>
            <a:pPr lvl="0" algn="just" eaLnBrk="0" fontAlgn="base" hangingPunct="0">
              <a:spcBef>
                <a:spcPct val="0"/>
              </a:spcBef>
              <a:spcAft>
                <a:spcPct val="0"/>
              </a:spcAft>
            </a:pPr>
            <a:endParaRPr lang="ru-RU" sz="2200" dirty="0" smtClean="0"/>
          </a:p>
          <a:p>
            <a:pPr algn="just" eaLnBrk="0" fontAlgn="base" hangingPunct="0">
              <a:spcBef>
                <a:spcPct val="0"/>
              </a:spcBef>
              <a:spcAft>
                <a:spcPct val="0"/>
              </a:spcAft>
            </a:pPr>
            <a:r>
              <a:rPr lang="ru-RU" sz="2200" dirty="0" smtClean="0"/>
              <a:t>Цель: развивать воображение, мелкую моторику, внимание.</a:t>
            </a:r>
          </a:p>
          <a:p>
            <a:pPr algn="just" eaLnBrk="0" fontAlgn="base" hangingPunct="0">
              <a:spcBef>
                <a:spcPct val="0"/>
              </a:spcBef>
              <a:spcAft>
                <a:spcPct val="0"/>
              </a:spcAft>
            </a:pPr>
            <a:endParaRPr lang="ru-RU" sz="2200" dirty="0" smtClean="0"/>
          </a:p>
          <a:p>
            <a:pPr algn="just"/>
            <a:r>
              <a:rPr lang="ru-RU" sz="2200" dirty="0" smtClean="0"/>
              <a:t>Игровой материал и наглядные пособия: геометрические фигуры, вырезанные из цветного картона.</a:t>
            </a:r>
          </a:p>
          <a:p>
            <a:pPr algn="just"/>
            <a:endParaRPr lang="ru-RU" sz="2200" dirty="0" smtClean="0"/>
          </a:p>
          <a:p>
            <a:pPr algn="just"/>
            <a:r>
              <a:rPr lang="ru-RU" sz="2200" dirty="0" smtClean="0"/>
              <a:t>Описание: вырезать из картона множество мелких и крупных геометрических фигур, создав подобие мозаики для ребенка. Показать ребенку, как из фигурок можно делать картинки: если положить на одну сторону прямоугольника треугольник, то получится домик; три зеленых треугольника образуют елку; крут и два овала наверху - голову зайца и т. д. Нарисовать на бумаге схемы предметов, показать, как, опираясь на них, можно выложить ту или иную картинку.</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 name="Рисунок 16">
            <a:hlinkClick r:id="rId12" action="ppaction://hlinksldjump"/>
          </p:cNvPr>
          <p:cNvPicPr>
            <a:picLocks noChangeAspect="1"/>
          </p:cNvPicPr>
          <p:nvPr/>
        </p:nvPicPr>
        <p:blipFill rotWithShape="1">
          <a:blip r:embed="rId13" cstate="print"/>
          <a:srcRect l="25257" t="24301" r="9338" b="12335"/>
          <a:stretch/>
        </p:blipFill>
        <p:spPr>
          <a:xfrm>
            <a:off x="10179424" y="5779877"/>
            <a:ext cx="1707776" cy="930205"/>
          </a:xfrm>
          <a:prstGeom prst="rect">
            <a:avLst/>
          </a:prstGeom>
          <a:scene3d>
            <a:camera prst="orthographicFront"/>
            <a:lightRig rig="threePt" dir="t"/>
          </a:scene3d>
          <a:sp3d>
            <a:bevelT w="165100" prst="coolSlant"/>
          </a:sp3d>
        </p:spPr>
      </p:pic>
      <p:pic>
        <p:nvPicPr>
          <p:cNvPr id="18" name="Рисунок 17">
            <a:hlinkClick r:id="rId14" action="ppaction://hlinksldjump"/>
          </p:cNvPr>
          <p:cNvPicPr>
            <a:picLocks noChangeAspect="1"/>
          </p:cNvPicPr>
          <p:nvPr/>
        </p:nvPicPr>
        <p:blipFill rotWithShape="1">
          <a:blip r:embed="rId15" cstate="print"/>
          <a:srcRect l="16454" t="24357" r="18815" b="10790"/>
          <a:stretch/>
        </p:blipFill>
        <p:spPr>
          <a:xfrm>
            <a:off x="11254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588379" cy="221088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2"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0266" y="578224"/>
            <a:ext cx="6311536" cy="1371136"/>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76" y="2716306"/>
            <a:ext cx="5588379" cy="1376546"/>
          </a:xfrm>
          <a:prstGeom prst="rect">
            <a:avLst/>
          </a:prstGeom>
        </p:spPr>
      </p:pic>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634" y="2928523"/>
            <a:ext cx="6721366" cy="1186277"/>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3461" y="5042647"/>
            <a:ext cx="5588379" cy="1277471"/>
          </a:xfrm>
          <a:prstGeom prst="rect">
            <a:avLst/>
          </a:prstGeom>
        </p:spPr>
      </p:pic>
      <p:sp>
        <p:nvSpPr>
          <p:cNvPr id="18" name="Прямоугольник 17">
            <a:hlinkClick r:id="rId10" action="ppaction://hlinksldjump"/>
          </p:cNvPr>
          <p:cNvSpPr/>
          <p:nvPr/>
        </p:nvSpPr>
        <p:spPr>
          <a:xfrm>
            <a:off x="772511" y="583324"/>
            <a:ext cx="4272455" cy="954107"/>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«Коробочка тактильных ощущений» </a:t>
            </a:r>
            <a:endParaRPr lang="ru-RU" sz="2800" dirty="0"/>
          </a:p>
        </p:txBody>
      </p:sp>
      <p:sp>
        <p:nvSpPr>
          <p:cNvPr id="19" name="Прямоугольник 18">
            <a:hlinkClick r:id="rId11" action="ppaction://hlinksldjump"/>
          </p:cNvPr>
          <p:cNvSpPr/>
          <p:nvPr/>
        </p:nvSpPr>
        <p:spPr>
          <a:xfrm>
            <a:off x="6400800" y="898635"/>
            <a:ext cx="4650827"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«Зашнуруй ботинок»</a:t>
            </a:r>
            <a:endParaRPr lang="ru-RU" sz="2800" dirty="0"/>
          </a:p>
        </p:txBody>
      </p:sp>
      <p:sp>
        <p:nvSpPr>
          <p:cNvPr id="20" name="Прямоугольник 19">
            <a:hlinkClick r:id="rId12" action="ppaction://hlinksldjump"/>
          </p:cNvPr>
          <p:cNvSpPr/>
          <p:nvPr/>
        </p:nvSpPr>
        <p:spPr>
          <a:xfrm>
            <a:off x="945932" y="3105835"/>
            <a:ext cx="4298422"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«Бусы для куклы»</a:t>
            </a:r>
            <a:endParaRPr lang="ru-RU" sz="2800" b="1" dirty="0">
              <a:solidFill>
                <a:srgbClr val="002060"/>
              </a:solidFill>
              <a:effectLst>
                <a:outerShdw blurRad="38100" dist="38100" dir="2700000" algn="tl">
                  <a:srgbClr val="000000">
                    <a:alpha val="43137"/>
                  </a:srgbClr>
                </a:outerShdw>
              </a:effectLst>
            </a:endParaRPr>
          </a:p>
        </p:txBody>
      </p:sp>
      <p:sp>
        <p:nvSpPr>
          <p:cNvPr id="21" name="Прямоугольник 20">
            <a:hlinkClick r:id="rId13" action="ppaction://hlinksldjump"/>
          </p:cNvPr>
          <p:cNvSpPr/>
          <p:nvPr/>
        </p:nvSpPr>
        <p:spPr>
          <a:xfrm>
            <a:off x="6700345" y="3244333"/>
            <a:ext cx="4650827"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«Сухой бассейн»</a:t>
            </a:r>
            <a:endParaRPr lang="ru-RU" sz="2800" dirty="0"/>
          </a:p>
        </p:txBody>
      </p:sp>
      <p:sp>
        <p:nvSpPr>
          <p:cNvPr id="22" name="Прямоугольник 21">
            <a:hlinkClick r:id="rId14" action="ppaction://hlinksldjump"/>
          </p:cNvPr>
          <p:cNvSpPr/>
          <p:nvPr/>
        </p:nvSpPr>
        <p:spPr>
          <a:xfrm>
            <a:off x="4051738" y="5344510"/>
            <a:ext cx="3935815"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«Игры с прищепками»</a:t>
            </a:r>
            <a:endParaRPr lang="ru-RU" sz="2800" b="1" dirty="0">
              <a:solidFill>
                <a:srgbClr val="002060"/>
              </a:solidFill>
              <a:effectLst>
                <a:outerShdw blurRad="38100" dist="38100" dir="2700000" algn="tl">
                  <a:srgbClr val="000000">
                    <a:alpha val="43137"/>
                  </a:srgbClr>
                </a:outerShdw>
              </a:effectLst>
            </a:endParaRPr>
          </a:p>
        </p:txBody>
      </p:sp>
      <p:pic>
        <p:nvPicPr>
          <p:cNvPr id="23" name="Рисунок 22">
            <a:hlinkClick r:id="rId15" action="ppaction://hlinksldjump"/>
          </p:cNvPr>
          <p:cNvPicPr>
            <a:picLocks noChangeAspect="1"/>
          </p:cNvPicPr>
          <p:nvPr/>
        </p:nvPicPr>
        <p:blipFill rotWithShape="1">
          <a:blip r:embed="rId16" cstate="print"/>
          <a:srcRect l="16230" t="24067" r="18732" b="10627"/>
          <a:stretch/>
        </p:blipFill>
        <p:spPr>
          <a:xfrm>
            <a:off x="157239" y="5786650"/>
            <a:ext cx="1726152" cy="968992"/>
          </a:xfrm>
          <a:prstGeom prst="rect">
            <a:avLst/>
          </a:prstGeom>
          <a:scene3d>
            <a:camera prst="orthographicFront"/>
            <a:lightRig rig="threePt" dir="t"/>
          </a:scene3d>
          <a:sp3d>
            <a:bevelT/>
          </a:sp3d>
        </p:spPr>
      </p:pic>
      <p:pic>
        <p:nvPicPr>
          <p:cNvPr id="24" name="Рисунок 23">
            <a:hlinkClick r:id="rId17" action="ppaction://hlinksldjump"/>
          </p:cNvPr>
          <p:cNvPicPr>
            <a:picLocks noChangeAspect="1"/>
          </p:cNvPicPr>
          <p:nvPr/>
        </p:nvPicPr>
        <p:blipFill rotWithShape="1">
          <a:blip r:embed="rId18" cstate="print"/>
          <a:srcRect l="16454" t="24357" r="18815" b="10790"/>
          <a:stretch/>
        </p:blipFill>
        <p:spPr>
          <a:xfrm>
            <a:off x="1030541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68"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«Коробочка тактильных ощущений</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24303" y="1997839"/>
            <a:ext cx="9065173" cy="3139321"/>
          </a:xfrm>
          <a:prstGeom prst="rect">
            <a:avLst/>
          </a:prstGeom>
        </p:spPr>
        <p:txBody>
          <a:bodyPr wrap="square">
            <a:spAutoFit/>
          </a:bodyPr>
          <a:lstStyle/>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Цель: развивать мелкую моторику рук, тактильные навыки планомерного исследования, логическое мышление, речь, умение выражать словами свои ощущения от прикосновения.</a:t>
            </a: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r>
              <a:rPr lang="ru-RU" sz="2200" dirty="0" smtClean="0"/>
              <a:t> Описание</a:t>
            </a:r>
            <a:r>
              <a:rPr lang="ru-RU" sz="2200" dirty="0" smtClean="0">
                <a:solidFill>
                  <a:srgbClr val="000000"/>
                </a:solidFill>
                <a:ea typeface="Times New Roman" pitchFamily="18" charset="0"/>
                <a:cs typeface="Arial" pitchFamily="34" charset="0"/>
              </a:rPr>
              <a:t>: ребёнок ощупывает пальцами пластину с текстилем, бархатной и наждачной бумагой, запоминает их, рассказывает о своих ощущениях(гладкие, жёсткие, ровные, мягкие, тёплые), затем в рукаве (мешочке, коробочке) находит схожие по тактильным ощущениям материалы.</a:t>
            </a: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7" name="Рисунок 16">
            <a:hlinkClick r:id="rId12" action="ppaction://hlinksldjump"/>
          </p:cNvPr>
          <p:cNvPicPr>
            <a:picLocks noChangeAspect="1"/>
          </p:cNvPicPr>
          <p:nvPr/>
        </p:nvPicPr>
        <p:blipFill rotWithShape="1">
          <a:blip r:embed="rId13" cstate="print"/>
          <a:srcRect l="25257" t="24301" r="9779" b="10569"/>
          <a:stretch/>
        </p:blipFill>
        <p:spPr>
          <a:xfrm flipV="1">
            <a:off x="9964271" y="5590003"/>
            <a:ext cx="1963270" cy="1106631"/>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841"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«Зашнуруй ботинок»</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24303" y="1781503"/>
            <a:ext cx="9222828" cy="6401753"/>
          </a:xfrm>
          <a:prstGeom prst="rect">
            <a:avLst/>
          </a:prstGeom>
        </p:spPr>
        <p:txBody>
          <a:bodyPr wrap="square">
            <a:spAutoFit/>
          </a:bodyPr>
          <a:lstStyle/>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Цель: </a:t>
            </a:r>
            <a:r>
              <a:rPr lang="ru-RU" sz="2400" dirty="0" smtClean="0"/>
              <a:t>развитие мелкой моторики, координации движений, обучение умению обуваться, ориентироваться в пространстве. </a:t>
            </a:r>
            <a:endParaRPr lang="ru-RU" sz="2200" dirty="0" smtClean="0"/>
          </a:p>
          <a:p>
            <a:pPr lvl="0" algn="just" fontAlgn="base">
              <a:spcBef>
                <a:spcPct val="0"/>
              </a:spcBef>
              <a:spcAft>
                <a:spcPct val="0"/>
              </a:spcAft>
            </a:pPr>
            <a:endParaRPr lang="ru-RU" sz="2200" dirty="0" smtClean="0"/>
          </a:p>
          <a:p>
            <a:pPr algn="just"/>
            <a:r>
              <a:rPr lang="ru-RU" sz="2200" dirty="0" smtClean="0"/>
              <a:t>Игровой материал и наглядные пособия: </a:t>
            </a:r>
            <a:r>
              <a:rPr lang="ru-RU" sz="2400" dirty="0" smtClean="0"/>
              <a:t>пара ботинок или кроссовок и шнурки к ним.</a:t>
            </a:r>
          </a:p>
          <a:p>
            <a:pPr algn="just"/>
            <a:r>
              <a:rPr lang="ru-RU" sz="2200" dirty="0" smtClean="0"/>
              <a:t/>
            </a:r>
            <a:br>
              <a:rPr lang="ru-RU" sz="2200" dirty="0" smtClean="0"/>
            </a:br>
            <a:r>
              <a:rPr lang="ru-RU" sz="2200" dirty="0" smtClean="0"/>
              <a:t>Ход игры: покажите ребёнку, как по- разному можно зашнуровать ботинок или кроссовку. Зашнуруйте его одним из способов и попросите малыша точно так же зашнуровать второй ботинок или кроссовку.</a:t>
            </a:r>
            <a:br>
              <a:rPr lang="ru-RU" sz="2200" dirty="0" smtClean="0"/>
            </a:br>
            <a:r>
              <a:rPr lang="ru-RU" sz="2200" dirty="0" smtClean="0"/>
              <a:t>Важно!</a:t>
            </a:r>
          </a:p>
          <a:p>
            <a:pPr algn="just"/>
            <a:r>
              <a:rPr lang="ru-RU" sz="2200" dirty="0" smtClean="0"/>
              <a:t>Вначале зашнуровывайте обувь вместе с ребёнком.</a:t>
            </a:r>
          </a:p>
          <a:p>
            <a:pPr algn="just"/>
            <a:r>
              <a:rPr lang="ru-RU" sz="2400" dirty="0" smtClean="0"/>
              <a:t> </a:t>
            </a:r>
          </a:p>
          <a:p>
            <a:pPr algn="just"/>
            <a:endParaRPr lang="ru-RU" sz="2200" dirty="0" smtClean="0"/>
          </a:p>
          <a:p>
            <a:pPr algn="just"/>
            <a:r>
              <a:rPr lang="ru-RU" sz="2400" dirty="0" smtClean="0"/>
              <a:t/>
            </a:r>
            <a:br>
              <a:rPr lang="ru-RU" sz="24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7" name="Рисунок 16">
            <a:hlinkClick r:id="rId12" action="ppaction://hlinksldjump"/>
          </p:cNvPr>
          <p:cNvPicPr>
            <a:picLocks noChangeAspect="1"/>
          </p:cNvPicPr>
          <p:nvPr/>
        </p:nvPicPr>
        <p:blipFill rotWithShape="1">
          <a:blip r:embed="rId13" cstate="print"/>
          <a:srcRect l="25257" t="24301" r="9779" b="10569"/>
          <a:stretch/>
        </p:blipFill>
        <p:spPr>
          <a:xfrm flipV="1">
            <a:off x="9964271" y="5590003"/>
            <a:ext cx="1963270" cy="1106631"/>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841"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292773"/>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«Бусы для куклы»</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24303" y="1997839"/>
            <a:ext cx="9222828" cy="5232202"/>
          </a:xfrm>
          <a:prstGeom prst="rect">
            <a:avLst/>
          </a:prstGeom>
        </p:spPr>
        <p:txBody>
          <a:bodyPr wrap="square">
            <a:spAutoFit/>
          </a:bodyPr>
          <a:lstStyle/>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Цель: </a:t>
            </a:r>
            <a:r>
              <a:rPr lang="ru-RU" sz="2200" dirty="0" smtClean="0"/>
              <a:t>развитие мелкой моторики, координации движений, обучение умению различать предметы по форме и цвету, тренировка концентрации внимания.</a:t>
            </a:r>
          </a:p>
          <a:p>
            <a:pPr lvl="0" algn="just" fontAlgn="base">
              <a:spcBef>
                <a:spcPct val="0"/>
              </a:spcBef>
              <a:spcAft>
                <a:spcPct val="0"/>
              </a:spcAft>
            </a:pPr>
            <a:endParaRPr lang="ru-RU" sz="2200" dirty="0" smtClean="0"/>
          </a:p>
          <a:p>
            <a:pPr algn="just"/>
            <a:r>
              <a:rPr lang="ru-RU" sz="2200" dirty="0" smtClean="0"/>
              <a:t>Игровой материал и наглядные пособия: нитка, пуговицы разной величины и цвета, бусы к качестве образца.</a:t>
            </a:r>
          </a:p>
          <a:p>
            <a:pPr algn="just"/>
            <a:r>
              <a:rPr lang="ru-RU" sz="2200" dirty="0" smtClean="0"/>
              <a:t/>
            </a:r>
            <a:br>
              <a:rPr lang="ru-RU" sz="2200" dirty="0" smtClean="0"/>
            </a:br>
            <a:r>
              <a:rPr lang="ru-RU" sz="2200" dirty="0" smtClean="0"/>
              <a:t>Ход игры: предложить ребёнку самому сделать бусы. Для этого он должен нанизать на одну нитку пуговицы. Изготовить бусы можно имеющемуся образцу или подбирать пуговицы по форме и цвету по вашему заданию.</a:t>
            </a:r>
          </a:p>
          <a:p>
            <a:pPr lvl="0" algn="just" fontAlgn="base">
              <a:spcBef>
                <a:spcPct val="0"/>
              </a:spcBef>
              <a:spcAft>
                <a:spcPct val="0"/>
              </a:spcAft>
            </a:pPr>
            <a:r>
              <a:rPr lang="ru-RU" sz="2400" dirty="0" smtClean="0"/>
              <a:t/>
            </a:r>
            <a:br>
              <a:rPr lang="ru-RU" sz="24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7" name="Рисунок 16">
            <a:hlinkClick r:id="rId12" action="ppaction://hlinksldjump"/>
          </p:cNvPr>
          <p:cNvPicPr>
            <a:picLocks noChangeAspect="1"/>
          </p:cNvPicPr>
          <p:nvPr/>
        </p:nvPicPr>
        <p:blipFill rotWithShape="1">
          <a:blip r:embed="rId13" cstate="print"/>
          <a:srcRect l="25257" t="24301" r="9779" b="10569"/>
          <a:stretch/>
        </p:blipFill>
        <p:spPr>
          <a:xfrm flipV="1">
            <a:off x="9964271" y="5590003"/>
            <a:ext cx="1963270" cy="1106631"/>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300064" y="1714928"/>
            <a:ext cx="4078577" cy="4584589"/>
          </a:xfrm>
          <a:prstGeom prst="rect">
            <a:avLst/>
          </a:prstGeom>
        </p:spPr>
      </p:pic>
      <p:pic>
        <p:nvPicPr>
          <p:cNvPr id="6" name="Рисунок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189464" y="3513672"/>
            <a:ext cx="2002536" cy="313639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1537" y="1428865"/>
            <a:ext cx="779556" cy="803421"/>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03" y="1492691"/>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6605" y="938588"/>
            <a:ext cx="457418" cy="46050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401" y="3394883"/>
            <a:ext cx="643420" cy="620975"/>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3985" y="4827010"/>
            <a:ext cx="817948" cy="959672"/>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9278" y="5501095"/>
            <a:ext cx="505709" cy="509126"/>
          </a:xfrm>
          <a:prstGeom prst="rect">
            <a:avLst/>
          </a:prstGeom>
        </p:spPr>
      </p:pic>
      <p:sp>
        <p:nvSpPr>
          <p:cNvPr id="14" name="Прямоугольник 13">
            <a:hlinkClick r:id="rId9" action="ppaction://hlinksldjump"/>
          </p:cNvPr>
          <p:cNvSpPr/>
          <p:nvPr/>
        </p:nvSpPr>
        <p:spPr>
          <a:xfrm>
            <a:off x="440267" y="536028"/>
            <a:ext cx="3338356" cy="801454"/>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Память и внимание </a:t>
            </a:r>
            <a:endParaRPr lang="ru-RU" sz="2300" b="1" dirty="0"/>
          </a:p>
        </p:txBody>
      </p:sp>
      <p:sp>
        <p:nvSpPr>
          <p:cNvPr id="22" name="Прямоугольник 21">
            <a:hlinkClick r:id="rId10" action="ppaction://hlinksldjump"/>
          </p:cNvPr>
          <p:cNvSpPr/>
          <p:nvPr/>
        </p:nvSpPr>
        <p:spPr>
          <a:xfrm>
            <a:off x="4379878" y="1561435"/>
            <a:ext cx="3271653" cy="86645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Мышление</a:t>
            </a:r>
            <a:endParaRPr lang="ru-RU" sz="2300" b="1" dirty="0"/>
          </a:p>
        </p:txBody>
      </p:sp>
      <p:sp>
        <p:nvSpPr>
          <p:cNvPr id="35" name="Прямоугольник 34">
            <a:hlinkClick r:id="rId11" action="ppaction://hlinksldjump"/>
          </p:cNvPr>
          <p:cNvSpPr/>
          <p:nvPr/>
        </p:nvSpPr>
        <p:spPr>
          <a:xfrm>
            <a:off x="5141477" y="3233830"/>
            <a:ext cx="3020042" cy="1011113"/>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Подвижные игры</a:t>
            </a:r>
            <a:endParaRPr lang="ru-RU" sz="2300" b="1" dirty="0">
              <a:latin typeface="Times New Roman" panose="02020603050405020304" pitchFamily="18" charset="0"/>
              <a:cs typeface="Times New Roman" panose="02020603050405020304" pitchFamily="18" charset="0"/>
            </a:endParaRPr>
          </a:p>
        </p:txBody>
      </p:sp>
      <p:sp>
        <p:nvSpPr>
          <p:cNvPr id="36" name="Прямоугольник 35">
            <a:hlinkClick r:id="rId12" action="ppaction://hlinksldjump"/>
          </p:cNvPr>
          <p:cNvSpPr/>
          <p:nvPr/>
        </p:nvSpPr>
        <p:spPr>
          <a:xfrm>
            <a:off x="8728132" y="3828584"/>
            <a:ext cx="2970977" cy="10421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Народные игры</a:t>
            </a:r>
            <a:endParaRPr lang="ru-RU" sz="2300" b="1" dirty="0">
              <a:latin typeface="Times New Roman" panose="02020603050405020304" pitchFamily="18" charset="0"/>
              <a:cs typeface="Times New Roman" panose="02020603050405020304" pitchFamily="18" charset="0"/>
            </a:endParaRPr>
          </a:p>
        </p:txBody>
      </p:sp>
      <p:sp>
        <p:nvSpPr>
          <p:cNvPr id="97" name="Прямоугольник 96">
            <a:hlinkClick r:id="rId13" action="ppaction://hlinksldjump"/>
          </p:cNvPr>
          <p:cNvSpPr/>
          <p:nvPr/>
        </p:nvSpPr>
        <p:spPr>
          <a:xfrm>
            <a:off x="5523403" y="4727801"/>
            <a:ext cx="2976064" cy="1035424"/>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Сюжетно-ролевые игры</a:t>
            </a:r>
            <a:endParaRPr lang="ru-RU" sz="2300" b="1" dirty="0">
              <a:latin typeface="Times New Roman" panose="02020603050405020304" pitchFamily="18" charset="0"/>
              <a:cs typeface="Times New Roman" panose="02020603050405020304" pitchFamily="18" charset="0"/>
            </a:endParaRPr>
          </a:p>
        </p:txBody>
      </p:sp>
      <p:sp>
        <p:nvSpPr>
          <p:cNvPr id="66" name="Прямоугольник 65">
            <a:hlinkClick r:id="rId14" action="ppaction://hlinksldjump"/>
          </p:cNvPr>
          <p:cNvSpPr/>
          <p:nvPr/>
        </p:nvSpPr>
        <p:spPr>
          <a:xfrm>
            <a:off x="8292096" y="2014720"/>
            <a:ext cx="3151350" cy="95707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Развитие речи</a:t>
            </a:r>
            <a:endParaRPr lang="ru-RU" sz="2300" b="1" dirty="0"/>
          </a:p>
        </p:txBody>
      </p:sp>
      <p:sp>
        <p:nvSpPr>
          <p:cNvPr id="70" name="Прямоугольник 69">
            <a:hlinkClick r:id="rId15" action="ppaction://hlinksldjump"/>
          </p:cNvPr>
          <p:cNvSpPr/>
          <p:nvPr/>
        </p:nvSpPr>
        <p:spPr>
          <a:xfrm>
            <a:off x="8720548" y="588579"/>
            <a:ext cx="2864479" cy="90991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Мелкая моторика</a:t>
            </a:r>
            <a:endParaRPr lang="ru-RU" sz="2300" b="1" dirty="0"/>
          </a:p>
        </p:txBody>
      </p:sp>
      <p:sp>
        <p:nvSpPr>
          <p:cNvPr id="71" name="Прямоугольник 70">
            <a:hlinkClick r:id="rId16" action="ppaction://hlinksldjump"/>
          </p:cNvPr>
          <p:cNvSpPr/>
          <p:nvPr/>
        </p:nvSpPr>
        <p:spPr>
          <a:xfrm>
            <a:off x="715704" y="1671144"/>
            <a:ext cx="3223066" cy="809297"/>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Обучение счету</a:t>
            </a:r>
            <a:endParaRPr lang="ru-RU" sz="2300" b="1" dirty="0"/>
          </a:p>
        </p:txBody>
      </p:sp>
      <p:sp>
        <p:nvSpPr>
          <p:cNvPr id="72" name="Прямоугольник 71">
            <a:hlinkClick r:id="rId17" action="ppaction://hlinksldjump"/>
          </p:cNvPr>
          <p:cNvSpPr/>
          <p:nvPr/>
        </p:nvSpPr>
        <p:spPr>
          <a:xfrm>
            <a:off x="4197180" y="493986"/>
            <a:ext cx="3886201" cy="71949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Творческие способности</a:t>
            </a:r>
            <a:endParaRPr lang="ru-RU" sz="2300" b="1" dirty="0"/>
          </a:p>
        </p:txBody>
      </p:sp>
      <p:pic>
        <p:nvPicPr>
          <p:cNvPr id="3" name="Рисунок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8191" y="2877671"/>
            <a:ext cx="4831378" cy="3657600"/>
          </a:xfrm>
          <a:prstGeom prst="rect">
            <a:avLst/>
          </a:prstGeom>
        </p:spPr>
      </p:pic>
      <p:pic>
        <p:nvPicPr>
          <p:cNvPr id="4" name="Рисунок 3">
            <a:hlinkClick r:id="rId19" action="ppaction://hlinksldjump"/>
          </p:cNvPr>
          <p:cNvPicPr>
            <a:picLocks noChangeAspect="1"/>
          </p:cNvPicPr>
          <p:nvPr/>
        </p:nvPicPr>
        <p:blipFill rotWithShape="1">
          <a:blip r:embed="rId20"/>
          <a:srcRect l="24926" t="22927" r="8676" b="10373"/>
          <a:stretch/>
        </p:blipFill>
        <p:spPr>
          <a:xfrm>
            <a:off x="9507070" y="5403797"/>
            <a:ext cx="2312894" cy="1306285"/>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4205269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730" y="-175293"/>
            <a:ext cx="12680730" cy="725367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38984" y="935267"/>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«Сухой бассейн»</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351198" y="1092457"/>
            <a:ext cx="9222828" cy="6232475"/>
          </a:xfrm>
          <a:prstGeom prst="rect">
            <a:avLst/>
          </a:prstGeom>
        </p:spPr>
        <p:txBody>
          <a:bodyPr wrap="square">
            <a:spAutoFit/>
          </a:bodyPr>
          <a:lstStyle/>
          <a:p>
            <a:pPr lvl="0" algn="just" fontAlgn="base">
              <a:spcBef>
                <a:spcPct val="0"/>
              </a:spcBef>
              <a:spcAft>
                <a:spcPct val="0"/>
              </a:spcAft>
            </a:pPr>
            <a:r>
              <a:rPr lang="ru-RU" sz="2100" dirty="0" smtClean="0"/>
              <a:t/>
            </a:r>
            <a:br>
              <a:rPr lang="ru-RU" sz="2100" dirty="0" smtClean="0"/>
            </a:br>
            <a:r>
              <a:rPr lang="ru-RU" sz="2100" dirty="0" smtClean="0"/>
              <a:t>Цель: закрепление и развитие мелкой моторики, массаж пальцев рук, повышение чувствительности пальцев. </a:t>
            </a:r>
          </a:p>
          <a:p>
            <a:pPr algn="just"/>
            <a:r>
              <a:rPr lang="ru-RU" sz="2100" dirty="0" smtClean="0"/>
              <a:t>Игровой материал и наглядные пособия: ёмкость наполненная сушёным горохом (гречкой, песком, пуговицами, манкой и т.п.) на дне которой спрятаны различные предметы (пуговицы, геометрические фигуры, мелкие игрушки по лексическим темам)</a:t>
            </a:r>
          </a:p>
          <a:p>
            <a:pPr algn="just"/>
            <a:r>
              <a:rPr lang="ru-RU" sz="2100" dirty="0" smtClean="0"/>
              <a:t>Ход игры: ребёнку предлагается найти закопанные мелкие предметы. Погружая кисти рук в наполнитель, перебирая горох (или другие крупы или материал </a:t>
            </a:r>
            <a:r>
              <a:rPr lang="ru-RU" sz="2100" dirty="0" err="1" smtClean="0"/>
              <a:t>нополнителя</a:t>
            </a:r>
            <a:r>
              <a:rPr lang="ru-RU" sz="2100" dirty="0" smtClean="0"/>
              <a:t>) и игрушки, пальчики массируются, становятся более чувствительными, а их движения координированными, ребёнок на ощупь находит какой-либо предмет и называет его.</a:t>
            </a:r>
          </a:p>
          <a:p>
            <a:pPr algn="just"/>
            <a:r>
              <a:rPr lang="ru-RU" sz="2100" dirty="0" smtClean="0"/>
              <a:t>Речевое сопровождение:«Сюда насыпали горох и пальцы запустили,</a:t>
            </a:r>
          </a:p>
          <a:p>
            <a:pPr algn="just"/>
            <a:r>
              <a:rPr lang="ru-RU" sz="2100" dirty="0" smtClean="0"/>
              <a:t>Устроим там переполох, чтоб пальцы не грустили.»</a:t>
            </a:r>
          </a:p>
          <a:p>
            <a:pPr algn="just"/>
            <a:r>
              <a:rPr lang="ru-RU" sz="2100" dirty="0" smtClean="0"/>
              <a:t/>
            </a:r>
            <a:br>
              <a:rPr lang="ru-RU" sz="2100" dirty="0" smtClean="0"/>
            </a:br>
            <a:r>
              <a:rPr lang="ru-RU" sz="2100" dirty="0" smtClean="0"/>
              <a:t/>
            </a:r>
            <a:br>
              <a:rPr lang="ru-RU" sz="2100" dirty="0" smtClean="0"/>
            </a:br>
            <a:endParaRPr lang="ru-RU" sz="21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100" dirty="0" smtClean="0">
                <a:solidFill>
                  <a:srgbClr val="000000"/>
                </a:solidFill>
                <a:ea typeface="Times New Roman" pitchFamily="18" charset="0"/>
                <a:cs typeface="Arial" pitchFamily="34" charset="0"/>
              </a:rPr>
              <a:t/>
            </a:r>
            <a:br>
              <a:rPr lang="ru-RU" sz="2100" dirty="0" smtClean="0">
                <a:solidFill>
                  <a:srgbClr val="000000"/>
                </a:solidFill>
                <a:ea typeface="Times New Roman" pitchFamily="18" charset="0"/>
                <a:cs typeface="Arial" pitchFamily="34" charset="0"/>
              </a:rPr>
            </a:br>
            <a:endParaRPr lang="ru-RU" sz="21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7" name="Рисунок 16">
            <a:hlinkClick r:id="rId12" action="ppaction://hlinksldjump"/>
          </p:cNvPr>
          <p:cNvPicPr>
            <a:picLocks noChangeAspect="1"/>
          </p:cNvPicPr>
          <p:nvPr/>
        </p:nvPicPr>
        <p:blipFill rotWithShape="1">
          <a:blip r:embed="rId13" cstate="print"/>
          <a:srcRect l="25257" t="24301" r="9779" b="10569"/>
          <a:stretch/>
        </p:blipFill>
        <p:spPr>
          <a:xfrm flipV="1">
            <a:off x="9964271" y="5590003"/>
            <a:ext cx="1963270" cy="1106631"/>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07" y="-188740"/>
            <a:ext cx="12554607" cy="725367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92772" y="1056291"/>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«Игры с прищепками»</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526009" y="1711022"/>
            <a:ext cx="9222828" cy="5570756"/>
          </a:xfrm>
          <a:prstGeom prst="rect">
            <a:avLst/>
          </a:prstGeom>
        </p:spPr>
        <p:txBody>
          <a:bodyPr wrap="square">
            <a:spAutoFit/>
          </a:bodyPr>
          <a:lstStyle/>
          <a:p>
            <a:pPr lvl="0" algn="just" fontAlgn="base">
              <a:spcBef>
                <a:spcPct val="0"/>
              </a:spcBef>
              <a:spcAft>
                <a:spcPct val="0"/>
              </a:spcAft>
            </a:pPr>
            <a:r>
              <a:rPr lang="ru-RU" sz="2200" dirty="0" smtClean="0"/>
              <a:t>Цель:  развитие мелкой моторики, силу мышц руки. </a:t>
            </a:r>
          </a:p>
          <a:p>
            <a:pPr lvl="0" algn="just" fontAlgn="base">
              <a:spcBef>
                <a:spcPct val="0"/>
              </a:spcBef>
              <a:spcAft>
                <a:spcPct val="0"/>
              </a:spcAft>
            </a:pPr>
            <a:endParaRPr lang="ru-RU" sz="2200" dirty="0" smtClean="0"/>
          </a:p>
          <a:p>
            <a:pPr algn="just"/>
            <a:r>
              <a:rPr lang="ru-RU" sz="2200" dirty="0" smtClean="0"/>
              <a:t>Игровой материал и наглядные пособия: прищепки, плоскостные изображения (облако, рыбка, солнышко, кактус, подсолнух).</a:t>
            </a:r>
          </a:p>
          <a:p>
            <a:pPr algn="just"/>
            <a:endParaRPr lang="ru-RU" sz="2200" dirty="0" smtClean="0"/>
          </a:p>
          <a:p>
            <a:pPr algn="just"/>
            <a:r>
              <a:rPr lang="ru-RU" sz="2200" dirty="0" smtClean="0"/>
              <a:t>Ход игры: ребёнок нанизывает на плоскостные изображения недостающие детали в виде прищепок.</a:t>
            </a:r>
          </a:p>
          <a:p>
            <a:pPr algn="just"/>
            <a:endParaRPr lang="ru-RU" sz="2200" dirty="0" smtClean="0"/>
          </a:p>
          <a:p>
            <a:pPr algn="just"/>
            <a:r>
              <a:rPr lang="ru-RU" sz="2200" dirty="0" smtClean="0"/>
              <a:t>Усложнение: прищепки заменяются канцелярскими скрепками.</a:t>
            </a:r>
          </a:p>
          <a:p>
            <a:pPr algn="just"/>
            <a:r>
              <a:rPr lang="ru-RU" sz="2200" dirty="0" smtClean="0"/>
              <a:t>Использую прищепки для массажа пальцев, дети нанизывают прищепки на кончики пальцев на несколько секунд, прицепки не должны быть тугими.</a:t>
            </a:r>
          </a:p>
          <a:p>
            <a:pPr algn="just"/>
            <a:r>
              <a:rPr lang="ru-RU" sz="2400" dirty="0" smtClean="0"/>
              <a:t/>
            </a:r>
            <a:br>
              <a:rPr lang="ru-RU" sz="24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7" name="Рисунок 16">
            <a:hlinkClick r:id="rId12" action="ppaction://hlinksldjump"/>
          </p:cNvPr>
          <p:cNvPicPr>
            <a:picLocks noChangeAspect="1"/>
          </p:cNvPicPr>
          <p:nvPr/>
        </p:nvPicPr>
        <p:blipFill rotWithShape="1">
          <a:blip r:embed="rId13" cstate="print"/>
          <a:srcRect l="25257" t="24301" r="9779" b="10569"/>
          <a:stretch/>
        </p:blipFill>
        <p:spPr>
          <a:xfrm flipV="1">
            <a:off x="9964271" y="5590003"/>
            <a:ext cx="1963270" cy="1106631"/>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0717"/>
            <a:ext cx="5588379" cy="264860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2"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6478" y="0"/>
            <a:ext cx="6311536" cy="2648607"/>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29" y="2568388"/>
            <a:ext cx="5588379" cy="2035452"/>
          </a:xfrm>
          <a:prstGeom prst="rect">
            <a:avLst/>
          </a:prstGeom>
        </p:spPr>
      </p:pic>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634" y="2915076"/>
            <a:ext cx="6721366" cy="1280407"/>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5202" y="5015752"/>
            <a:ext cx="5588379" cy="1277471"/>
          </a:xfrm>
          <a:prstGeom prst="rect">
            <a:avLst/>
          </a:prstGeom>
        </p:spPr>
      </p:pic>
      <p:sp>
        <p:nvSpPr>
          <p:cNvPr id="18" name="Прямоугольник 17">
            <a:hlinkClick r:id="rId10" action="ppaction://hlinksldjump"/>
          </p:cNvPr>
          <p:cNvSpPr/>
          <p:nvPr/>
        </p:nvSpPr>
        <p:spPr>
          <a:xfrm>
            <a:off x="772511" y="583324"/>
            <a:ext cx="4272455" cy="954107"/>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«Улавливай ш</a:t>
            </a:r>
            <a:r>
              <a:rPr lang="ru-RU" sz="2800" b="1" dirty="0">
                <a:solidFill>
                  <a:srgbClr val="002060"/>
                </a:solidFill>
                <a:effectLst>
                  <a:outerShdw blurRad="38100" dist="38100" dir="2700000" algn="tl">
                    <a:srgbClr val="000000">
                      <a:alpha val="43137"/>
                    </a:srgbClr>
                  </a:outerShdw>
                </a:effectLst>
              </a:rPr>
              <a:t>ё</a:t>
            </a:r>
            <a:r>
              <a:rPr lang="ru-RU" sz="2800" b="1" dirty="0" smtClean="0">
                <a:solidFill>
                  <a:srgbClr val="002060"/>
                </a:solidFill>
                <a:effectLst>
                  <a:outerShdw blurRad="38100" dist="38100" dir="2700000" algn="tl">
                    <a:srgbClr val="000000">
                      <a:alpha val="43137"/>
                    </a:srgbClr>
                  </a:outerShdw>
                </a:effectLst>
              </a:rPr>
              <a:t>пот»</a:t>
            </a:r>
            <a:endParaRPr lang="ru-RU" sz="2800" dirty="0">
              <a:solidFill>
                <a:srgbClr val="002060"/>
              </a:solidFill>
              <a:effectLst>
                <a:outerShdw blurRad="38100" dist="38100" dir="2700000" algn="tl">
                  <a:srgbClr val="000000">
                    <a:alpha val="43137"/>
                  </a:srgbClr>
                </a:outerShdw>
              </a:effectLst>
            </a:endParaRPr>
          </a:p>
        </p:txBody>
      </p:sp>
      <p:sp>
        <p:nvSpPr>
          <p:cNvPr id="19" name="Прямоугольник 18">
            <a:hlinkClick r:id="rId11" action="ppaction://hlinksldjump"/>
          </p:cNvPr>
          <p:cNvSpPr/>
          <p:nvPr/>
        </p:nvSpPr>
        <p:spPr>
          <a:xfrm>
            <a:off x="6416566" y="693683"/>
            <a:ext cx="4650827" cy="1384995"/>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«Волшебный мешочек или Волшебная корзинка»</a:t>
            </a:r>
            <a:endParaRPr lang="ru-RU" sz="2800" dirty="0">
              <a:solidFill>
                <a:srgbClr val="002060"/>
              </a:solidFill>
              <a:effectLst>
                <a:outerShdw blurRad="38100" dist="38100" dir="2700000" algn="tl">
                  <a:srgbClr val="000000">
                    <a:alpha val="43137"/>
                  </a:srgbClr>
                </a:outerShdw>
              </a:effectLst>
            </a:endParaRPr>
          </a:p>
        </p:txBody>
      </p:sp>
      <p:sp>
        <p:nvSpPr>
          <p:cNvPr id="20" name="Прямоугольник 19">
            <a:hlinkClick r:id="rId12" action="ppaction://hlinksldjump"/>
          </p:cNvPr>
          <p:cNvSpPr/>
          <p:nvPr/>
        </p:nvSpPr>
        <p:spPr>
          <a:xfrm>
            <a:off x="945932" y="3105835"/>
            <a:ext cx="4256690" cy="1384995"/>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«Кто внимательный?»</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21" name="Прямоугольник 20">
            <a:hlinkClick r:id="rId13" action="ppaction://hlinksldjump"/>
          </p:cNvPr>
          <p:cNvSpPr/>
          <p:nvPr/>
        </p:nvSpPr>
        <p:spPr>
          <a:xfrm>
            <a:off x="6700345" y="3244333"/>
            <a:ext cx="4650827" cy="954107"/>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«Ласковые имена»</a:t>
            </a:r>
            <a:endParaRPr lang="ru-RU" sz="2800" dirty="0" smtClean="0">
              <a:solidFill>
                <a:srgbClr val="002060"/>
              </a:solidFill>
              <a:effectLst>
                <a:outerShdw blurRad="38100" dist="38100" dir="2700000" algn="tl">
                  <a:srgbClr val="000000">
                    <a:alpha val="43137"/>
                  </a:srgbClr>
                </a:outerShdw>
              </a:effectLst>
            </a:endParaRPr>
          </a:p>
          <a:p>
            <a:pPr algn="ctr"/>
            <a:endParaRPr lang="ru-RU" sz="2800" dirty="0">
              <a:solidFill>
                <a:srgbClr val="002060"/>
              </a:solidFill>
              <a:effectLst>
                <a:outerShdw blurRad="38100" dist="38100" dir="2700000" algn="tl">
                  <a:srgbClr val="000000">
                    <a:alpha val="43137"/>
                  </a:srgbClr>
                </a:outerShdw>
              </a:effectLst>
            </a:endParaRPr>
          </a:p>
        </p:txBody>
      </p:sp>
      <p:sp>
        <p:nvSpPr>
          <p:cNvPr id="22" name="Прямоугольник 21">
            <a:hlinkClick r:id="rId14" action="ppaction://hlinksldjump"/>
          </p:cNvPr>
          <p:cNvSpPr/>
          <p:nvPr/>
        </p:nvSpPr>
        <p:spPr>
          <a:xfrm>
            <a:off x="4051738" y="5344510"/>
            <a:ext cx="5486400"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«Новое слово»</a:t>
            </a:r>
            <a:endParaRPr lang="ru-RU" sz="2800" b="1" dirty="0">
              <a:solidFill>
                <a:srgbClr val="002060"/>
              </a:solidFill>
              <a:effectLst>
                <a:outerShdw blurRad="38100" dist="38100" dir="2700000" algn="tl">
                  <a:srgbClr val="000000">
                    <a:alpha val="43137"/>
                  </a:srgbClr>
                </a:outerShdw>
              </a:effectLst>
            </a:endParaRPr>
          </a:p>
        </p:txBody>
      </p:sp>
      <p:pic>
        <p:nvPicPr>
          <p:cNvPr id="23" name="Рисунок 22">
            <a:hlinkClick r:id="rId15" action="ppaction://hlinksldjump"/>
          </p:cNvPr>
          <p:cNvPicPr>
            <a:picLocks noChangeAspect="1"/>
          </p:cNvPicPr>
          <p:nvPr/>
        </p:nvPicPr>
        <p:blipFill rotWithShape="1">
          <a:blip r:embed="rId16" cstate="print"/>
          <a:srcRect l="16230" t="24067" r="18732" b="10627"/>
          <a:stretch/>
        </p:blipFill>
        <p:spPr>
          <a:xfrm>
            <a:off x="157239" y="5786650"/>
            <a:ext cx="1726152" cy="968992"/>
          </a:xfrm>
          <a:prstGeom prst="rect">
            <a:avLst/>
          </a:prstGeom>
          <a:scene3d>
            <a:camera prst="orthographicFront"/>
            <a:lightRig rig="threePt" dir="t"/>
          </a:scene3d>
          <a:sp3d>
            <a:bevelT/>
          </a:sp3d>
        </p:spPr>
      </p:pic>
      <p:pic>
        <p:nvPicPr>
          <p:cNvPr id="24" name="Рисунок 23">
            <a:hlinkClick r:id="rId17" action="ppaction://hlinksldjump"/>
          </p:cNvPr>
          <p:cNvPicPr>
            <a:picLocks noChangeAspect="1"/>
          </p:cNvPicPr>
          <p:nvPr/>
        </p:nvPicPr>
        <p:blipFill rotWithShape="1">
          <a:blip r:embed="rId18" cstate="print"/>
          <a:srcRect l="16454" t="24357" r="18815" b="10790"/>
          <a:stretch/>
        </p:blipFill>
        <p:spPr>
          <a:xfrm>
            <a:off x="1030541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08" y="-81164"/>
            <a:ext cx="12554607" cy="725367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386901" y="1298338"/>
            <a:ext cx="7851228"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«Улавливай шёпот»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424924" y="1625798"/>
            <a:ext cx="9222828" cy="5232202"/>
          </a:xfrm>
          <a:prstGeom prst="rect">
            <a:avLst/>
          </a:prstGeom>
        </p:spPr>
        <p:txBody>
          <a:bodyPr wrap="square">
            <a:spAutoFit/>
          </a:bodyPr>
          <a:lstStyle/>
          <a:p>
            <a:pPr lvl="0" algn="just" fontAlgn="base">
              <a:spcBef>
                <a:spcPct val="0"/>
              </a:spcBef>
              <a:spcAft>
                <a:spcPct val="0"/>
              </a:spcAft>
            </a:pPr>
            <a:r>
              <a:rPr lang="ru-RU" sz="2400" dirty="0" smtClean="0"/>
              <a:t/>
            </a:r>
            <a:br>
              <a:rPr lang="ru-RU" sz="2400" dirty="0" smtClean="0"/>
            </a:br>
            <a:r>
              <a:rPr lang="ru-RU" sz="2200" dirty="0" smtClean="0"/>
              <a:t>Цель:  развитие слухового внимания и восприятия.</a:t>
            </a:r>
          </a:p>
          <a:p>
            <a:pPr lvl="0" algn="just" fontAlgn="base">
              <a:spcBef>
                <a:spcPct val="0"/>
              </a:spcBef>
              <a:spcAft>
                <a:spcPct val="0"/>
              </a:spcAft>
            </a:pPr>
            <a:endParaRPr lang="ru-RU" sz="2200" dirty="0" smtClean="0"/>
          </a:p>
          <a:p>
            <a:pPr algn="just"/>
            <a:r>
              <a:rPr lang="ru-RU" sz="2200" dirty="0" smtClean="0"/>
              <a:t>Ход игры: Играющие делятся на две команды и выполняют </a:t>
            </a:r>
            <a:r>
              <a:rPr lang="ru-RU" sz="2200" u="sng" dirty="0" smtClean="0"/>
              <a:t>задание</a:t>
            </a:r>
            <a:r>
              <a:rPr lang="ru-RU" sz="2200" dirty="0" smtClean="0"/>
              <a:t>:</a:t>
            </a:r>
          </a:p>
          <a:p>
            <a:pPr algn="just"/>
            <a:r>
              <a:rPr lang="ru-RU" sz="2200" dirty="0" smtClean="0"/>
              <a:t>1) Ведущий предлагает изобразить на лице определённое состояние </a:t>
            </a:r>
            <a:r>
              <a:rPr lang="ru-RU" sz="2200" i="1" dirty="0" smtClean="0"/>
              <a:t>(радость, грусть, усталость, испуг, внимание и т. </a:t>
            </a:r>
            <a:r>
              <a:rPr lang="ru-RU" sz="2200" i="1" dirty="0" err="1" smtClean="0"/>
              <a:t>д</a:t>
            </a:r>
            <a:r>
              <a:rPr lang="ru-RU" sz="2200" i="1" dirty="0" smtClean="0"/>
              <a:t>)</a:t>
            </a:r>
            <a:r>
              <a:rPr lang="ru-RU" sz="2200" dirty="0" smtClean="0"/>
              <a:t> или отгадать, какое состояние он сам изобразит.</a:t>
            </a:r>
          </a:p>
          <a:p>
            <a:pPr algn="just"/>
            <a:r>
              <a:rPr lang="ru-RU" sz="2200" dirty="0" smtClean="0"/>
              <a:t>2) Ведущий называет профессию, а дети показывают её с помощью движений.</a:t>
            </a:r>
          </a:p>
          <a:p>
            <a:pPr algn="just"/>
            <a:r>
              <a:rPr lang="ru-RU" sz="2200" dirty="0" smtClean="0"/>
              <a:t>Продолжительность игры 10-15 минут.</a:t>
            </a:r>
          </a:p>
          <a:p>
            <a:pPr algn="just"/>
            <a:r>
              <a:rPr lang="ru-RU" sz="2200" dirty="0" smtClean="0"/>
              <a:t/>
            </a:r>
            <a:br>
              <a:rPr lang="ru-RU" sz="2200" dirty="0" smtClean="0"/>
            </a:br>
            <a:r>
              <a:rPr lang="ru-RU" sz="2400" dirty="0" smtClean="0"/>
              <a:t/>
            </a:r>
            <a:br>
              <a:rPr lang="ru-RU" sz="2400" dirty="0" smtClean="0"/>
            </a:br>
            <a:endParaRPr lang="ru-RU" sz="22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200" dirty="0" smtClean="0">
                <a:solidFill>
                  <a:srgbClr val="000000"/>
                </a:solidFill>
                <a:ea typeface="Times New Roman" pitchFamily="18" charset="0"/>
                <a:cs typeface="Arial" pitchFamily="34" charset="0"/>
              </a:rPr>
              <a:t/>
            </a:r>
            <a:br>
              <a:rPr lang="ru-RU" sz="2200" dirty="0" smtClean="0">
                <a:solidFill>
                  <a:srgbClr val="000000"/>
                </a:solidFill>
                <a:ea typeface="Times New Roman" pitchFamily="18" charset="0"/>
                <a:cs typeface="Arial" pitchFamily="34" charset="0"/>
              </a:rPr>
            </a:b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7" name="Рисунок 16">
            <a:hlinkClick r:id="rId12" action="ppaction://hlinksldjump"/>
          </p:cNvPr>
          <p:cNvPicPr>
            <a:picLocks noChangeAspect="1"/>
          </p:cNvPicPr>
          <p:nvPr/>
        </p:nvPicPr>
        <p:blipFill rotWithShape="1">
          <a:blip r:embed="rId13" cstate="print"/>
          <a:srcRect l="25256" t="23517" r="9560" b="12924"/>
          <a:stretch/>
        </p:blipFill>
        <p:spPr>
          <a:xfrm>
            <a:off x="9950824" y="5695408"/>
            <a:ext cx="1948954" cy="1068462"/>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7666"/>
          <a:stretch/>
        </p:blipFill>
        <p:spPr>
          <a:xfrm>
            <a:off x="-362607" y="-444236"/>
            <a:ext cx="12554607" cy="7288789"/>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352148" y="969146"/>
            <a:ext cx="9244133"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«Волшебный мешочек или Волшебная корзинка»</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454544" y="1248654"/>
            <a:ext cx="9222828" cy="4555093"/>
          </a:xfrm>
          <a:prstGeom prst="rect">
            <a:avLst/>
          </a:prstGeom>
        </p:spPr>
        <p:txBody>
          <a:bodyPr wrap="square">
            <a:spAutoFit/>
          </a:bodyPr>
          <a:lstStyle/>
          <a:p>
            <a:pPr algn="just" fontAlgn="base">
              <a:spcBef>
                <a:spcPct val="0"/>
              </a:spcBef>
              <a:spcAft>
                <a:spcPct val="0"/>
              </a:spcAft>
            </a:pPr>
            <a:r>
              <a:rPr lang="ru-RU" sz="2400" dirty="0" smtClean="0"/>
              <a:t/>
            </a:r>
            <a:br>
              <a:rPr lang="ru-RU" sz="2400" dirty="0" smtClean="0"/>
            </a:br>
            <a:r>
              <a:rPr lang="ru-RU" sz="2200" dirty="0" smtClean="0"/>
              <a:t>Цель:</a:t>
            </a:r>
            <a:r>
              <a:rPr lang="ru-RU" sz="2400" dirty="0" smtClean="0"/>
              <a:t> </a:t>
            </a:r>
            <a:r>
              <a:rPr lang="ru-RU" sz="2200" dirty="0" smtClean="0"/>
              <a:t>учить описывать предмет, </a:t>
            </a:r>
            <a:r>
              <a:rPr lang="ru-RU" sz="2200" b="1" dirty="0" smtClean="0"/>
              <a:t>упражнять</a:t>
            </a:r>
            <a:r>
              <a:rPr lang="ru-RU" sz="2200" dirty="0" smtClean="0"/>
              <a:t> в согласовании существительных, прилагательных; активизировать использование прилагательных.</a:t>
            </a:r>
          </a:p>
          <a:p>
            <a:pPr lvl="0" algn="just" fontAlgn="base">
              <a:spcBef>
                <a:spcPct val="0"/>
              </a:spcBef>
              <a:spcAft>
                <a:spcPct val="0"/>
              </a:spcAft>
            </a:pPr>
            <a:endParaRPr lang="ru-RU" sz="2200" dirty="0" smtClean="0"/>
          </a:p>
          <a:p>
            <a:pPr algn="just"/>
            <a:r>
              <a:rPr lang="ru-RU" sz="2200" dirty="0" smtClean="0"/>
              <a:t>Ход игры: Воспитатель достаёт из мешка предметы, не показывая их, а дети должны догадаться, что это.</a:t>
            </a:r>
          </a:p>
          <a:p>
            <a:pPr algn="just"/>
            <a:r>
              <a:rPr lang="ru-RU" sz="2200" dirty="0" smtClean="0"/>
              <a:t>1 Она длинная, оранжевая. Что это? </a:t>
            </a:r>
            <a:r>
              <a:rPr lang="ru-RU" sz="2200" i="1" dirty="0" smtClean="0"/>
              <a:t>(морковь)</a:t>
            </a:r>
            <a:endParaRPr lang="ru-RU" sz="2200" dirty="0" smtClean="0"/>
          </a:p>
          <a:p>
            <a:pPr algn="just"/>
            <a:r>
              <a:rPr lang="ru-RU" sz="2200" dirty="0" smtClean="0"/>
              <a:t>2 Он зелёный, длинный. </a:t>
            </a:r>
            <a:r>
              <a:rPr lang="ru-RU" sz="2200" i="1" dirty="0" smtClean="0"/>
              <a:t>(огурец)</a:t>
            </a:r>
            <a:endParaRPr lang="ru-RU" sz="2200" dirty="0" smtClean="0"/>
          </a:p>
          <a:p>
            <a:pPr algn="just"/>
            <a:r>
              <a:rPr lang="ru-RU" sz="2200" dirty="0" smtClean="0"/>
              <a:t>3 Оно круглое, красное. </a:t>
            </a:r>
            <a:r>
              <a:rPr lang="ru-RU" sz="2200" i="1" dirty="0" smtClean="0"/>
              <a:t>(яблоко)</a:t>
            </a:r>
            <a:endParaRPr lang="ru-RU" sz="2200" dirty="0" smtClean="0"/>
          </a:p>
          <a:p>
            <a:pPr algn="just"/>
            <a:r>
              <a:rPr lang="ru-RU" sz="2200" dirty="0" smtClean="0"/>
              <a:t>4 Он круглый, оранжевый. </a:t>
            </a:r>
            <a:r>
              <a:rPr lang="ru-RU" sz="2200" i="1" dirty="0" smtClean="0"/>
              <a:t>(апельсин)</a:t>
            </a:r>
            <a:endParaRPr lang="ru-RU" sz="2200" dirty="0" smtClean="0"/>
          </a:p>
          <a:p>
            <a:pPr algn="just"/>
            <a:r>
              <a:rPr lang="ru-RU" sz="2200" dirty="0" smtClean="0"/>
              <a:t>5 Он круглый, красный. </a:t>
            </a:r>
            <a:r>
              <a:rPr lang="ru-RU" sz="2200" i="1" dirty="0" smtClean="0"/>
              <a:t>(помидор)</a:t>
            </a:r>
            <a:endParaRPr lang="ru-RU" sz="2200" dirty="0" smtClean="0"/>
          </a:p>
          <a:p>
            <a:pPr algn="just"/>
            <a:r>
              <a:rPr lang="ru-RU" sz="2200" dirty="0" smtClean="0"/>
              <a:t>6 Он желтый, овальный, кислый. </a:t>
            </a:r>
            <a:r>
              <a:rPr lang="ru-RU" sz="2200" i="1" dirty="0" smtClean="0"/>
              <a:t>(лимон)</a:t>
            </a: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7" name="Рисунок 16">
            <a:hlinkClick r:id="rId12" action="ppaction://hlinksldjump"/>
          </p:cNvPr>
          <p:cNvPicPr>
            <a:picLocks noChangeAspect="1"/>
          </p:cNvPicPr>
          <p:nvPr/>
        </p:nvPicPr>
        <p:blipFill rotWithShape="1">
          <a:blip r:embed="rId13" cstate="print"/>
          <a:srcRect l="25256" t="23517" r="9560" b="12924"/>
          <a:stretch/>
        </p:blipFill>
        <p:spPr>
          <a:xfrm>
            <a:off x="9950824" y="5668514"/>
            <a:ext cx="1948954" cy="1068462"/>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35" y="-244559"/>
            <a:ext cx="12554607" cy="725367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655842" y="1204208"/>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«Кто внимательный?»</a:t>
            </a:r>
            <a:endParaRPr lang="ru-RU" sz="2800" dirty="0" smtClean="0">
              <a:solidFill>
                <a:srgbClr val="002060"/>
              </a:solidFill>
              <a:effectLst>
                <a:outerShdw blurRad="38100" dist="38100" dir="2700000" algn="tl">
                  <a:srgbClr val="000000">
                    <a:alpha val="43137"/>
                  </a:srgbClr>
                </a:outerShdw>
              </a:effectLst>
            </a:endParaRPr>
          </a:p>
          <a:p>
            <a:r>
              <a:rPr lang="ru-RU" sz="2800" b="1" dirty="0" smtClean="0">
                <a:solidFill>
                  <a:srgbClr val="002060"/>
                </a:solidFill>
                <a:effectLst>
                  <a:outerShdw blurRad="38100" dist="38100" dir="2700000" algn="tl">
                    <a:srgbClr val="000000">
                      <a:alpha val="43137"/>
                    </a:srgbClr>
                  </a:outerShdw>
                </a:effectLst>
              </a:rPr>
              <a:t>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102659" y="1481959"/>
            <a:ext cx="9397175" cy="3539430"/>
          </a:xfrm>
          <a:prstGeom prst="rect">
            <a:avLst/>
          </a:prstGeom>
        </p:spPr>
        <p:txBody>
          <a:bodyPr wrap="square">
            <a:spAutoFit/>
          </a:bodyPr>
          <a:lstStyle/>
          <a:p>
            <a:pPr algn="just"/>
            <a:r>
              <a:rPr lang="ru-RU" sz="2400" dirty="0" smtClean="0"/>
              <a:t/>
            </a:r>
            <a:br>
              <a:rPr lang="ru-RU" sz="2400" dirty="0" smtClean="0"/>
            </a:br>
            <a:r>
              <a:rPr lang="ru-RU" sz="2200" dirty="0" smtClean="0"/>
              <a:t>Цель: </a:t>
            </a:r>
            <a:r>
              <a:rPr lang="ru-RU" sz="2400" b="1" dirty="0" smtClean="0"/>
              <a:t> </a:t>
            </a:r>
            <a:r>
              <a:rPr lang="ru-RU" sz="2200" b="1" dirty="0" smtClean="0"/>
              <a:t>развитие фразовой речи</a:t>
            </a:r>
            <a:r>
              <a:rPr lang="ru-RU" sz="2200" dirty="0" smtClean="0"/>
              <a:t>, слуха.</a:t>
            </a:r>
          </a:p>
          <a:p>
            <a:pPr algn="just"/>
            <a:endParaRPr lang="ru-RU" sz="2200" dirty="0" smtClean="0"/>
          </a:p>
          <a:p>
            <a:pPr algn="just"/>
            <a:r>
              <a:rPr lang="ru-RU" sz="2200" dirty="0" smtClean="0"/>
              <a:t>Оборудование: куклы, кубики, машины, др.</a:t>
            </a:r>
          </a:p>
          <a:p>
            <a:pPr lvl="0" algn="just" fontAlgn="base">
              <a:spcBef>
                <a:spcPct val="0"/>
              </a:spcBef>
              <a:spcAft>
                <a:spcPct val="0"/>
              </a:spcAft>
            </a:pPr>
            <a:endParaRPr lang="ru-RU" sz="2200" dirty="0" smtClean="0"/>
          </a:p>
          <a:p>
            <a:pPr algn="just"/>
            <a:r>
              <a:rPr lang="ru-RU" sz="2200" dirty="0" smtClean="0"/>
              <a:t>Ход игры: Дети сидят на стульях. Вызванный ребёнок выполняет задание, произнесённое ведущим шепотом </a:t>
            </a:r>
            <a:r>
              <a:rPr lang="ru-RU" sz="2200" i="1" dirty="0" smtClean="0"/>
              <a:t>(действия с игрушками)</a:t>
            </a:r>
            <a:r>
              <a:rPr lang="ru-RU" sz="2200" dirty="0" smtClean="0"/>
              <a:t>.</a:t>
            </a:r>
          </a:p>
          <a:p>
            <a:pPr algn="just"/>
            <a:r>
              <a:rPr lang="ru-RU" sz="2200" dirty="0" smtClean="0"/>
              <a:t>Водящим и ведущим могут быть дети, выбранные по желанию или считалкой.</a:t>
            </a:r>
          </a:p>
          <a:p>
            <a:pPr algn="just"/>
            <a:r>
              <a:rPr lang="ru-RU" sz="2200" dirty="0" smtClean="0"/>
              <a:t>Расстояние от водящего от 3 до 5-6 метров.</a:t>
            </a: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12543" y="5795268"/>
            <a:ext cx="1698274" cy="956604"/>
          </a:xfrm>
          <a:prstGeom prst="rect">
            <a:avLst/>
          </a:prstGeom>
          <a:scene3d>
            <a:camera prst="orthographicFront"/>
            <a:lightRig rig="threePt" dir="t"/>
          </a:scene3d>
          <a:sp3d>
            <a:bevelT/>
          </a:sp3d>
        </p:spPr>
      </p:pic>
      <p:pic>
        <p:nvPicPr>
          <p:cNvPr id="17" name="Рисунок 16">
            <a:hlinkClick r:id="rId12" action="ppaction://hlinksldjump"/>
          </p:cNvPr>
          <p:cNvPicPr>
            <a:picLocks noChangeAspect="1"/>
          </p:cNvPicPr>
          <p:nvPr/>
        </p:nvPicPr>
        <p:blipFill rotWithShape="1">
          <a:blip r:embed="rId13" cstate="print"/>
          <a:srcRect l="25256" t="23517" r="9560" b="12924"/>
          <a:stretch/>
        </p:blipFill>
        <p:spPr>
          <a:xfrm>
            <a:off x="9950824" y="5668514"/>
            <a:ext cx="1948954" cy="1068462"/>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08" y="-81164"/>
            <a:ext cx="12554607" cy="725367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803760" y="1352126"/>
            <a:ext cx="7851228" cy="954107"/>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«Ласковые имена»</a:t>
            </a:r>
            <a:endParaRPr lang="ru-RU" sz="2800" dirty="0" smtClean="0">
              <a:solidFill>
                <a:srgbClr val="002060"/>
              </a:solidFill>
              <a:effectLst>
                <a:outerShdw blurRad="38100" dist="38100" dir="2700000" algn="tl">
                  <a:srgbClr val="000000">
                    <a:alpha val="43137"/>
                  </a:srgbClr>
                </a:outerShdw>
              </a:effectLst>
            </a:endParaRPr>
          </a:p>
          <a:p>
            <a:r>
              <a:rPr lang="ru-RU" sz="2800" b="1" dirty="0" smtClean="0">
                <a:solidFill>
                  <a:srgbClr val="002060"/>
                </a:solidFill>
                <a:effectLst>
                  <a:outerShdw blurRad="38100" dist="38100" dir="2700000" algn="tl">
                    <a:srgbClr val="000000">
                      <a:alpha val="43137"/>
                    </a:srgbClr>
                  </a:outerShdw>
                </a:effectLst>
              </a:rPr>
              <a:t>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424923" y="1912265"/>
            <a:ext cx="9222828" cy="4524315"/>
          </a:xfrm>
          <a:prstGeom prst="rect">
            <a:avLst/>
          </a:prstGeom>
        </p:spPr>
        <p:txBody>
          <a:bodyPr wrap="square">
            <a:spAutoFit/>
          </a:bodyPr>
          <a:lstStyle/>
          <a:p>
            <a:pPr lvl="0" algn="just" fontAlgn="base">
              <a:spcBef>
                <a:spcPct val="0"/>
              </a:spcBef>
              <a:spcAft>
                <a:spcPct val="0"/>
              </a:spcAft>
            </a:pPr>
            <a:r>
              <a:rPr lang="ru-RU" sz="2400" dirty="0" smtClean="0"/>
              <a:t/>
            </a:r>
            <a:br>
              <a:rPr lang="ru-RU" sz="2400" dirty="0" smtClean="0"/>
            </a:br>
            <a:r>
              <a:rPr lang="ru-RU" sz="2400" dirty="0" smtClean="0"/>
              <a:t>Цель:  дать ласковые имена и названия </a:t>
            </a:r>
            <a:r>
              <a:rPr lang="ru-RU" sz="2400" i="1" dirty="0" smtClean="0"/>
              <a:t>(словообразование с помощью суффиксов)</a:t>
            </a:r>
            <a:endParaRPr lang="ru-RU" sz="2400" dirty="0" smtClean="0"/>
          </a:p>
          <a:p>
            <a:pPr lvl="0" algn="just" fontAlgn="base">
              <a:spcBef>
                <a:spcPct val="0"/>
              </a:spcBef>
              <a:spcAft>
                <a:spcPct val="0"/>
              </a:spcAft>
            </a:pPr>
            <a:endParaRPr lang="ru-RU" sz="2400" dirty="0" smtClean="0"/>
          </a:p>
          <a:p>
            <a:pPr algn="just"/>
            <a:r>
              <a:rPr lang="ru-RU" sz="2400" dirty="0" smtClean="0"/>
              <a:t>Ход игры: Аня-Анечка, Соня-Сонечка, и т. </a:t>
            </a:r>
            <a:r>
              <a:rPr lang="ru-RU" sz="2400" dirty="0" err="1" smtClean="0"/>
              <a:t>д</a:t>
            </a:r>
            <a:endParaRPr lang="ru-RU" sz="2400" dirty="0" smtClean="0"/>
          </a:p>
          <a:p>
            <a:pPr algn="just"/>
            <a:r>
              <a:rPr lang="ru-RU" sz="2400" dirty="0" smtClean="0"/>
              <a:t>Мама-мамочка, папа-папочка</a:t>
            </a:r>
          </a:p>
          <a:p>
            <a:pPr algn="just"/>
            <a:r>
              <a:rPr lang="ru-RU" sz="2400" i="1" dirty="0" smtClean="0"/>
              <a:t>(дочь, сестра, сын, брат, т. </a:t>
            </a:r>
            <a:r>
              <a:rPr lang="ru-RU" sz="2400" i="1" dirty="0" err="1" smtClean="0"/>
              <a:t>д</a:t>
            </a:r>
            <a:r>
              <a:rPr lang="ru-RU" sz="2400" i="1" dirty="0" smtClean="0"/>
              <a:t>)</a:t>
            </a:r>
            <a:endParaRPr lang="ru-RU" sz="2400" dirty="0" smtClean="0"/>
          </a:p>
          <a:p>
            <a:pPr algn="just"/>
            <a:r>
              <a:rPr lang="ru-RU" sz="2400" dirty="0" smtClean="0"/>
              <a:t/>
            </a:r>
            <a:br>
              <a:rPr lang="ru-RU" sz="2400" dirty="0" smtClean="0"/>
            </a:br>
            <a:r>
              <a:rPr lang="ru-RU" sz="2400" dirty="0" smtClean="0"/>
              <a:t/>
            </a:r>
            <a:br>
              <a:rPr lang="ru-RU" sz="2400" dirty="0" smtClean="0"/>
            </a:br>
            <a:endParaRPr lang="ru-RU" sz="2400" dirty="0" smtClean="0">
              <a:solidFill>
                <a:srgbClr val="000000"/>
              </a:solidFill>
              <a:ea typeface="Times New Roman" pitchFamily="18" charset="0"/>
              <a:cs typeface="Arial" pitchFamily="34" charset="0"/>
            </a:endParaRPr>
          </a:p>
          <a:p>
            <a:pPr lvl="0" algn="just" fontAlgn="base">
              <a:spcBef>
                <a:spcPct val="0"/>
              </a:spcBef>
              <a:spcAft>
                <a:spcPct val="0"/>
              </a:spcAft>
            </a:pPr>
            <a:r>
              <a:rPr lang="ru-RU" sz="2400" dirty="0" smtClean="0">
                <a:solidFill>
                  <a:srgbClr val="000000"/>
                </a:solidFill>
                <a:ea typeface="Times New Roman" pitchFamily="18" charset="0"/>
                <a:cs typeface="Arial" pitchFamily="34" charset="0"/>
              </a:rPr>
              <a:t/>
            </a:r>
            <a:br>
              <a:rPr lang="ru-RU" sz="2400" dirty="0" smtClean="0">
                <a:solidFill>
                  <a:srgbClr val="000000"/>
                </a:solidFill>
                <a:ea typeface="Times New Roman" pitchFamily="18" charset="0"/>
                <a:cs typeface="Arial" pitchFamily="34" charset="0"/>
              </a:rPr>
            </a:br>
            <a:endParaRPr lang="ru-RU" sz="2400" dirty="0" smtClean="0">
              <a:cs typeface="Arial" pitchFamily="34" charset="0"/>
            </a:endParaRPr>
          </a:p>
        </p:txBody>
      </p:sp>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2435" y="2794871"/>
            <a:ext cx="3394238" cy="3149853"/>
          </a:xfrm>
          <a:prstGeom prst="rect">
            <a:avLst/>
          </a:prstGeom>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7" name="Рисунок 16">
            <a:hlinkClick r:id="rId13" action="ppaction://hlinksldjump"/>
          </p:cNvPr>
          <p:cNvPicPr>
            <a:picLocks noChangeAspect="1"/>
          </p:cNvPicPr>
          <p:nvPr/>
        </p:nvPicPr>
        <p:blipFill rotWithShape="1">
          <a:blip r:embed="rId14" cstate="print"/>
          <a:srcRect l="25256" t="23517" r="9560" b="12924"/>
          <a:stretch/>
        </p:blipFill>
        <p:spPr>
          <a:xfrm>
            <a:off x="9950824" y="5668514"/>
            <a:ext cx="1948954" cy="1068462"/>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07" y="-188740"/>
            <a:ext cx="12554607" cy="754428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817207" y="1148428"/>
            <a:ext cx="3669193"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«Новое слово»   </a:t>
            </a: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478712" y="1347489"/>
            <a:ext cx="9222828" cy="4493538"/>
          </a:xfrm>
          <a:prstGeom prst="rect">
            <a:avLst/>
          </a:prstGeom>
        </p:spPr>
        <p:txBody>
          <a:bodyPr wrap="square">
            <a:spAutoFit/>
          </a:bodyPr>
          <a:lstStyle/>
          <a:p>
            <a:r>
              <a:rPr lang="ru-RU" sz="2200" dirty="0" smtClean="0"/>
              <a:t/>
            </a:r>
            <a:br>
              <a:rPr lang="ru-RU" sz="2200" dirty="0" smtClean="0"/>
            </a:br>
            <a:r>
              <a:rPr lang="ru-RU" sz="2200" dirty="0" smtClean="0"/>
              <a:t>Цель:  научить детей образовывать новые глаголы при помощи приставок.</a:t>
            </a:r>
          </a:p>
          <a:p>
            <a:endParaRPr lang="ru-RU" sz="2200" dirty="0" smtClean="0"/>
          </a:p>
          <a:p>
            <a:r>
              <a:rPr lang="ru-RU" sz="2200" dirty="0" smtClean="0"/>
              <a:t>Игровой</a:t>
            </a:r>
            <a:r>
              <a:rPr lang="ru-RU" sz="2200" u="sng" dirty="0" smtClean="0"/>
              <a:t> </a:t>
            </a:r>
            <a:r>
              <a:rPr lang="ru-RU" sz="2200" dirty="0" smtClean="0"/>
              <a:t>материал и наглядные пособия: картинки, с изображением мальчика в действии.</a:t>
            </a:r>
          </a:p>
          <a:p>
            <a:pPr lvl="0" algn="just" fontAlgn="base">
              <a:spcBef>
                <a:spcPct val="0"/>
              </a:spcBef>
              <a:spcAft>
                <a:spcPct val="0"/>
              </a:spcAft>
            </a:pPr>
            <a:endParaRPr lang="ru-RU" sz="2200" dirty="0" smtClean="0"/>
          </a:p>
          <a:p>
            <a:r>
              <a:rPr lang="ru-RU" sz="2200" dirty="0" smtClean="0"/>
              <a:t>Ход игры: Дети рассматривают </a:t>
            </a:r>
            <a:r>
              <a:rPr lang="ru-RU" sz="2200" b="1" dirty="0" smtClean="0"/>
              <a:t>картинку</a:t>
            </a:r>
            <a:r>
              <a:rPr lang="ru-RU" sz="2200" dirty="0" smtClean="0"/>
              <a:t>, отвечают на)</a:t>
            </a:r>
          </a:p>
          <a:p>
            <a:r>
              <a:rPr lang="ru-RU" sz="2200" dirty="0" smtClean="0"/>
              <a:t>Одним</a:t>
            </a:r>
            <a:r>
              <a:rPr lang="ru-RU" sz="2200" u="sng" dirty="0" smtClean="0"/>
              <a:t> </a:t>
            </a:r>
            <a:r>
              <a:rPr lang="ru-RU" sz="2200" dirty="0" smtClean="0"/>
              <a:t>словом:</a:t>
            </a:r>
          </a:p>
          <a:p>
            <a:r>
              <a:rPr lang="ru-RU" sz="2200" dirty="0" smtClean="0"/>
              <a:t>-Мальчик по тротуару </a:t>
            </a:r>
            <a:r>
              <a:rPr lang="ru-RU" sz="2200" i="1" dirty="0" smtClean="0"/>
              <a:t>(что делал)</a:t>
            </a:r>
            <a:r>
              <a:rPr lang="ru-RU" sz="2200" dirty="0" smtClean="0"/>
              <a:t> шёл</a:t>
            </a:r>
          </a:p>
          <a:p>
            <a:r>
              <a:rPr lang="ru-RU" sz="2200" dirty="0" smtClean="0"/>
              <a:t>-Мальчик к дому </a:t>
            </a:r>
            <a:r>
              <a:rPr lang="ru-RU" sz="2200" i="1" dirty="0" smtClean="0"/>
              <a:t>(что сделал)</a:t>
            </a:r>
            <a:r>
              <a:rPr lang="ru-RU" sz="2200" dirty="0" smtClean="0"/>
              <a:t> подошёл</a:t>
            </a:r>
          </a:p>
          <a:p>
            <a:r>
              <a:rPr lang="ru-RU" sz="2200" dirty="0" smtClean="0"/>
              <a:t>-Мальчик вокруг дома </a:t>
            </a:r>
            <a:r>
              <a:rPr lang="ru-RU" sz="2200" i="1" dirty="0" smtClean="0"/>
              <a:t>(что сделал)</a:t>
            </a:r>
            <a:r>
              <a:rPr lang="ru-RU" sz="2200" dirty="0" smtClean="0"/>
              <a:t> обошёл</a:t>
            </a:r>
          </a:p>
          <a:p>
            <a:r>
              <a:rPr lang="ru-RU" sz="2200" u="sng" dirty="0" smtClean="0"/>
              <a:t>Затем дети сами составляют</a:t>
            </a:r>
            <a:r>
              <a:rPr lang="ru-RU" sz="2200" dirty="0" smtClean="0"/>
              <a:t>:</a:t>
            </a:r>
          </a:p>
          <a:p>
            <a:r>
              <a:rPr lang="ru-RU" sz="2200" dirty="0" smtClean="0"/>
              <a:t>- Коля пришёл …; - Коля вошёл, т. д.</a:t>
            </a:r>
            <a:endParaRPr lang="ru-RU" sz="22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7" name="Рисунок 16">
            <a:hlinkClick r:id="rId12" action="ppaction://hlinksldjump"/>
          </p:cNvPr>
          <p:cNvPicPr>
            <a:picLocks noChangeAspect="1"/>
          </p:cNvPicPr>
          <p:nvPr/>
        </p:nvPicPr>
        <p:blipFill rotWithShape="1">
          <a:blip r:embed="rId13" cstate="print"/>
          <a:srcRect l="25256" t="23517" r="9560" b="12924"/>
          <a:stretch/>
        </p:blipFill>
        <p:spPr>
          <a:xfrm>
            <a:off x="9950824" y="5668514"/>
            <a:ext cx="1948954" cy="1068462"/>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169817"/>
            <a:ext cx="6021977" cy="1550058"/>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27" y="3405603"/>
            <a:ext cx="1922681" cy="1935674"/>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0096" y="3077686"/>
            <a:ext cx="877050" cy="846455"/>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43" y="1170529"/>
            <a:ext cx="473130" cy="45662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0570" y="1553506"/>
            <a:ext cx="693032" cy="707322"/>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346" y="3853230"/>
            <a:ext cx="950170" cy="884345"/>
          </a:xfrm>
          <a:prstGeom prst="rect">
            <a:avLst/>
          </a:prstGeom>
        </p:spPr>
      </p:pic>
      <p:sp>
        <p:nvSpPr>
          <p:cNvPr id="14" name="Прямоугольник 13">
            <a:hlinkClick r:id="rId9" action="ppaction://hlinksldjump"/>
          </p:cNvPr>
          <p:cNvSpPr/>
          <p:nvPr/>
        </p:nvSpPr>
        <p:spPr>
          <a:xfrm>
            <a:off x="941366" y="718457"/>
            <a:ext cx="4989171" cy="461665"/>
          </a:xfrm>
          <a:prstGeom prst="rect">
            <a:avLst/>
          </a:prstGeom>
        </p:spPr>
        <p:txBody>
          <a:bodyPr wrap="square">
            <a:spAutoFit/>
          </a:bodyPr>
          <a:lstStyle/>
          <a:p>
            <a:r>
              <a:rPr lang="ru-RU" sz="2400" b="1" dirty="0">
                <a:solidFill>
                  <a:schemeClr val="accent6">
                    <a:lumMod val="50000"/>
                  </a:schemeClr>
                </a:solidFill>
                <a:effectLst>
                  <a:outerShdw blurRad="38100" dist="38100" dir="2700000" algn="tl">
                    <a:srgbClr val="000000">
                      <a:alpha val="43137"/>
                    </a:srgbClr>
                  </a:outerShdw>
                </a:effectLst>
              </a:rPr>
              <a:t>Игра </a:t>
            </a:r>
            <a:r>
              <a:rPr lang="ru-RU" sz="2400" b="1" dirty="0" smtClean="0">
                <a:solidFill>
                  <a:schemeClr val="accent6">
                    <a:lumMod val="50000"/>
                  </a:schemeClr>
                </a:solidFill>
                <a:effectLst>
                  <a:outerShdw blurRad="38100" dist="38100" dir="2700000" algn="tl">
                    <a:srgbClr val="000000">
                      <a:alpha val="43137"/>
                    </a:srgbClr>
                  </a:outerShdw>
                </a:effectLst>
              </a:rPr>
              <a:t>«Во саду ли, в огороде…»</a:t>
            </a:r>
            <a:endParaRPr lang="ru-RU" sz="2400" b="1" dirty="0">
              <a:solidFill>
                <a:schemeClr val="accent6">
                  <a:lumMod val="50000"/>
                </a:schemeClr>
              </a:solidFill>
              <a:effectLst>
                <a:outerShdw blurRad="38100" dist="38100" dir="2700000" algn="tl">
                  <a:srgbClr val="000000">
                    <a:alpha val="43137"/>
                  </a:srgbClr>
                </a:outerShdw>
              </a:effectLst>
            </a:endParaRPr>
          </a:p>
        </p:txBody>
      </p:sp>
      <p:pic>
        <p:nvPicPr>
          <p:cNvPr id="18" name="Рисунок 1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100689" y="3247697"/>
            <a:ext cx="6091311" cy="1368572"/>
          </a:xfrm>
          <a:prstGeom prst="rect">
            <a:avLst/>
          </a:prstGeom>
        </p:spPr>
      </p:pic>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199017" y="381001"/>
            <a:ext cx="7136915" cy="1524000"/>
          </a:xfrm>
          <a:prstGeom prst="rect">
            <a:avLst/>
          </a:prstGeom>
        </p:spPr>
      </p:pic>
      <p:pic>
        <p:nvPicPr>
          <p:cNvPr id="22" name="Рисунок 2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97521" y="1925344"/>
            <a:ext cx="7046196" cy="1391571"/>
          </a:xfrm>
          <a:prstGeom prst="rect">
            <a:avLst/>
          </a:prstGeom>
        </p:spPr>
      </p:pic>
      <p:pic>
        <p:nvPicPr>
          <p:cNvPr id="9" name="Рисунок 8">
            <a:hlinkClick r:id="rId10" action="ppaction://hlinksldjump"/>
          </p:cNvPr>
          <p:cNvPicPr>
            <a:picLocks noChangeAspect="1"/>
          </p:cNvPicPr>
          <p:nvPr/>
        </p:nvPicPr>
        <p:blipFill rotWithShape="1">
          <a:blip r:embed="rId11"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4" name="Рисунок 23">
            <a:hlinkClick r:id="rId12" action="ppaction://hlinksldjump"/>
          </p:cNvPr>
          <p:cNvPicPr>
            <a:picLocks noChangeAspect="1"/>
          </p:cNvPicPr>
          <p:nvPr/>
        </p:nvPicPr>
        <p:blipFill rotWithShape="1">
          <a:blip r:embed="rId13" cstate="print"/>
          <a:srcRect l="16230" t="24067" r="18732" b="10627"/>
          <a:stretch/>
        </p:blipFill>
        <p:spPr>
          <a:xfrm>
            <a:off x="157239" y="5786650"/>
            <a:ext cx="1726152" cy="968992"/>
          </a:xfrm>
          <a:prstGeom prst="rect">
            <a:avLst/>
          </a:prstGeom>
          <a:scene3d>
            <a:camera prst="orthographicFront"/>
            <a:lightRig rig="threePt" dir="t"/>
          </a:scene3d>
          <a:sp3d>
            <a:bevelT/>
          </a:sp3d>
        </p:spPr>
      </p:pic>
      <p:sp>
        <p:nvSpPr>
          <p:cNvPr id="11" name="Прямоугольник 10">
            <a:hlinkClick r:id="rId14" action="ppaction://hlinksldjump"/>
          </p:cNvPr>
          <p:cNvSpPr/>
          <p:nvPr/>
        </p:nvSpPr>
        <p:spPr>
          <a:xfrm>
            <a:off x="6189133" y="905933"/>
            <a:ext cx="5402514"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«Что положим в холодильник?» </a:t>
            </a:r>
            <a:endParaRPr lang="ru-RU" sz="2400" dirty="0">
              <a:solidFill>
                <a:schemeClr val="accent6">
                  <a:lumMod val="50000"/>
                </a:schemeClr>
              </a:solidFill>
              <a:effectLst>
                <a:outerShdw blurRad="38100" dist="38100" dir="2700000" algn="tl">
                  <a:srgbClr val="000000">
                    <a:alpha val="43137"/>
                  </a:srgbClr>
                </a:outerShdw>
              </a:effectLst>
            </a:endParaRPr>
          </a:p>
        </p:txBody>
      </p:sp>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87020" y="4172607"/>
            <a:ext cx="6282520" cy="1336540"/>
          </a:xfrm>
          <a:prstGeom prst="rect">
            <a:avLst/>
          </a:prstGeom>
        </p:spPr>
      </p:pic>
      <p:pic>
        <p:nvPicPr>
          <p:cNvPr id="26" name="Рисунок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25895">
            <a:off x="7521227" y="4981308"/>
            <a:ext cx="1878996" cy="1883705"/>
          </a:xfrm>
          <a:prstGeom prst="rect">
            <a:avLst/>
          </a:prstGeom>
        </p:spPr>
      </p:pic>
      <p:sp>
        <p:nvSpPr>
          <p:cNvPr id="27" name="Прямоугольник 26">
            <a:hlinkClick r:id="rId16" action="ppaction://hlinksldjump"/>
          </p:cNvPr>
          <p:cNvSpPr/>
          <p:nvPr/>
        </p:nvSpPr>
        <p:spPr>
          <a:xfrm>
            <a:off x="7314762" y="3669158"/>
            <a:ext cx="4714408"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«Что на что похоже». </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8" name="Прямоугольник 27">
            <a:hlinkClick r:id="rId17" action="ppaction://hlinksldjump"/>
          </p:cNvPr>
          <p:cNvSpPr/>
          <p:nvPr/>
        </p:nvSpPr>
        <p:spPr>
          <a:xfrm>
            <a:off x="1930810" y="4615979"/>
            <a:ext cx="4874402"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«Дает корова...» </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9" name="Прямоугольник 28">
            <a:hlinkClick r:id="rId18" action="ppaction://hlinksldjump"/>
          </p:cNvPr>
          <p:cNvSpPr/>
          <p:nvPr/>
        </p:nvSpPr>
        <p:spPr>
          <a:xfrm>
            <a:off x="2638696" y="2390503"/>
            <a:ext cx="4611189"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«Сравнение величин». </a:t>
            </a:r>
            <a:endParaRPr lang="ru-RU" sz="2400"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5980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703905" y="1144598"/>
            <a:ext cx="7812627" cy="523220"/>
          </a:xfrm>
          <a:prstGeom prst="rect">
            <a:avLst/>
          </a:prstGeom>
        </p:spPr>
        <p:txBody>
          <a:bodyPr wrap="square">
            <a:spAutoFit/>
          </a:bodyPr>
          <a:lstStyle/>
          <a:p>
            <a:r>
              <a:rPr lang="ru-RU" sz="2800" b="1" dirty="0" smtClean="0">
                <a:solidFill>
                  <a:srgbClr val="70AD47">
                    <a:lumMod val="50000"/>
                  </a:srgbClr>
                </a:solidFill>
                <a:effectLst>
                  <a:outerShdw blurRad="38100" dist="38100" dir="2700000" algn="tl">
                    <a:srgbClr val="000000">
                      <a:alpha val="43137"/>
                    </a:srgbClr>
                  </a:outerShdw>
                </a:effectLst>
              </a:rPr>
              <a:t>Игра «Во саду ли, в огороде…»</a:t>
            </a:r>
            <a:endParaRPr lang="ru-RU" sz="2800" b="1" dirty="0">
              <a:solidFill>
                <a:srgbClr val="70AD47">
                  <a:lumMod val="50000"/>
                </a:srgbClr>
              </a:solidFill>
              <a:effectLst>
                <a:outerShdw blurRad="38100" dist="38100" dir="2700000" algn="tl">
                  <a:srgbClr val="000000">
                    <a:alpha val="43137"/>
                  </a:srgbClr>
                </a:outerShdw>
              </a:effectLst>
            </a:endParaRPr>
          </a:p>
        </p:txBody>
      </p:sp>
      <p:sp>
        <p:nvSpPr>
          <p:cNvPr id="20" name="Прямоугольник 19"/>
          <p:cNvSpPr/>
          <p:nvPr/>
        </p:nvSpPr>
        <p:spPr>
          <a:xfrm>
            <a:off x="1593669" y="1781370"/>
            <a:ext cx="8556171" cy="1323439"/>
          </a:xfrm>
          <a:prstGeom prst="rect">
            <a:avLst/>
          </a:prstGeom>
        </p:spPr>
        <p:txBody>
          <a:bodyPr wrap="square">
            <a:spAutoFit/>
          </a:bodyPr>
          <a:lstStyle/>
          <a:p>
            <a:pPr algn="just"/>
            <a:r>
              <a:rPr lang="ru-RU" sz="2000" dirty="0" smtClean="0">
                <a:solidFill>
                  <a:prstClr val="black"/>
                </a:solidFill>
              </a:rPr>
              <a:t>Цель: развивать навык классифицирования; помочь изучить порядок вещей.</a:t>
            </a:r>
          </a:p>
          <a:p>
            <a:pPr algn="just"/>
            <a:endParaRPr lang="ru-RU" sz="2000" dirty="0" smtClean="0">
              <a:solidFill>
                <a:prstClr val="black"/>
              </a:solidFill>
            </a:endParaRPr>
          </a:p>
          <a:p>
            <a:pPr algn="just"/>
            <a:r>
              <a:rPr lang="ru-RU" sz="2000" dirty="0" smtClean="0">
                <a:solidFill>
                  <a:prstClr val="black"/>
                </a:solidFill>
              </a:rPr>
              <a:t>Игровой материал и наглядные пособия: карточки с изображениями огорода, сада, леса; фигурки овощей, фруктов, ягод, грибов (вырезанные из картона).</a:t>
            </a:r>
          </a:p>
        </p:txBody>
      </p:sp>
      <p:sp>
        <p:nvSpPr>
          <p:cNvPr id="21" name="Прямоугольник 20"/>
          <p:cNvSpPr/>
          <p:nvPr/>
        </p:nvSpPr>
        <p:spPr>
          <a:xfrm>
            <a:off x="1632858" y="3370217"/>
            <a:ext cx="8530046" cy="1015663"/>
          </a:xfrm>
          <a:prstGeom prst="rect">
            <a:avLst/>
          </a:prstGeom>
        </p:spPr>
        <p:txBody>
          <a:bodyPr wrap="square">
            <a:spAutoFit/>
          </a:bodyPr>
          <a:lstStyle/>
          <a:p>
            <a:pPr algn="just"/>
            <a:r>
              <a:rPr lang="ru-RU" sz="2000" dirty="0" smtClean="0">
                <a:solidFill>
                  <a:prstClr val="black"/>
                </a:solidFill>
              </a:rPr>
              <a:t>Описание: предложить ребенку правильно распределить вырезанные фигурки, вспомнив, что где растет: овощи - в огороде, ягоды и грибы - в лесу, фрукты - в саду.</a:t>
            </a:r>
            <a:endParaRPr lang="ru-RU" sz="2000" dirty="0">
              <a:solidFill>
                <a:prstClr val="black"/>
              </a:solidFill>
            </a:endParaRPr>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507545" y="5631958"/>
            <a:ext cx="1680775" cy="946747"/>
          </a:xfrm>
          <a:prstGeom prst="rect">
            <a:avLst/>
          </a:prstGeom>
          <a:scene3d>
            <a:camera prst="orthographicFront"/>
            <a:lightRig rig="threePt" dir="t"/>
          </a:scene3d>
          <a:sp3d>
            <a:bevelT/>
          </a:sp3d>
        </p:spPr>
      </p:pic>
      <p:pic>
        <p:nvPicPr>
          <p:cNvPr id="22"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300064" y="1714928"/>
            <a:ext cx="4078577" cy="4584589"/>
          </a:xfrm>
          <a:prstGeom prst="rect">
            <a:avLst/>
          </a:prstGeom>
        </p:spPr>
      </p:pic>
      <p:pic>
        <p:nvPicPr>
          <p:cNvPr id="6" name="Рисунок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189464" y="3513672"/>
            <a:ext cx="2002536" cy="313639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1537" y="1428865"/>
            <a:ext cx="779556" cy="803421"/>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03" y="1492691"/>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6605" y="938588"/>
            <a:ext cx="457418" cy="46050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401" y="3394883"/>
            <a:ext cx="643420" cy="620975"/>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3985" y="4827010"/>
            <a:ext cx="817948" cy="959672"/>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9278" y="5501095"/>
            <a:ext cx="505709" cy="509126"/>
          </a:xfrm>
          <a:prstGeom prst="rect">
            <a:avLst/>
          </a:prstGeom>
        </p:spPr>
      </p:pic>
      <p:sp>
        <p:nvSpPr>
          <p:cNvPr id="14" name="Прямоугольник 13">
            <a:hlinkClick r:id="rId9" action="ppaction://hlinksldjump"/>
          </p:cNvPr>
          <p:cNvSpPr/>
          <p:nvPr/>
        </p:nvSpPr>
        <p:spPr>
          <a:xfrm>
            <a:off x="492819" y="346842"/>
            <a:ext cx="3338356" cy="822474"/>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Память и внимание </a:t>
            </a:r>
            <a:endParaRPr lang="ru-RU" sz="2300" b="1" dirty="0"/>
          </a:p>
        </p:txBody>
      </p:sp>
      <p:sp>
        <p:nvSpPr>
          <p:cNvPr id="22" name="Прямоугольник 21">
            <a:hlinkClick r:id="rId10" action="ppaction://hlinksldjump"/>
          </p:cNvPr>
          <p:cNvSpPr/>
          <p:nvPr/>
        </p:nvSpPr>
        <p:spPr>
          <a:xfrm>
            <a:off x="4884375" y="1828800"/>
            <a:ext cx="2976693" cy="73603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Мышление</a:t>
            </a:r>
            <a:endParaRPr lang="ru-RU" sz="2300" b="1" dirty="0"/>
          </a:p>
        </p:txBody>
      </p:sp>
      <p:sp>
        <p:nvSpPr>
          <p:cNvPr id="35" name="Прямоугольник 34">
            <a:hlinkClick r:id="rId11" action="ppaction://hlinksldjump"/>
          </p:cNvPr>
          <p:cNvSpPr/>
          <p:nvPr/>
        </p:nvSpPr>
        <p:spPr>
          <a:xfrm>
            <a:off x="5099436" y="3195144"/>
            <a:ext cx="3020042" cy="75550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Подвижные игры</a:t>
            </a:r>
            <a:endParaRPr lang="ru-RU" sz="2300" b="1" dirty="0">
              <a:latin typeface="Times New Roman" panose="02020603050405020304" pitchFamily="18" charset="0"/>
              <a:cs typeface="Times New Roman" panose="02020603050405020304" pitchFamily="18" charset="0"/>
            </a:endParaRPr>
          </a:p>
        </p:txBody>
      </p:sp>
      <p:sp>
        <p:nvSpPr>
          <p:cNvPr id="36" name="Прямоугольник 35">
            <a:hlinkClick r:id="rId12" action="ppaction://hlinksldjump"/>
          </p:cNvPr>
          <p:cNvSpPr/>
          <p:nvPr/>
        </p:nvSpPr>
        <p:spPr>
          <a:xfrm>
            <a:off x="8570477" y="3983420"/>
            <a:ext cx="2970977" cy="897861"/>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Народные игры</a:t>
            </a:r>
            <a:endParaRPr lang="ru-RU" sz="2300" b="1" dirty="0">
              <a:latin typeface="Times New Roman" panose="02020603050405020304" pitchFamily="18" charset="0"/>
              <a:cs typeface="Times New Roman" panose="02020603050405020304" pitchFamily="18" charset="0"/>
            </a:endParaRPr>
          </a:p>
        </p:txBody>
      </p:sp>
      <p:sp>
        <p:nvSpPr>
          <p:cNvPr id="97" name="Прямоугольник 96">
            <a:hlinkClick r:id="rId13" action="ppaction://hlinksldjump"/>
          </p:cNvPr>
          <p:cNvSpPr/>
          <p:nvPr/>
        </p:nvSpPr>
        <p:spPr>
          <a:xfrm>
            <a:off x="5334217" y="4948518"/>
            <a:ext cx="2976064" cy="1035424"/>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Сюжетно-ролевые игры</a:t>
            </a:r>
            <a:endParaRPr lang="ru-RU" sz="2300" b="1" dirty="0">
              <a:latin typeface="Times New Roman" panose="02020603050405020304" pitchFamily="18" charset="0"/>
              <a:cs typeface="Times New Roman" panose="02020603050405020304" pitchFamily="18" charset="0"/>
            </a:endParaRPr>
          </a:p>
        </p:txBody>
      </p:sp>
      <p:sp>
        <p:nvSpPr>
          <p:cNvPr id="66" name="Прямоугольник 65">
            <a:hlinkClick r:id="rId14" action="ppaction://hlinksldjump"/>
          </p:cNvPr>
          <p:cNvSpPr/>
          <p:nvPr/>
        </p:nvSpPr>
        <p:spPr>
          <a:xfrm>
            <a:off x="8292096" y="2238703"/>
            <a:ext cx="3151350" cy="73309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Развитие речи</a:t>
            </a:r>
            <a:endParaRPr lang="ru-RU" sz="2300" b="1" dirty="0"/>
          </a:p>
        </p:txBody>
      </p:sp>
      <p:sp>
        <p:nvSpPr>
          <p:cNvPr id="70" name="Прямоугольник 69">
            <a:hlinkClick r:id="rId15" action="ppaction://hlinksldjump"/>
          </p:cNvPr>
          <p:cNvSpPr/>
          <p:nvPr/>
        </p:nvSpPr>
        <p:spPr>
          <a:xfrm>
            <a:off x="8773099" y="767255"/>
            <a:ext cx="2864479" cy="878387"/>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Мелкая моторика</a:t>
            </a:r>
            <a:endParaRPr lang="ru-RU" sz="2300" b="1" dirty="0"/>
          </a:p>
        </p:txBody>
      </p:sp>
      <p:sp>
        <p:nvSpPr>
          <p:cNvPr id="71" name="Прямоугольник 70">
            <a:hlinkClick r:id="rId16" action="ppaction://hlinksldjump"/>
          </p:cNvPr>
          <p:cNvSpPr/>
          <p:nvPr/>
        </p:nvSpPr>
        <p:spPr>
          <a:xfrm>
            <a:off x="694683" y="1702676"/>
            <a:ext cx="3223066" cy="78827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Обучение счету</a:t>
            </a:r>
            <a:endParaRPr lang="ru-RU" sz="2300" b="1" dirty="0"/>
          </a:p>
        </p:txBody>
      </p:sp>
      <p:sp>
        <p:nvSpPr>
          <p:cNvPr id="72" name="Прямоугольник 71">
            <a:hlinkClick r:id="rId17" action="ppaction://hlinksldjump"/>
          </p:cNvPr>
          <p:cNvSpPr/>
          <p:nvPr/>
        </p:nvSpPr>
        <p:spPr>
          <a:xfrm>
            <a:off x="4333815" y="367863"/>
            <a:ext cx="3886201" cy="919192"/>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Творческие способности</a:t>
            </a:r>
            <a:endParaRPr lang="ru-RU" sz="2300" b="1" dirty="0"/>
          </a:p>
        </p:txBody>
      </p:sp>
      <p:pic>
        <p:nvPicPr>
          <p:cNvPr id="3" name="Рисунок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8191" y="2877671"/>
            <a:ext cx="4831378" cy="3657600"/>
          </a:xfrm>
          <a:prstGeom prst="rect">
            <a:avLst/>
          </a:prstGeom>
        </p:spPr>
      </p:pic>
      <p:pic>
        <p:nvPicPr>
          <p:cNvPr id="23" name="Рисунок 22">
            <a:hlinkClick r:id="rId19" action="ppaction://hlinksldjump"/>
          </p:cNvPr>
          <p:cNvPicPr>
            <a:picLocks noChangeAspect="1"/>
          </p:cNvPicPr>
          <p:nvPr/>
        </p:nvPicPr>
        <p:blipFill rotWithShape="1">
          <a:blip r:embed="rId20"/>
          <a:srcRect l="24926" t="22927" r="8676" b="10373"/>
          <a:stretch/>
        </p:blipFill>
        <p:spPr>
          <a:xfrm>
            <a:off x="9507070" y="5403797"/>
            <a:ext cx="2312894" cy="1306285"/>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2072376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371601" y="1144598"/>
            <a:ext cx="8144932" cy="523220"/>
          </a:xfrm>
          <a:prstGeom prst="rect">
            <a:avLst/>
          </a:prstGeom>
        </p:spPr>
        <p:txBody>
          <a:bodyPr wrap="square">
            <a:spAutoFit/>
          </a:bodyPr>
          <a:lstStyle/>
          <a:p>
            <a:r>
              <a:rPr lang="ru-RU" sz="2800" b="1" dirty="0" smtClean="0">
                <a:solidFill>
                  <a:srgbClr val="70AD47">
                    <a:lumMod val="50000"/>
                  </a:srgbClr>
                </a:solidFill>
                <a:effectLst>
                  <a:outerShdw blurRad="38100" dist="38100" dir="2700000" algn="tl">
                    <a:srgbClr val="000000">
                      <a:alpha val="43137"/>
                    </a:srgbClr>
                  </a:outerShdw>
                </a:effectLst>
              </a:rPr>
              <a:t>Игра «Что положим в холодильник?»</a:t>
            </a:r>
            <a:endParaRPr lang="ru-RU" sz="2800" b="1" dirty="0">
              <a:solidFill>
                <a:srgbClr val="70AD47">
                  <a:lumMod val="50000"/>
                </a:srgbClr>
              </a:solidFill>
              <a:effectLst>
                <a:outerShdw blurRad="38100" dist="38100" dir="2700000" algn="tl">
                  <a:srgbClr val="000000">
                    <a:alpha val="43137"/>
                  </a:srgbClr>
                </a:outerShdw>
              </a:effectLst>
            </a:endParaRPr>
          </a:p>
        </p:txBody>
      </p:sp>
      <p:sp>
        <p:nvSpPr>
          <p:cNvPr id="20" name="Прямоугольник 19"/>
          <p:cNvSpPr/>
          <p:nvPr/>
        </p:nvSpPr>
        <p:spPr>
          <a:xfrm>
            <a:off x="1397727" y="1722103"/>
            <a:ext cx="8961120" cy="1938992"/>
          </a:xfrm>
          <a:prstGeom prst="rect">
            <a:avLst/>
          </a:prstGeom>
        </p:spPr>
        <p:txBody>
          <a:bodyPr wrap="square">
            <a:spAutoFit/>
          </a:bodyPr>
          <a:lstStyle/>
          <a:p>
            <a:pPr algn="just"/>
            <a:r>
              <a:rPr lang="ru-RU" sz="2000" dirty="0" smtClean="0">
                <a:solidFill>
                  <a:prstClr val="black"/>
                </a:solidFill>
              </a:rPr>
              <a:t>Цель: развивать навык классифицирования; помочь изучить порядок вещей.</a:t>
            </a:r>
          </a:p>
          <a:p>
            <a:pPr algn="just"/>
            <a:endParaRPr lang="ru-RU" sz="2000" dirty="0" smtClean="0">
              <a:solidFill>
                <a:prstClr val="black"/>
              </a:solidFill>
            </a:endParaRPr>
          </a:p>
          <a:p>
            <a:pPr algn="just"/>
            <a:r>
              <a:rPr lang="ru-RU" sz="2000" dirty="0" smtClean="0">
                <a:solidFill>
                  <a:prstClr val="black"/>
                </a:solidFill>
              </a:rPr>
              <a:t>Игровой материал и наглядные пособия: карточки с изображениями холодильника, шифоньера, посудного шкафа, книжного шкафа, изображения предметов, хранящихся в холодильнике, шифоньере и т. д.</a:t>
            </a:r>
          </a:p>
          <a:p>
            <a:endParaRPr lang="ru-RU" sz="2000" dirty="0" smtClean="0">
              <a:solidFill>
                <a:prstClr val="black"/>
              </a:solidFill>
            </a:endParaRPr>
          </a:p>
        </p:txBody>
      </p:sp>
      <p:sp>
        <p:nvSpPr>
          <p:cNvPr id="21" name="Прямоугольник 20"/>
          <p:cNvSpPr/>
          <p:nvPr/>
        </p:nvSpPr>
        <p:spPr>
          <a:xfrm>
            <a:off x="1449977" y="3399134"/>
            <a:ext cx="8987246" cy="2215991"/>
          </a:xfrm>
          <a:prstGeom prst="rect">
            <a:avLst/>
          </a:prstGeom>
        </p:spPr>
        <p:txBody>
          <a:bodyPr wrap="square">
            <a:spAutoFit/>
          </a:bodyPr>
          <a:lstStyle/>
          <a:p>
            <a:pPr algn="just"/>
            <a:r>
              <a:rPr lang="ru-RU" sz="2000" dirty="0" smtClean="0">
                <a:solidFill>
                  <a:prstClr val="black"/>
                </a:solidFill>
              </a:rPr>
              <a:t>Описание: рассказать ребенку историю про то, как один мальчик решил побаловаться: вытащил все продукты из холодильника, одежду из шкафа, а также всю посуду и книги. Все вещи перепутались, и он не смог убрать их на место, а ведь мама мальчика увидит и расстроится. «Давай поможем ребенку и разложим все по своим местам: продукты рядом с холодильником, одежду возле шифоньера, книги около книжного шкафа, посуду - перед посудным шкафом».</a:t>
            </a:r>
          </a:p>
          <a:p>
            <a:pPr algn="just"/>
            <a:endParaRPr lang="ru-RU" dirty="0">
              <a:solidFill>
                <a:prstClr val="black"/>
              </a:solidFill>
            </a:endParaRPr>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507545" y="5631958"/>
            <a:ext cx="1680775" cy="946747"/>
          </a:xfrm>
          <a:prstGeom prst="rect">
            <a:avLst/>
          </a:prstGeom>
          <a:scene3d>
            <a:camera prst="orthographicFront"/>
            <a:lightRig rig="threePt" dir="t"/>
          </a:scene3d>
          <a:sp3d>
            <a:bevelT/>
          </a:sp3d>
        </p:spPr>
      </p:pic>
      <p:pic>
        <p:nvPicPr>
          <p:cNvPr id="22"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436915" y="979714"/>
            <a:ext cx="8079618" cy="523220"/>
          </a:xfrm>
          <a:prstGeom prst="rect">
            <a:avLst/>
          </a:prstGeom>
        </p:spPr>
        <p:txBody>
          <a:bodyPr wrap="square">
            <a:spAutoFit/>
          </a:bodyPr>
          <a:lstStyle/>
          <a:p>
            <a:r>
              <a:rPr lang="ru-RU" sz="2800" b="1" dirty="0" smtClean="0">
                <a:solidFill>
                  <a:srgbClr val="70AD47">
                    <a:lumMod val="50000"/>
                  </a:srgbClr>
                </a:solidFill>
                <a:effectLst>
                  <a:outerShdw blurRad="38100" dist="38100" dir="2700000" algn="tl">
                    <a:srgbClr val="000000">
                      <a:alpha val="43137"/>
                    </a:srgbClr>
                  </a:outerShdw>
                </a:effectLst>
              </a:rPr>
              <a:t>Игра «Сравнение величин».</a:t>
            </a:r>
            <a:endParaRPr lang="ru-RU" sz="2800" b="1" dirty="0">
              <a:solidFill>
                <a:srgbClr val="70AD47">
                  <a:lumMod val="50000"/>
                </a:srgbClr>
              </a:solidFill>
              <a:effectLst>
                <a:outerShdw blurRad="38100" dist="38100" dir="2700000" algn="tl">
                  <a:srgbClr val="000000">
                    <a:alpha val="43137"/>
                  </a:srgbClr>
                </a:outerShdw>
              </a:effectLst>
            </a:endParaRPr>
          </a:p>
        </p:txBody>
      </p:sp>
      <p:sp>
        <p:nvSpPr>
          <p:cNvPr id="20" name="Прямоугольник 19"/>
          <p:cNvSpPr/>
          <p:nvPr/>
        </p:nvSpPr>
        <p:spPr>
          <a:xfrm>
            <a:off x="1384663" y="1541418"/>
            <a:ext cx="9104811" cy="1323439"/>
          </a:xfrm>
          <a:prstGeom prst="rect">
            <a:avLst/>
          </a:prstGeom>
        </p:spPr>
        <p:txBody>
          <a:bodyPr wrap="square">
            <a:spAutoFit/>
          </a:bodyPr>
          <a:lstStyle/>
          <a:p>
            <a:pPr algn="just"/>
            <a:r>
              <a:rPr lang="ru-RU" sz="2000" dirty="0" smtClean="0">
                <a:solidFill>
                  <a:prstClr val="black"/>
                </a:solidFill>
              </a:rPr>
              <a:t>Цель: развивать навык сравнительного анализа, речь, логическое мышление.</a:t>
            </a:r>
          </a:p>
          <a:p>
            <a:pPr algn="just"/>
            <a:endParaRPr lang="ru-RU" sz="2000" dirty="0" smtClean="0">
              <a:solidFill>
                <a:prstClr val="black"/>
              </a:solidFill>
            </a:endParaRPr>
          </a:p>
          <a:p>
            <a:pPr algn="just"/>
            <a:r>
              <a:rPr lang="ru-RU" sz="2000" dirty="0" smtClean="0">
                <a:solidFill>
                  <a:prstClr val="black"/>
                </a:solidFill>
              </a:rPr>
              <a:t>Игровой материал и наглядные пособия: широкая и узкая полоски бумаги, кубики.</a:t>
            </a:r>
          </a:p>
        </p:txBody>
      </p:sp>
      <p:sp>
        <p:nvSpPr>
          <p:cNvPr id="21" name="Прямоугольник 20"/>
          <p:cNvSpPr/>
          <p:nvPr/>
        </p:nvSpPr>
        <p:spPr>
          <a:xfrm>
            <a:off x="1423851" y="2847703"/>
            <a:ext cx="9013372" cy="2956554"/>
          </a:xfrm>
          <a:prstGeom prst="rect">
            <a:avLst/>
          </a:prstGeom>
        </p:spPr>
        <p:txBody>
          <a:bodyPr wrap="square">
            <a:spAutoFit/>
          </a:bodyPr>
          <a:lstStyle/>
          <a:p>
            <a:pPr algn="just"/>
            <a:r>
              <a:rPr lang="ru-RU" sz="2000" dirty="0" smtClean="0">
                <a:solidFill>
                  <a:prstClr val="black"/>
                </a:solidFill>
              </a:rPr>
              <a:t>Описание: предложить ребенку построить домики для мышки и для зайки: «Как ты думаешь, мы им построим одинаковые по размеру домики?» Побудить ребенка сделать вывод, что домик мышки должен быть меньше домика зайки.</a:t>
            </a:r>
          </a:p>
          <a:p>
            <a:pPr algn="just"/>
            <a:r>
              <a:rPr lang="ru-RU" sz="2000" dirty="0" smtClean="0">
                <a:solidFill>
                  <a:prstClr val="black"/>
                </a:solidFill>
              </a:rPr>
              <a:t>После того как домики будут готовы, рассказать, что зверюшки попросили положить перед их жильем тропинки для гостей. Но чтобы гости не перепутали, дорожка перед мышиным домом должна быть узкой, а перед заячьим - широкой. Показать ребенку, как определить, какая из дорожек (бумажных полосок) шире, путем наложения их друг на друга. Пусть малыш сам распределит дорожки между домиками.</a:t>
            </a:r>
            <a:endParaRPr lang="ru-RU" sz="2000" dirty="0">
              <a:solidFill>
                <a:prstClr val="black"/>
              </a:solidFill>
            </a:endParaRPr>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507545" y="5631958"/>
            <a:ext cx="1680775" cy="946747"/>
          </a:xfrm>
          <a:prstGeom prst="rect">
            <a:avLst/>
          </a:prstGeom>
          <a:scene3d>
            <a:camera prst="orthographicFront"/>
            <a:lightRig rig="threePt" dir="t"/>
          </a:scene3d>
          <a:sp3d>
            <a:bevelT/>
          </a:sp3d>
        </p:spPr>
      </p:pic>
      <p:pic>
        <p:nvPicPr>
          <p:cNvPr id="22"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67" y="-277753"/>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332411" y="1144598"/>
            <a:ext cx="8184122" cy="523220"/>
          </a:xfrm>
          <a:prstGeom prst="rect">
            <a:avLst/>
          </a:prstGeom>
        </p:spPr>
        <p:txBody>
          <a:bodyPr wrap="square">
            <a:spAutoFit/>
          </a:bodyPr>
          <a:lstStyle/>
          <a:p>
            <a:r>
              <a:rPr lang="ru-RU" sz="2800" b="1" dirty="0" smtClean="0">
                <a:solidFill>
                  <a:srgbClr val="70AD47">
                    <a:lumMod val="50000"/>
                  </a:srgbClr>
                </a:solidFill>
                <a:effectLst>
                  <a:outerShdw blurRad="38100" dist="38100" dir="2700000" algn="tl">
                    <a:srgbClr val="000000">
                      <a:alpha val="43137"/>
                    </a:srgbClr>
                  </a:outerShdw>
                </a:effectLst>
              </a:rPr>
              <a:t>Игра «Что на что похоже». </a:t>
            </a:r>
            <a:endParaRPr lang="ru-RU" sz="2800" b="1" dirty="0">
              <a:solidFill>
                <a:srgbClr val="70AD47">
                  <a:lumMod val="50000"/>
                </a:srgbClr>
              </a:solidFill>
              <a:effectLst>
                <a:outerShdw blurRad="38100" dist="38100" dir="2700000" algn="tl">
                  <a:srgbClr val="000000">
                    <a:alpha val="43137"/>
                  </a:srgbClr>
                </a:outerShdw>
              </a:effectLst>
            </a:endParaRPr>
          </a:p>
        </p:txBody>
      </p:sp>
      <p:sp>
        <p:nvSpPr>
          <p:cNvPr id="20" name="Прямоугольник 19"/>
          <p:cNvSpPr/>
          <p:nvPr/>
        </p:nvSpPr>
        <p:spPr>
          <a:xfrm>
            <a:off x="1358537" y="1881050"/>
            <a:ext cx="8208796" cy="707886"/>
          </a:xfrm>
          <a:prstGeom prst="rect">
            <a:avLst/>
          </a:prstGeom>
        </p:spPr>
        <p:txBody>
          <a:bodyPr wrap="square">
            <a:spAutoFit/>
          </a:bodyPr>
          <a:lstStyle/>
          <a:p>
            <a:r>
              <a:rPr lang="ru-RU" sz="2000" dirty="0" smtClean="0">
                <a:solidFill>
                  <a:prstClr val="black"/>
                </a:solidFill>
              </a:rPr>
              <a:t>Цель: развивать навык сравнения.</a:t>
            </a:r>
          </a:p>
          <a:p>
            <a:r>
              <a:rPr lang="ru-RU" sz="2000" dirty="0" smtClean="0">
                <a:solidFill>
                  <a:prstClr val="black"/>
                </a:solidFill>
              </a:rPr>
              <a:t> </a:t>
            </a:r>
          </a:p>
        </p:txBody>
      </p:sp>
      <p:pic>
        <p:nvPicPr>
          <p:cNvPr id="18" name="Рисунок 17" descr="52177501.jpg"/>
          <p:cNvPicPr>
            <a:picLocks noChangeAspect="1"/>
          </p:cNvPicPr>
          <p:nvPr/>
        </p:nvPicPr>
        <p:blipFill>
          <a:blip r:embed="rId11" cstate="print"/>
          <a:stretch>
            <a:fillRect/>
          </a:stretch>
        </p:blipFill>
        <p:spPr>
          <a:xfrm>
            <a:off x="6084360" y="1150259"/>
            <a:ext cx="3965573" cy="4532084"/>
          </a:xfrm>
          <a:prstGeom prst="rect">
            <a:avLst/>
          </a:prstGeom>
        </p:spPr>
      </p:pic>
      <p:sp>
        <p:nvSpPr>
          <p:cNvPr id="21" name="Прямоугольник 20"/>
          <p:cNvSpPr/>
          <p:nvPr/>
        </p:nvSpPr>
        <p:spPr>
          <a:xfrm>
            <a:off x="1345475" y="2586334"/>
            <a:ext cx="4754880" cy="1938992"/>
          </a:xfrm>
          <a:prstGeom prst="rect">
            <a:avLst/>
          </a:prstGeom>
        </p:spPr>
        <p:txBody>
          <a:bodyPr wrap="square">
            <a:spAutoFit/>
          </a:bodyPr>
          <a:lstStyle/>
          <a:p>
            <a:pPr algn="just"/>
            <a:r>
              <a:rPr lang="ru-RU" sz="2000" dirty="0" smtClean="0">
                <a:solidFill>
                  <a:prstClr val="black"/>
                </a:solidFill>
              </a:rPr>
              <a:t>Описание: предложить ребенку поиграть в вопросы и ответы. Например: «Что такое же круглое, как мячик?» (Арбуз, апельсин, яблоко и т. п.); «Что такое же белое, как снег?»; «Что такое же сладкое, как сахар?» и т. д.</a:t>
            </a:r>
            <a:endParaRPr lang="ru-RU" sz="2000" dirty="0">
              <a:solidFill>
                <a:prstClr val="black"/>
              </a:solidFill>
            </a:endParaRPr>
          </a:p>
        </p:txBody>
      </p:sp>
      <p:pic>
        <p:nvPicPr>
          <p:cNvPr id="22" name="Рисунок 21">
            <a:hlinkClick r:id="rId12" action="ppaction://hlinksldjump"/>
          </p:cNvPr>
          <p:cNvPicPr>
            <a:picLocks noChangeAspect="1"/>
          </p:cNvPicPr>
          <p:nvPr/>
        </p:nvPicPr>
        <p:blipFill rotWithShape="1">
          <a:blip r:embed="rId13" cstate="print"/>
          <a:srcRect l="16454" t="24357" r="18815" b="10790"/>
          <a:stretch/>
        </p:blipFill>
        <p:spPr>
          <a:xfrm>
            <a:off x="507545" y="5631958"/>
            <a:ext cx="1680775" cy="946747"/>
          </a:xfrm>
          <a:prstGeom prst="rect">
            <a:avLst/>
          </a:prstGeom>
          <a:scene3d>
            <a:camera prst="orthographicFront"/>
            <a:lightRig rig="threePt" dir="t"/>
          </a:scene3d>
          <a:sp3d>
            <a:bevelT/>
          </a:sp3d>
        </p:spPr>
      </p:pic>
      <p:pic>
        <p:nvPicPr>
          <p:cNvPr id="23" name="Picture 2">
            <a:hlinkClick r:id="rId14" action="ppaction://hlinksldjump"/>
          </p:cNvPr>
          <p:cNvPicPr>
            <a:picLocks noChangeAspect="1" noChangeArrowheads="1"/>
          </p:cNvPicPr>
          <p:nvPr/>
        </p:nvPicPr>
        <p:blipFill>
          <a:blip r:embed="rId15"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703905" y="1144598"/>
            <a:ext cx="7812627" cy="954107"/>
          </a:xfrm>
          <a:prstGeom prst="rect">
            <a:avLst/>
          </a:prstGeom>
        </p:spPr>
        <p:txBody>
          <a:bodyPr wrap="square">
            <a:spAutoFit/>
          </a:bodyPr>
          <a:lstStyle/>
          <a:p>
            <a:r>
              <a:rPr lang="ru-RU" sz="2800" b="1" dirty="0" smtClean="0">
                <a:solidFill>
                  <a:srgbClr val="70AD47">
                    <a:lumMod val="50000"/>
                  </a:srgbClr>
                </a:solidFill>
                <a:effectLst>
                  <a:outerShdw blurRad="38100" dist="38100" dir="2700000" algn="tl">
                    <a:srgbClr val="000000">
                      <a:alpha val="43137"/>
                    </a:srgbClr>
                  </a:outerShdw>
                </a:effectLst>
              </a:rPr>
              <a:t>Игра «Дает корова...» </a:t>
            </a:r>
          </a:p>
          <a:p>
            <a:endParaRPr lang="ru-RU" sz="2800" b="1" dirty="0">
              <a:solidFill>
                <a:srgbClr val="5B9BD5">
                  <a:lumMod val="50000"/>
                </a:srgbClr>
              </a:solidFill>
              <a:effectLst>
                <a:outerShdw blurRad="38100" dist="38100" dir="2700000" algn="tl">
                  <a:srgbClr val="000000">
                    <a:alpha val="43137"/>
                  </a:srgbClr>
                </a:outerShdw>
              </a:effectLst>
            </a:endParaRPr>
          </a:p>
        </p:txBody>
      </p:sp>
      <p:sp>
        <p:nvSpPr>
          <p:cNvPr id="20" name="Прямоугольник 19"/>
          <p:cNvSpPr/>
          <p:nvPr/>
        </p:nvSpPr>
        <p:spPr>
          <a:xfrm>
            <a:off x="1645920" y="1781370"/>
            <a:ext cx="8778240" cy="1631216"/>
          </a:xfrm>
          <a:prstGeom prst="rect">
            <a:avLst/>
          </a:prstGeom>
        </p:spPr>
        <p:txBody>
          <a:bodyPr wrap="square">
            <a:spAutoFit/>
          </a:bodyPr>
          <a:lstStyle/>
          <a:p>
            <a:r>
              <a:rPr lang="ru-RU" sz="2000" dirty="0" smtClean="0">
                <a:solidFill>
                  <a:prstClr val="black"/>
                </a:solidFill>
              </a:rPr>
              <a:t>Цель: развивать логическое мышление с помощью связей.</a:t>
            </a:r>
          </a:p>
          <a:p>
            <a:endParaRPr lang="ru-RU" sz="2000" dirty="0" smtClean="0">
              <a:solidFill>
                <a:prstClr val="black"/>
              </a:solidFill>
            </a:endParaRPr>
          </a:p>
          <a:p>
            <a:r>
              <a:rPr lang="ru-RU" sz="2000" dirty="0" smtClean="0">
                <a:solidFill>
                  <a:prstClr val="black"/>
                </a:solidFill>
              </a:rPr>
              <a:t>Игровой материал и наглядные пособия: карточки с изображениями животных, продуктов, получаемых от животных (молоко, яйца, шерсть и т. п.).</a:t>
            </a:r>
          </a:p>
          <a:p>
            <a:r>
              <a:rPr lang="ru-RU" sz="2000" dirty="0" smtClean="0">
                <a:solidFill>
                  <a:prstClr val="black"/>
                </a:solidFill>
              </a:rPr>
              <a:t> </a:t>
            </a:r>
          </a:p>
        </p:txBody>
      </p:sp>
      <p:sp>
        <p:nvSpPr>
          <p:cNvPr id="21" name="Прямоугольник 20"/>
          <p:cNvSpPr/>
          <p:nvPr/>
        </p:nvSpPr>
        <p:spPr>
          <a:xfrm>
            <a:off x="1724298" y="3265714"/>
            <a:ext cx="8556172" cy="1631216"/>
          </a:xfrm>
          <a:prstGeom prst="rect">
            <a:avLst/>
          </a:prstGeom>
        </p:spPr>
        <p:txBody>
          <a:bodyPr wrap="square">
            <a:spAutoFit/>
          </a:bodyPr>
          <a:lstStyle/>
          <a:p>
            <a:pPr algn="just"/>
            <a:r>
              <a:rPr lang="ru-RU" sz="2000" dirty="0" smtClean="0">
                <a:solidFill>
                  <a:prstClr val="black"/>
                </a:solidFill>
              </a:rPr>
              <a:t>Описание: разложить карточки в произвольном порядке. Предложить ребенку рядом с изображением каждого животного положить изображение того, что дает нам это животное. Например: курица - яйцо, перья (можно нарисовать подушку); корова - молоко (творог, сметана, кефир); коза - пуховая пряжа (нарисовать носочки, варежки) и т. д.</a:t>
            </a:r>
            <a:endParaRPr lang="ru-RU" sz="2000" dirty="0">
              <a:solidFill>
                <a:prstClr val="black"/>
              </a:solidFill>
            </a:endParaRPr>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507545" y="5631958"/>
            <a:ext cx="1680775" cy="946747"/>
          </a:xfrm>
          <a:prstGeom prst="rect">
            <a:avLst/>
          </a:prstGeom>
          <a:scene3d>
            <a:camera prst="orthographicFront"/>
            <a:lightRig rig="threePt" dir="t"/>
          </a:scene3d>
          <a:sp3d>
            <a:bevelT/>
          </a:sp3d>
        </p:spPr>
      </p:pic>
      <p:pic>
        <p:nvPicPr>
          <p:cNvPr id="22"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632011"/>
            <a:ext cx="5858933" cy="1275166"/>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8542"/>
            <a:ext cx="499426" cy="502800"/>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498" y="5718031"/>
            <a:ext cx="405780" cy="408522"/>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90" y="346841"/>
            <a:ext cx="807211" cy="83557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60" y="1453299"/>
            <a:ext cx="689471" cy="710577"/>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5584" y="1028627"/>
            <a:ext cx="405493" cy="424672"/>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7365" y="5020666"/>
            <a:ext cx="706892" cy="706892"/>
          </a:xfrm>
          <a:prstGeom prst="rect">
            <a:avLst/>
          </a:prstGeom>
        </p:spPr>
      </p:pic>
      <p:sp>
        <p:nvSpPr>
          <p:cNvPr id="20"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6" name="Прямоугольник 15">
            <a:hlinkClick r:id="rId10" action="ppaction://hlinksldjump"/>
          </p:cNvPr>
          <p:cNvSpPr/>
          <p:nvPr/>
        </p:nvSpPr>
        <p:spPr>
          <a:xfrm>
            <a:off x="630622" y="1008993"/>
            <a:ext cx="4584846"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«Карусель»   </a:t>
            </a:r>
            <a:endParaRPr lang="ru-RU" sz="2800" b="1" dirty="0" smtClean="0">
              <a:effectLst>
                <a:outerShdw blurRad="38100" dist="38100" dir="2700000" algn="tl">
                  <a:srgbClr val="000000">
                    <a:alpha val="43137"/>
                  </a:srgbClr>
                </a:outerShdw>
              </a:effectLst>
              <a:cs typeface="Arial" pitchFamily="34" charset="0"/>
            </a:endParaRPr>
          </a:p>
        </p:txBody>
      </p:sp>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587067" y="609600"/>
            <a:ext cx="5604933" cy="1608667"/>
          </a:xfrm>
          <a:prstGeom prst="rect">
            <a:avLst/>
          </a:prstGeom>
        </p:spPr>
      </p:pic>
      <p:sp>
        <p:nvSpPr>
          <p:cNvPr id="22" name="Прямоугольник 21">
            <a:hlinkClick r:id="rId11" action="ppaction://hlinksldjump"/>
          </p:cNvPr>
          <p:cNvSpPr/>
          <p:nvPr/>
        </p:nvSpPr>
        <p:spPr>
          <a:xfrm>
            <a:off x="7603067" y="1139788"/>
            <a:ext cx="3970867"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«Вейся, венок» </a:t>
            </a:r>
          </a:p>
        </p:txBody>
      </p:sp>
      <p:pic>
        <p:nvPicPr>
          <p:cNvPr id="23" name="Рисунок 2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715125" y="2145554"/>
            <a:ext cx="8376746" cy="1258458"/>
          </a:xfrm>
          <a:prstGeom prst="rect">
            <a:avLst/>
          </a:prstGeom>
        </p:spPr>
      </p:pic>
      <p:sp>
        <p:nvSpPr>
          <p:cNvPr id="24" name="Прямоугольник 23">
            <a:hlinkClick r:id="rId12" action="ppaction://hlinksldjump"/>
          </p:cNvPr>
          <p:cNvSpPr/>
          <p:nvPr/>
        </p:nvSpPr>
        <p:spPr>
          <a:xfrm>
            <a:off x="3532609" y="2522911"/>
            <a:ext cx="5407572" cy="523220"/>
          </a:xfrm>
          <a:prstGeom prst="rect">
            <a:avLst/>
          </a:prstGeom>
        </p:spPr>
        <p:txBody>
          <a:bodyPr wrap="square">
            <a:spAutoFit/>
          </a:bodyPr>
          <a:lstStyle/>
          <a:p>
            <a:pPr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«Лохматый пёс» </a:t>
            </a:r>
          </a:p>
        </p:txBody>
      </p:sp>
      <p:pic>
        <p:nvPicPr>
          <p:cNvPr id="21" name="Рисунок 2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313872" y="4380254"/>
            <a:ext cx="6878129" cy="1605679"/>
          </a:xfrm>
          <a:prstGeom prst="rect">
            <a:avLst/>
          </a:prstGeom>
        </p:spPr>
      </p:pic>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3592286"/>
            <a:ext cx="7184571" cy="1227907"/>
          </a:xfrm>
          <a:prstGeom prst="rect">
            <a:avLst/>
          </a:prstGeom>
        </p:spPr>
      </p:pic>
      <p:sp>
        <p:nvSpPr>
          <p:cNvPr id="26" name="Прямоугольник 25">
            <a:hlinkClick r:id="rId13" action="ppaction://hlinksldjump"/>
          </p:cNvPr>
          <p:cNvSpPr/>
          <p:nvPr/>
        </p:nvSpPr>
        <p:spPr>
          <a:xfrm>
            <a:off x="6211021" y="4931037"/>
            <a:ext cx="5365630"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«Мороз – красный нос!» </a:t>
            </a:r>
          </a:p>
        </p:txBody>
      </p:sp>
      <p:sp>
        <p:nvSpPr>
          <p:cNvPr id="27" name="Прямоугольник 26">
            <a:hlinkClick r:id="rId14" action="ppaction://hlinksldjump"/>
          </p:cNvPr>
          <p:cNvSpPr/>
          <p:nvPr/>
        </p:nvSpPr>
        <p:spPr>
          <a:xfrm>
            <a:off x="1168864" y="3897363"/>
            <a:ext cx="5186854" cy="523220"/>
          </a:xfrm>
          <a:prstGeom prst="rect">
            <a:avLst/>
          </a:prstGeom>
        </p:spPr>
        <p:txBody>
          <a:bodyPr wrap="square">
            <a:spAutoFit/>
          </a:bodyPr>
          <a:lstStyle/>
          <a:p>
            <a:pPr lvl="0" algn="ctr"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«Догони меня»  </a:t>
            </a:r>
          </a:p>
        </p:txBody>
      </p:sp>
      <p:pic>
        <p:nvPicPr>
          <p:cNvPr id="28" name="Рисунок 27">
            <a:hlinkClick r:id="rId15" action="ppaction://hlinksldjump"/>
          </p:cNvPr>
          <p:cNvPicPr>
            <a:picLocks noChangeAspect="1"/>
          </p:cNvPicPr>
          <p:nvPr/>
        </p:nvPicPr>
        <p:blipFill rotWithShape="1">
          <a:blip r:embed="rId16" cstate="print"/>
          <a:srcRect l="16230" t="24067" r="18732" b="10627"/>
          <a:stretch/>
        </p:blipFill>
        <p:spPr>
          <a:xfrm>
            <a:off x="157239" y="5786650"/>
            <a:ext cx="1726152" cy="968992"/>
          </a:xfrm>
          <a:prstGeom prst="rect">
            <a:avLst/>
          </a:prstGeom>
          <a:scene3d>
            <a:camera prst="orthographicFront"/>
            <a:lightRig rig="threePt" dir="t"/>
          </a:scene3d>
          <a:sp3d>
            <a:bevelT/>
          </a:sp3d>
        </p:spPr>
      </p:pic>
      <p:pic>
        <p:nvPicPr>
          <p:cNvPr id="29" name="Рисунок 28">
            <a:hlinkClick r:id="rId17" action="ppaction://hlinksldjump"/>
          </p:cNvPr>
          <p:cNvPicPr>
            <a:picLocks noChangeAspect="1"/>
          </p:cNvPicPr>
          <p:nvPr/>
        </p:nvPicPr>
        <p:blipFill rotWithShape="1">
          <a:blip r:embed="rId18" cstate="print"/>
          <a:srcRect l="16454" t="24357" r="18815" b="10790"/>
          <a:stretch/>
        </p:blipFill>
        <p:spPr>
          <a:xfrm>
            <a:off x="1030541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216869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7" y="-3372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215112" y="897972"/>
            <a:ext cx="9809939"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«Карусель»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algn="just" eaLnBrk="0" fontAlgn="base" hangingPunct="0">
              <a:spcBef>
                <a:spcPct val="0"/>
              </a:spcBef>
              <a:spcAft>
                <a:spcPct val="0"/>
              </a:spcAft>
            </a:pPr>
            <a:r>
              <a:rPr lang="ru-RU" sz="2000" dirty="0" smtClean="0"/>
              <a:t>Цель: развивать у детей равновесие в движении, навык бега, повышать эмоциональный тонус.</a:t>
            </a:r>
          </a:p>
          <a:p>
            <a:pPr lvl="0" algn="just" eaLnBrk="0" fontAlgn="base" hangingPunct="0">
              <a:spcBef>
                <a:spcPct val="0"/>
              </a:spcBef>
              <a:spcAft>
                <a:spcPct val="0"/>
              </a:spcAft>
            </a:pPr>
            <a:endParaRPr kumimoji="0" lang="ru-RU" sz="2000" b="0" i="0" u="none" strike="noStrike" cap="none" normalizeH="0" baseline="0" dirty="0" smtClean="0">
              <a:ln>
                <a:noFill/>
              </a:ln>
              <a:solidFill>
                <a:srgbClr val="000000"/>
              </a:solidFill>
              <a:effectLst/>
              <a:cs typeface="Times New Roman" pitchFamily="18" charset="0"/>
            </a:endParaRPr>
          </a:p>
          <a:p>
            <a:pPr algn="just"/>
            <a:r>
              <a:rPr lang="ru-RU" sz="2000" dirty="0" smtClean="0"/>
              <a:t>Описание: Воспитатель предлагает детям покататься на карусели. Держит в руках обруч (находясь в середине обруча) с привязанными к нему разноцветными ленточками. Дети берутся за ленточки, воспитатель двигается с обручем. Дети идут, а затем бегут по кругу. Воспитатель говорит:</a:t>
            </a:r>
          </a:p>
          <a:p>
            <a:pPr algn="just"/>
            <a:r>
              <a:rPr lang="ru-RU" sz="2000" dirty="0" smtClean="0"/>
              <a:t>Еле-еле, еле-еле завертелись карусели,</a:t>
            </a:r>
          </a:p>
          <a:p>
            <a:pPr algn="just"/>
            <a:r>
              <a:rPr lang="ru-RU" sz="2000" dirty="0" smtClean="0"/>
              <a:t>А потом, а потом всё бегом, бегом, бегом!</a:t>
            </a:r>
          </a:p>
          <a:p>
            <a:pPr algn="just"/>
            <a:r>
              <a:rPr lang="ru-RU" sz="2000" dirty="0" smtClean="0"/>
              <a:t>Тише, тише, не бегите, карусель остановите,</a:t>
            </a:r>
          </a:p>
          <a:p>
            <a:pPr algn="just"/>
            <a:r>
              <a:rPr lang="ru-RU" sz="2000" dirty="0" smtClean="0"/>
              <a:t>Раз и два, раз и два, вот и кончилась игра!</a:t>
            </a:r>
          </a:p>
          <a:p>
            <a:pPr algn="just"/>
            <a:r>
              <a:rPr lang="ru-RU" sz="2000" dirty="0" smtClean="0"/>
              <a:t>Дети останавливаются</a:t>
            </a:r>
            <a:r>
              <a:rPr lang="ru-RU" sz="2000" i="1" dirty="0" smtClean="0"/>
              <a:t>.</a:t>
            </a:r>
            <a:endParaRPr lang="ru-RU" sz="2000" dirty="0" smtClean="0"/>
          </a:p>
          <a:p>
            <a:pPr lvl="0" algn="just" eaLnBrk="0" fontAlgn="base" hangingPunct="0">
              <a:spcBef>
                <a:spcPct val="0"/>
              </a:spcBef>
              <a:spcAft>
                <a:spcPct val="0"/>
              </a:spcAft>
            </a:pPr>
            <a:endParaRPr kumimoji="0" lang="ru-RU" sz="2200"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 name="Рисунок 17">
            <a:hlinkClick r:id="rId12" action="ppaction://hlinksldjump"/>
          </p:cNvPr>
          <p:cNvPicPr>
            <a:picLocks noChangeAspect="1"/>
          </p:cNvPicPr>
          <p:nvPr/>
        </p:nvPicPr>
        <p:blipFill rotWithShape="1">
          <a:blip r:embed="rId13"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9" name="Рисунок 18" descr="niños6.jpg"/>
          <p:cNvPicPr>
            <a:picLocks noChangeAspect="1"/>
          </p:cNvPicPr>
          <p:nvPr/>
        </p:nvPicPr>
        <p:blipFill>
          <a:blip r:embed="rId14" cstate="print"/>
          <a:stretch>
            <a:fillRect/>
          </a:stretch>
        </p:blipFill>
        <p:spPr>
          <a:xfrm>
            <a:off x="7248764" y="3573987"/>
            <a:ext cx="2352436" cy="2240695"/>
          </a:xfrm>
          <a:prstGeom prst="rect">
            <a:avLst/>
          </a:prstGeom>
        </p:spPr>
      </p:pic>
      <p:pic>
        <p:nvPicPr>
          <p:cNvPr id="20"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155489" y="5791225"/>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7" y="-3372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64312" y="1091724"/>
            <a:ext cx="988498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«Вейся, венок»  </a:t>
            </a:r>
          </a:p>
          <a:p>
            <a:pPr algn="just" fontAlgn="base">
              <a:spcBef>
                <a:spcPct val="0"/>
              </a:spcBef>
              <a:spcAft>
                <a:spcPct val="0"/>
              </a:spcAft>
            </a:pPr>
            <a:endParaRPr lang="ru-RU" sz="2200" b="1" dirty="0" smtClean="0">
              <a:solidFill>
                <a:prstClr val="black"/>
              </a:solidFill>
              <a:effectLst>
                <a:outerShdw blurRad="38100" dist="38100" dir="2700000" algn="tl">
                  <a:srgbClr val="000000">
                    <a:alpha val="43137"/>
                  </a:srgbClr>
                </a:outerShdw>
              </a:effectLst>
              <a:cs typeface="Arial" pitchFamily="34" charset="0"/>
            </a:endParaRPr>
          </a:p>
          <a:p>
            <a:pPr algn="just" eaLnBrk="0" fontAlgn="base" hangingPunct="0">
              <a:spcBef>
                <a:spcPct val="0"/>
              </a:spcBef>
              <a:spcAft>
                <a:spcPct val="0"/>
              </a:spcAft>
            </a:pPr>
            <a:r>
              <a:rPr lang="ru-RU" sz="2000" dirty="0" smtClean="0">
                <a:solidFill>
                  <a:prstClr val="black"/>
                </a:solidFill>
              </a:rPr>
              <a:t>Цель: учить детей водить хоровод; упражнять в беге.</a:t>
            </a:r>
            <a:endParaRPr lang="ru-RU" sz="2000" dirty="0" smtClean="0">
              <a:solidFill>
                <a:srgbClr val="000000"/>
              </a:solidFill>
              <a:cs typeface="Times New Roman" pitchFamily="18" charset="0"/>
            </a:endParaRPr>
          </a:p>
          <a:p>
            <a:pPr algn="just"/>
            <a:r>
              <a:rPr lang="ru-RU" sz="2000" dirty="0" smtClean="0">
                <a:solidFill>
                  <a:prstClr val="black"/>
                </a:solidFill>
              </a:rPr>
              <a:t>Описание: Дети и воспитатель стоят около дерева, вокруг которого можно образовать круг и поводить хоровод. Воспитатель произносит: «Вы, ребята, листочки, из которых я буду плести веночки. Подул ветерок, разлетелись листочки» (дети выполняют бег по площадке). По сигналу воспитателя: «Вейся, венок! Завивайся, венок! Да не путайся!» (дети бегут к воспитателю). Воспитатель помогает образовать круг. Вместе с воспитателем дети водят хоровод вокруг дерева, произнося рифмованные строки:</a:t>
            </a:r>
          </a:p>
          <a:p>
            <a:pPr algn="just"/>
            <a:r>
              <a:rPr lang="ru-RU" sz="2000" dirty="0" smtClean="0">
                <a:solidFill>
                  <a:prstClr val="black"/>
                </a:solidFill>
              </a:rPr>
              <a:t>Выйдем, выйдем погулять, погулять в </a:t>
            </a:r>
            <a:r>
              <a:rPr lang="ru-RU" sz="2000" dirty="0" err="1" smtClean="0">
                <a:solidFill>
                  <a:prstClr val="black"/>
                </a:solidFill>
              </a:rPr>
              <a:t>садочек</a:t>
            </a:r>
            <a:r>
              <a:rPr lang="ru-RU" sz="2000" dirty="0" smtClean="0">
                <a:solidFill>
                  <a:prstClr val="black"/>
                </a:solidFill>
              </a:rPr>
              <a:t>,</a:t>
            </a:r>
          </a:p>
          <a:p>
            <a:pPr algn="just"/>
            <a:r>
              <a:rPr lang="ru-RU" sz="2000" dirty="0" smtClean="0">
                <a:solidFill>
                  <a:prstClr val="black"/>
                </a:solidFill>
              </a:rPr>
              <a:t>Будем листья собирать, сделаем веночек.</a:t>
            </a:r>
          </a:p>
          <a:p>
            <a:pPr algn="just"/>
            <a:r>
              <a:rPr lang="ru-RU" sz="2000" dirty="0" smtClean="0">
                <a:solidFill>
                  <a:prstClr val="black"/>
                </a:solidFill>
              </a:rPr>
              <a:t>Много листьев наберём, жёлтеньких и красных,</a:t>
            </a:r>
          </a:p>
          <a:p>
            <a:pPr algn="just"/>
            <a:r>
              <a:rPr lang="ru-RU" sz="2000" dirty="0" smtClean="0">
                <a:solidFill>
                  <a:prstClr val="black"/>
                </a:solidFill>
              </a:rPr>
              <a:t>И веночки мы сплетём из листочков разных.</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8" name="Рисунок 17">
            <a:hlinkClick r:id="rId12" action="ppaction://hlinksldjump"/>
          </p:cNvPr>
          <p:cNvPicPr>
            <a:picLocks noChangeAspect="1"/>
          </p:cNvPicPr>
          <p:nvPr/>
        </p:nvPicPr>
        <p:blipFill rotWithShape="1">
          <a:blip r:embed="rId13"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19" name="Picture 3">
            <a:hlinkClick r:id="rId14" action="ppaction://hlinksldjump"/>
          </p:cNvPr>
          <p:cNvPicPr>
            <a:picLocks noChangeAspect="1" noChangeArrowheads="1"/>
          </p:cNvPicPr>
          <p:nvPr/>
        </p:nvPicPr>
        <p:blipFill>
          <a:blip r:embed="rId15"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7" y="-3372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47314" y="796584"/>
            <a:ext cx="9894497"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«Лохматый пёс» </a:t>
            </a:r>
          </a:p>
          <a:p>
            <a:pPr algn="just" fontAlgn="base">
              <a:spcBef>
                <a:spcPct val="0"/>
              </a:spcBef>
              <a:spcAft>
                <a:spcPct val="0"/>
              </a:spcAft>
            </a:pPr>
            <a:endParaRPr lang="ru-RU" sz="2200" b="1" dirty="0" smtClean="0">
              <a:solidFill>
                <a:prstClr val="black"/>
              </a:solidFill>
              <a:effectLst>
                <a:outerShdw blurRad="38100" dist="38100" dir="2700000" algn="tl">
                  <a:srgbClr val="000000">
                    <a:alpha val="43137"/>
                  </a:srgbClr>
                </a:outerShdw>
              </a:effectLst>
              <a:cs typeface="Arial" pitchFamily="34" charset="0"/>
            </a:endParaRPr>
          </a:p>
          <a:p>
            <a:pPr algn="just"/>
            <a:r>
              <a:rPr lang="ru-RU" sz="2000" dirty="0" smtClean="0">
                <a:solidFill>
                  <a:prstClr val="black"/>
                </a:solidFill>
              </a:rPr>
              <a:t>Цель: учить детей двигаться в соответствии с текстом, быстро менять направление движения, бегать, стараясь не попадаться ловящему и не толкаясь.</a:t>
            </a:r>
          </a:p>
          <a:p>
            <a:pPr algn="just"/>
            <a:r>
              <a:rPr lang="ru-RU" sz="2000" dirty="0" smtClean="0">
                <a:solidFill>
                  <a:prstClr val="black"/>
                </a:solidFill>
              </a:rPr>
              <a:t>Описание. Дети стоят на одной стороне площадки. Один ребёнок, находящийся на противоположной стороне, изображает «пса». Дети тихонько подходят к нему, а воспитатель в это время произносит:</a:t>
            </a:r>
          </a:p>
          <a:p>
            <a:pPr algn="just"/>
            <a:r>
              <a:rPr lang="ru-RU" sz="2000" dirty="0" smtClean="0">
                <a:solidFill>
                  <a:prstClr val="black"/>
                </a:solidFill>
              </a:rPr>
              <a:t>Вот лежит лохматый пёс,</a:t>
            </a:r>
          </a:p>
          <a:p>
            <a:pPr algn="just"/>
            <a:r>
              <a:rPr lang="ru-RU" sz="2000" dirty="0" smtClean="0">
                <a:solidFill>
                  <a:prstClr val="black"/>
                </a:solidFill>
              </a:rPr>
              <a:t>В лапы свой уткнувши нос,</a:t>
            </a:r>
          </a:p>
          <a:p>
            <a:pPr algn="just"/>
            <a:r>
              <a:rPr lang="ru-RU" sz="2000" dirty="0" smtClean="0">
                <a:solidFill>
                  <a:prstClr val="black"/>
                </a:solidFill>
              </a:rPr>
              <a:t>Тихо, смирно он лежит,</a:t>
            </a:r>
          </a:p>
          <a:p>
            <a:pPr algn="just"/>
            <a:r>
              <a:rPr lang="ru-RU" sz="2000" dirty="0" smtClean="0">
                <a:solidFill>
                  <a:prstClr val="black"/>
                </a:solidFill>
              </a:rPr>
              <a:t>Не то дремлет, не то спит.</a:t>
            </a:r>
          </a:p>
          <a:p>
            <a:pPr algn="just"/>
            <a:r>
              <a:rPr lang="ru-RU" sz="2000" dirty="0" smtClean="0">
                <a:solidFill>
                  <a:prstClr val="black"/>
                </a:solidFill>
              </a:rPr>
              <a:t>Подойдём к нему, разбудим</a:t>
            </a:r>
          </a:p>
          <a:p>
            <a:pPr algn="just"/>
            <a:r>
              <a:rPr lang="ru-RU" sz="2000" dirty="0" smtClean="0">
                <a:solidFill>
                  <a:prstClr val="black"/>
                </a:solidFill>
              </a:rPr>
              <a:t>И посмотрим: «Что-то будет?»</a:t>
            </a:r>
          </a:p>
          <a:p>
            <a:pPr algn="just"/>
            <a:r>
              <a:rPr lang="ru-RU" sz="2000" dirty="0" smtClean="0">
                <a:solidFill>
                  <a:prstClr val="black"/>
                </a:solidFill>
              </a:rPr>
              <a:t>Дети приближаются к «псу». Как только воспитатель заканчивает чтение стихотворения, «пёс» вскакивает и громко «лает». Дети разбегаются, «пёс» старается поймать кого-нибудь. Когда все дети спрячутся, «пёс» возвращается на место.</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8" name="Рисунок 17">
            <a:hlinkClick r:id="rId12" action="ppaction://hlinksldjump"/>
          </p:cNvPr>
          <p:cNvPicPr>
            <a:picLocks noChangeAspect="1"/>
          </p:cNvPicPr>
          <p:nvPr/>
        </p:nvPicPr>
        <p:blipFill rotWithShape="1">
          <a:blip r:embed="rId13" cstate="print"/>
          <a:srcRect l="16454" t="24357" r="18815" b="10790"/>
          <a:stretch/>
        </p:blipFill>
        <p:spPr>
          <a:xfrm>
            <a:off x="345056" y="5864097"/>
            <a:ext cx="1534772" cy="864507"/>
          </a:xfrm>
          <a:prstGeom prst="rect">
            <a:avLst/>
          </a:prstGeom>
          <a:scene3d>
            <a:camera prst="orthographicFront"/>
            <a:lightRig rig="threePt" dir="t"/>
          </a:scene3d>
          <a:sp3d>
            <a:bevelT/>
          </a:sp3d>
        </p:spPr>
      </p:pic>
      <p:pic>
        <p:nvPicPr>
          <p:cNvPr id="19" name="Picture 3">
            <a:hlinkClick r:id="rId14" action="ppaction://hlinksldjump"/>
          </p:cNvPr>
          <p:cNvPicPr>
            <a:picLocks noChangeAspect="1" noChangeArrowheads="1"/>
          </p:cNvPicPr>
          <p:nvPr/>
        </p:nvPicPr>
        <p:blipFill>
          <a:blip r:embed="rId15"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7" y="-354140"/>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74" y="1352100"/>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13513" y="991048"/>
            <a:ext cx="9884980"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«Догони меня» </a:t>
            </a:r>
          </a:p>
          <a:p>
            <a:pPr algn="just" fontAlgn="base">
              <a:spcBef>
                <a:spcPct val="0"/>
              </a:spcBef>
              <a:spcAft>
                <a:spcPct val="0"/>
              </a:spcAft>
            </a:pPr>
            <a:endParaRPr lang="ru-RU" sz="2200" b="1" dirty="0" smtClean="0">
              <a:solidFill>
                <a:prstClr val="black"/>
              </a:solidFill>
              <a:effectLst>
                <a:outerShdw blurRad="38100" dist="38100" dir="2700000" algn="tl">
                  <a:srgbClr val="000000">
                    <a:alpha val="43137"/>
                  </a:srgbClr>
                </a:outerShdw>
              </a:effectLst>
              <a:cs typeface="Arial" pitchFamily="34" charset="0"/>
            </a:endParaRPr>
          </a:p>
          <a:p>
            <a:pPr algn="just"/>
            <a:r>
              <a:rPr lang="ru-RU" sz="2000" dirty="0" smtClean="0">
                <a:solidFill>
                  <a:prstClr val="black"/>
                </a:solidFill>
              </a:rPr>
              <a:t>Цель: учить детей быстро действовать по сигналу, ориентироваться в пространстве; развивать ловкость.</a:t>
            </a:r>
          </a:p>
          <a:p>
            <a:pPr algn="just"/>
            <a:endParaRPr lang="ru-RU" sz="2000" dirty="0" smtClean="0">
              <a:solidFill>
                <a:prstClr val="black"/>
              </a:solidFill>
            </a:endParaRPr>
          </a:p>
          <a:p>
            <a:pPr algn="just"/>
            <a:r>
              <a:rPr lang="ru-RU" sz="2000" dirty="0" smtClean="0">
                <a:solidFill>
                  <a:prstClr val="black"/>
                </a:solidFill>
              </a:rPr>
              <a:t>Описание. Дети сидят на скамейке. Воспитатель предлагает им догнать его и бежит в сторону, противоположную от детей. Дети бегут за воспитателем, стараясь поймать его. Когда они подбегают к нему, воспитатель останавливается и говорит: «Убегайте, убегайте, догоню!» Дети бегом возвращаются на свои места.</a:t>
            </a:r>
          </a:p>
          <a:p>
            <a:pPr algn="just"/>
            <a:r>
              <a:rPr lang="ru-RU" sz="2000" dirty="0" smtClean="0">
                <a:solidFill>
                  <a:prstClr val="black"/>
                </a:solidFill>
              </a:rPr>
              <a:t>Воспитатель не должен слишком быстро убегать от детей: им интересно его поймать. Не следует и слишком быстро бежать за детьми, так как они могут упасть. Сначала бег проводится только в одном направлении. Когда дети подбегут к воспитателю, надо отметить, что они умеют быстро бегать. При повторении игры воспитатель может менять направление, убегая от детей.</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8" name="Рисунок 17">
            <a:hlinkClick r:id="rId12" action="ppaction://hlinksldjump"/>
          </p:cNvPr>
          <p:cNvPicPr>
            <a:picLocks noChangeAspect="1"/>
          </p:cNvPicPr>
          <p:nvPr/>
        </p:nvPicPr>
        <p:blipFill rotWithShape="1">
          <a:blip r:embed="rId13" cstate="print"/>
          <a:srcRect l="16454" t="24357" r="18815" b="10790"/>
          <a:stretch/>
        </p:blipFill>
        <p:spPr>
          <a:xfrm>
            <a:off x="448972" y="5773195"/>
            <a:ext cx="1698274" cy="956604"/>
          </a:xfrm>
          <a:prstGeom prst="rect">
            <a:avLst/>
          </a:prstGeom>
          <a:scene3d>
            <a:camera prst="orthographicFront"/>
            <a:lightRig rig="threePt" dir="t"/>
          </a:scene3d>
          <a:sp3d>
            <a:bevelT/>
          </a:sp3d>
        </p:spPr>
      </p:pic>
      <p:pic>
        <p:nvPicPr>
          <p:cNvPr id="19" name="Picture 3">
            <a:hlinkClick r:id="rId14" action="ppaction://hlinksldjump"/>
          </p:cNvPr>
          <p:cNvPicPr>
            <a:picLocks noChangeAspect="1" noChangeArrowheads="1"/>
          </p:cNvPicPr>
          <p:nvPr/>
        </p:nvPicPr>
        <p:blipFill>
          <a:blip r:embed="rId15"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7" y="-337207"/>
            <a:ext cx="12967211" cy="7567449"/>
          </a:xfrm>
          <a:prstGeom prst="rect">
            <a:avLst/>
          </a:prstGeom>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741" y="1445234"/>
            <a:ext cx="399638" cy="4023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8" y="595028"/>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21977" y="932710"/>
            <a:ext cx="5749086"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Игра «Мороз</a:t>
            </a:r>
            <a:r>
              <a:rPr lang="ru-RU" sz="2800" b="1" dirty="0" smtClean="0">
                <a:solidFill>
                  <a:srgbClr val="FF6600"/>
                </a:solidFill>
                <a:effectLst>
                  <a:outerShdw blurRad="38100" dist="38100" dir="2700000" algn="tl">
                    <a:srgbClr val="000000">
                      <a:alpha val="43137"/>
                    </a:srgbClr>
                  </a:outerShdw>
                </a:effectLst>
                <a:cs typeface="Times New Roman" pitchFamily="18" charset="0"/>
              </a:rPr>
              <a:t> - </a:t>
            </a:r>
            <a:r>
              <a:rPr kumimoji="0" lang="ru-RU" sz="2800" b="1" i="0" u="none" strike="noStrike" cap="none" normalizeH="0" dirty="0" smtClean="0">
                <a:ln>
                  <a:noFill/>
                </a:ln>
                <a:solidFill>
                  <a:srgbClr val="FF6600"/>
                </a:solidFill>
                <a:effectLst>
                  <a:outerShdw blurRad="38100" dist="38100" dir="2700000" algn="tl">
                    <a:srgbClr val="000000">
                      <a:alpha val="43137"/>
                    </a:srgbClr>
                  </a:outerShdw>
                </a:effectLst>
                <a:cs typeface="Times New Roman" pitchFamily="18" charset="0"/>
              </a:rPr>
              <a:t>красный нос!</a:t>
            </a:r>
            <a:r>
              <a:rPr kumimoji="0" lang="ru-RU" sz="2800" b="1" i="0" u="none" strike="noStrike" cap="none" normalizeH="0" baseline="0" dirty="0" smtClean="0">
                <a:ln>
                  <a:noFill/>
                </a:ln>
                <a:solidFill>
                  <a:srgbClr val="FF6600"/>
                </a:solidFill>
                <a:effectLst>
                  <a:outerShdw blurRad="38100" dist="38100" dir="2700000" algn="tl">
                    <a:srgbClr val="000000">
                      <a:alpha val="43137"/>
                    </a:srgbClr>
                  </a:outerShdw>
                </a:effectLst>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algn="just" eaLnBrk="0" fontAlgn="base" hangingPunct="0">
              <a:spcBef>
                <a:spcPct val="0"/>
              </a:spcBef>
              <a:spcAft>
                <a:spcPct val="0"/>
              </a:spcAft>
            </a:pPr>
            <a:r>
              <a:rPr lang="ru-RU" sz="2000" dirty="0" smtClean="0"/>
              <a:t>Цель: развитие умения выполнять характерные движения; упражнять детей в беге.</a:t>
            </a:r>
          </a:p>
          <a:p>
            <a:pPr lvl="0" algn="just" eaLnBrk="0" fontAlgn="base" hangingPunct="0">
              <a:spcBef>
                <a:spcPct val="0"/>
              </a:spcBef>
              <a:spcAft>
                <a:spcPct val="0"/>
              </a:spcAft>
            </a:pPr>
            <a:endParaRPr kumimoji="0" lang="ru-RU" sz="2000" b="0" i="0" u="none" strike="noStrike" cap="none" normalizeH="0" baseline="0" dirty="0" smtClean="0">
              <a:ln>
                <a:noFill/>
              </a:ln>
              <a:solidFill>
                <a:srgbClr val="000000"/>
              </a:solidFill>
              <a:effectLst/>
              <a:cs typeface="Times New Roman" pitchFamily="18" charset="0"/>
            </a:endParaRPr>
          </a:p>
          <a:p>
            <a:pPr algn="just"/>
            <a:r>
              <a:rPr lang="ru-RU" sz="2000" dirty="0" smtClean="0"/>
              <a:t>Описание: Воспитатель стоит напротив детей на расстоянии 5 метров и произносит слова:</a:t>
            </a:r>
          </a:p>
          <a:p>
            <a:pPr algn="just"/>
            <a:r>
              <a:rPr lang="ru-RU" sz="2000" dirty="0" smtClean="0"/>
              <a:t>Я – Мороз Красный Нос. Бородою весь зарос.</a:t>
            </a:r>
          </a:p>
          <a:p>
            <a:pPr algn="just"/>
            <a:r>
              <a:rPr lang="ru-RU" sz="2000" dirty="0" smtClean="0"/>
              <a:t>Я ищу в лесу зверей. Выходите поскорей!</a:t>
            </a:r>
          </a:p>
          <a:p>
            <a:pPr algn="just"/>
            <a:r>
              <a:rPr lang="ru-RU" sz="2000" dirty="0" smtClean="0"/>
              <a:t>Выходите, зайчики! Девочки и мальчики!</a:t>
            </a:r>
          </a:p>
          <a:p>
            <a:pPr algn="just"/>
            <a:r>
              <a:rPr lang="ru-RU" sz="2000" dirty="0" smtClean="0"/>
              <a:t>(Дети идут навстречу воспитателю.)</a:t>
            </a:r>
          </a:p>
          <a:p>
            <a:pPr algn="just"/>
            <a:r>
              <a:rPr lang="ru-RU" sz="2000" dirty="0" smtClean="0"/>
              <a:t>- Заморожу! Заморожу!</a:t>
            </a:r>
          </a:p>
          <a:p>
            <a:pPr algn="just"/>
            <a:r>
              <a:rPr lang="ru-RU" sz="2000" dirty="0" smtClean="0"/>
              <a:t>Воспитатель пытается поймать ребят – «зайчат». Дети разбегаются.</a:t>
            </a: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 name="Рисунок 17">
            <a:hlinkClick r:id="rId12" action="ppaction://hlinksldjump"/>
          </p:cNvPr>
          <p:cNvPicPr>
            <a:picLocks noChangeAspect="1"/>
          </p:cNvPicPr>
          <p:nvPr/>
        </p:nvPicPr>
        <p:blipFill rotWithShape="1">
          <a:blip r:embed="rId13" cstate="print"/>
          <a:srcRect l="16454" t="24357" r="18815" b="10790"/>
          <a:stretch/>
        </p:blipFill>
        <p:spPr>
          <a:xfrm>
            <a:off x="405841" y="5754746"/>
            <a:ext cx="1698274" cy="956604"/>
          </a:xfrm>
          <a:prstGeom prst="rect">
            <a:avLst/>
          </a:prstGeom>
          <a:scene3d>
            <a:camera prst="orthographicFront"/>
            <a:lightRig rig="threePt" dir="t"/>
          </a:scene3d>
          <a:sp3d>
            <a:bevelT/>
          </a:sp3d>
        </p:spPr>
      </p:pic>
      <p:pic>
        <p:nvPicPr>
          <p:cNvPr id="19" name="Рисунок 18" descr="image.jpg"/>
          <p:cNvPicPr>
            <a:picLocks noChangeAspect="1"/>
          </p:cNvPicPr>
          <p:nvPr/>
        </p:nvPicPr>
        <p:blipFill>
          <a:blip r:embed="rId14" cstate="print"/>
          <a:stretch>
            <a:fillRect/>
          </a:stretch>
        </p:blipFill>
        <p:spPr>
          <a:xfrm>
            <a:off x="6788573" y="1105264"/>
            <a:ext cx="3403600" cy="4707465"/>
          </a:xfrm>
          <a:prstGeom prst="rect">
            <a:avLst/>
          </a:prstGeom>
        </p:spPr>
      </p:pic>
      <p:pic>
        <p:nvPicPr>
          <p:cNvPr id="21" name="Picture 3">
            <a:hlinkClick r:id="rId15" action="ppaction://hlinksldjump"/>
          </p:cNvPr>
          <p:cNvPicPr>
            <a:picLocks noChangeAspect="1" noChangeArrowheads="1"/>
          </p:cNvPicPr>
          <p:nvPr/>
        </p:nvPicPr>
        <p:blipFill>
          <a:blip r:embed="rId1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300064" y="1714928"/>
            <a:ext cx="4078577" cy="4584589"/>
          </a:xfrm>
          <a:prstGeom prst="rect">
            <a:avLst/>
          </a:prstGeom>
        </p:spPr>
      </p:pic>
      <p:pic>
        <p:nvPicPr>
          <p:cNvPr id="6" name="Рисунок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189464" y="3513672"/>
            <a:ext cx="2002536" cy="313639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1537" y="1428865"/>
            <a:ext cx="779556" cy="803421"/>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03" y="1492691"/>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6605" y="938588"/>
            <a:ext cx="457418" cy="46050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401" y="3394883"/>
            <a:ext cx="643420" cy="620975"/>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3985" y="4827010"/>
            <a:ext cx="817948" cy="959672"/>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9278" y="5501095"/>
            <a:ext cx="505709" cy="509126"/>
          </a:xfrm>
          <a:prstGeom prst="rect">
            <a:avLst/>
          </a:prstGeom>
        </p:spPr>
      </p:pic>
      <p:pic>
        <p:nvPicPr>
          <p:cNvPr id="3" name="Рисунок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191" y="2877671"/>
            <a:ext cx="4831378" cy="3657600"/>
          </a:xfrm>
          <a:prstGeom prst="rect">
            <a:avLst/>
          </a:prstGeom>
        </p:spPr>
      </p:pic>
      <p:sp>
        <p:nvSpPr>
          <p:cNvPr id="21" name="Прямоугольник 20">
            <a:hlinkClick r:id="rId10" action="ppaction://hlinksldjump"/>
          </p:cNvPr>
          <p:cNvSpPr/>
          <p:nvPr/>
        </p:nvSpPr>
        <p:spPr>
          <a:xfrm>
            <a:off x="440267" y="567558"/>
            <a:ext cx="3338356" cy="769923"/>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Память и внимание </a:t>
            </a:r>
            <a:endParaRPr lang="ru-RU" sz="2300" b="1" dirty="0"/>
          </a:p>
        </p:txBody>
      </p:sp>
      <p:sp>
        <p:nvSpPr>
          <p:cNvPr id="23" name="Прямоугольник 22">
            <a:hlinkClick r:id="rId11" action="ppaction://hlinksldjump"/>
          </p:cNvPr>
          <p:cNvSpPr/>
          <p:nvPr/>
        </p:nvSpPr>
        <p:spPr>
          <a:xfrm>
            <a:off x="4663658" y="2007476"/>
            <a:ext cx="2976693" cy="73603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Мышление</a:t>
            </a:r>
            <a:endParaRPr lang="ru-RU" sz="2300" b="1" dirty="0"/>
          </a:p>
        </p:txBody>
      </p:sp>
      <p:sp>
        <p:nvSpPr>
          <p:cNvPr id="24" name="Прямоугольник 23">
            <a:hlinkClick r:id="rId12" action="ppaction://hlinksldjump"/>
          </p:cNvPr>
          <p:cNvSpPr/>
          <p:nvPr/>
        </p:nvSpPr>
        <p:spPr>
          <a:xfrm>
            <a:off x="5151987" y="3499945"/>
            <a:ext cx="3020042" cy="72397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Подвижные игры</a:t>
            </a:r>
            <a:endParaRPr lang="ru-RU" sz="2300" b="1" dirty="0">
              <a:latin typeface="Times New Roman" panose="02020603050405020304" pitchFamily="18" charset="0"/>
              <a:cs typeface="Times New Roman" panose="02020603050405020304" pitchFamily="18" charset="0"/>
            </a:endParaRPr>
          </a:p>
        </p:txBody>
      </p:sp>
      <p:sp>
        <p:nvSpPr>
          <p:cNvPr id="25" name="Прямоугольник 24">
            <a:hlinkClick r:id="rId13" action="ppaction://hlinksldjump"/>
          </p:cNvPr>
          <p:cNvSpPr/>
          <p:nvPr/>
        </p:nvSpPr>
        <p:spPr>
          <a:xfrm>
            <a:off x="8570477" y="4088524"/>
            <a:ext cx="2970977" cy="79275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Народные игры</a:t>
            </a:r>
            <a:endParaRPr lang="ru-RU" sz="2300" b="1" dirty="0">
              <a:latin typeface="Times New Roman" panose="02020603050405020304" pitchFamily="18" charset="0"/>
              <a:cs typeface="Times New Roman" panose="02020603050405020304" pitchFamily="18" charset="0"/>
            </a:endParaRPr>
          </a:p>
        </p:txBody>
      </p:sp>
      <p:sp>
        <p:nvSpPr>
          <p:cNvPr id="27" name="Прямоугольник 26">
            <a:hlinkClick r:id="rId14" action="ppaction://hlinksldjump"/>
          </p:cNvPr>
          <p:cNvSpPr/>
          <p:nvPr/>
        </p:nvSpPr>
        <p:spPr>
          <a:xfrm>
            <a:off x="5334217" y="4948518"/>
            <a:ext cx="2976064" cy="1035424"/>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Сюжетно-ролевые игры</a:t>
            </a:r>
            <a:endParaRPr lang="ru-RU" sz="2300" b="1" dirty="0">
              <a:latin typeface="Times New Roman" panose="02020603050405020304" pitchFamily="18" charset="0"/>
              <a:cs typeface="Times New Roman" panose="02020603050405020304" pitchFamily="18" charset="0"/>
            </a:endParaRPr>
          </a:p>
        </p:txBody>
      </p:sp>
      <p:sp>
        <p:nvSpPr>
          <p:cNvPr id="28" name="Прямоугольник 27">
            <a:hlinkClick r:id="rId15" action="ppaction://hlinksldjump"/>
          </p:cNvPr>
          <p:cNvSpPr/>
          <p:nvPr/>
        </p:nvSpPr>
        <p:spPr>
          <a:xfrm>
            <a:off x="8292096" y="2238703"/>
            <a:ext cx="3151350" cy="73309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Развитие речи</a:t>
            </a:r>
            <a:endParaRPr lang="ru-RU" sz="2300" b="1" dirty="0"/>
          </a:p>
        </p:txBody>
      </p:sp>
      <p:sp>
        <p:nvSpPr>
          <p:cNvPr id="29" name="Прямоугольник 28">
            <a:hlinkClick r:id="rId16" action="ppaction://hlinksldjump"/>
          </p:cNvPr>
          <p:cNvSpPr/>
          <p:nvPr/>
        </p:nvSpPr>
        <p:spPr>
          <a:xfrm>
            <a:off x="8794120" y="609600"/>
            <a:ext cx="2864479" cy="90991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Мелкая моторика</a:t>
            </a:r>
            <a:endParaRPr lang="ru-RU" sz="2300" b="1" dirty="0"/>
          </a:p>
        </p:txBody>
      </p:sp>
      <p:sp>
        <p:nvSpPr>
          <p:cNvPr id="30" name="Прямоугольник 29">
            <a:hlinkClick r:id="rId17" action="ppaction://hlinksldjump"/>
          </p:cNvPr>
          <p:cNvSpPr/>
          <p:nvPr/>
        </p:nvSpPr>
        <p:spPr>
          <a:xfrm>
            <a:off x="642131" y="1807779"/>
            <a:ext cx="3223066" cy="78827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Обучение счету</a:t>
            </a:r>
            <a:endParaRPr lang="ru-RU" sz="2300" b="1" dirty="0"/>
          </a:p>
        </p:txBody>
      </p:sp>
      <p:sp>
        <p:nvSpPr>
          <p:cNvPr id="31" name="Прямоугольник 30">
            <a:hlinkClick r:id="rId18" action="ppaction://hlinksldjump"/>
          </p:cNvPr>
          <p:cNvSpPr/>
          <p:nvPr/>
        </p:nvSpPr>
        <p:spPr>
          <a:xfrm>
            <a:off x="4239222" y="472965"/>
            <a:ext cx="3886201" cy="82459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Творческие способности</a:t>
            </a:r>
            <a:endParaRPr lang="ru-RU" sz="2300" b="1" dirty="0"/>
          </a:p>
        </p:txBody>
      </p:sp>
      <p:pic>
        <p:nvPicPr>
          <p:cNvPr id="32" name="Рисунок 31">
            <a:hlinkClick r:id="rId19" action="ppaction://hlinksldjump"/>
          </p:cNvPr>
          <p:cNvPicPr>
            <a:picLocks noChangeAspect="1"/>
          </p:cNvPicPr>
          <p:nvPr/>
        </p:nvPicPr>
        <p:blipFill rotWithShape="1">
          <a:blip r:embed="rId20"/>
          <a:srcRect l="24926" t="22927" r="8676" b="10373"/>
          <a:stretch/>
        </p:blipFill>
        <p:spPr>
          <a:xfrm>
            <a:off x="9507070" y="5403797"/>
            <a:ext cx="2312894" cy="1306285"/>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3709644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6611" y="1730109"/>
            <a:ext cx="779556" cy="80342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16" y="3326524"/>
            <a:ext cx="620744" cy="599090"/>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517" y="4457762"/>
            <a:ext cx="927092" cy="862866"/>
          </a:xfrm>
          <a:prstGeom prst="rect">
            <a:avLst/>
          </a:prstGeom>
        </p:spPr>
      </p:pic>
      <p:sp>
        <p:nvSpPr>
          <p:cNvPr id="16" name="TextBox 15"/>
          <p:cNvSpPr txBox="1"/>
          <p:nvPr/>
        </p:nvSpPr>
        <p:spPr>
          <a:xfrm>
            <a:off x="1150883" y="2238703"/>
            <a:ext cx="11041117" cy="1107996"/>
          </a:xfrm>
          <a:prstGeom prst="rect">
            <a:avLst/>
          </a:prstGeom>
          <a:noFill/>
        </p:spPr>
        <p:txBody>
          <a:bodyPr wrap="square" rtlCol="0">
            <a:spAutoFit/>
          </a:bodyPr>
          <a:lstStyle/>
          <a:p>
            <a:r>
              <a:rPr lang="ru-RU" sz="2200" dirty="0" smtClean="0">
                <a:solidFill>
                  <a:prstClr val="black"/>
                </a:solidFill>
              </a:rPr>
              <a:t/>
            </a:r>
            <a:br>
              <a:rPr lang="ru-RU" sz="2200" dirty="0" smtClean="0">
                <a:solidFill>
                  <a:prstClr val="black"/>
                </a:solidFill>
              </a:rPr>
            </a:br>
            <a:endParaRPr lang="ru-RU" sz="2200" dirty="0" smtClean="0">
              <a:solidFill>
                <a:prstClr val="black"/>
              </a:solidFill>
            </a:endParaRPr>
          </a:p>
          <a:p>
            <a:pPr algn="just"/>
            <a:endParaRPr lang="ru-RU" sz="2200" dirty="0">
              <a:solidFill>
                <a:prstClr val="black"/>
              </a:solidFill>
            </a:endParaRPr>
          </a:p>
        </p:txBody>
      </p:sp>
      <p:pic>
        <p:nvPicPr>
          <p:cNvPr id="23" name="Рисунок 22"/>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94138" y="220717"/>
            <a:ext cx="6369269" cy="1923393"/>
          </a:xfrm>
          <a:prstGeom prst="rect">
            <a:avLst/>
          </a:prstGeom>
        </p:spPr>
      </p:pic>
      <p:pic>
        <p:nvPicPr>
          <p:cNvPr id="24" name="Рисунок 2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580992" y="236482"/>
            <a:ext cx="5817477" cy="1704949"/>
          </a:xfrm>
          <a:prstGeom prst="rect">
            <a:avLst/>
          </a:prstGeom>
        </p:spPr>
      </p:pic>
      <p:pic>
        <p:nvPicPr>
          <p:cNvPr id="25" name="Рисунок 2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94139" y="2254468"/>
            <a:ext cx="7614745" cy="2017985"/>
          </a:xfrm>
          <a:prstGeom prst="rect">
            <a:avLst/>
          </a:prstGeom>
        </p:spPr>
      </p:pic>
      <p:pic>
        <p:nvPicPr>
          <p:cNvPr id="26" name="Рисунок 25"/>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637361" y="2333297"/>
            <a:ext cx="5554639" cy="1815308"/>
          </a:xfrm>
          <a:prstGeom prst="rect">
            <a:avLst/>
          </a:prstGeom>
        </p:spPr>
      </p:pic>
      <p:pic>
        <p:nvPicPr>
          <p:cNvPr id="27" name="Рисунок 2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322628" y="4445876"/>
            <a:ext cx="7247041" cy="1988728"/>
          </a:xfrm>
          <a:prstGeom prst="rect">
            <a:avLst/>
          </a:prstGeom>
        </p:spPr>
      </p:pic>
      <p:sp>
        <p:nvSpPr>
          <p:cNvPr id="28" name="Прямоугольник 27">
            <a:hlinkClick r:id="rId11" action="ppaction://hlinksldjump"/>
          </p:cNvPr>
          <p:cNvSpPr/>
          <p:nvPr/>
        </p:nvSpPr>
        <p:spPr>
          <a:xfrm>
            <a:off x="520263" y="882868"/>
            <a:ext cx="5076498" cy="523220"/>
          </a:xfrm>
          <a:prstGeom prst="rect">
            <a:avLst/>
          </a:prstGeom>
        </p:spPr>
        <p:txBody>
          <a:bodyPr wrap="square">
            <a:spAutoFit/>
          </a:bodyPr>
          <a:lstStyle/>
          <a:p>
            <a:pPr algn="just"/>
            <a:r>
              <a:rPr lang="ru-RU" sz="2800" b="1" dirty="0" smtClean="0">
                <a:solidFill>
                  <a:srgbClr val="990099"/>
                </a:solidFill>
                <a:effectLst>
                  <a:outerShdw blurRad="38100" dist="38100" dir="2700000" algn="tl">
                    <a:srgbClr val="000000">
                      <a:alpha val="43137"/>
                    </a:srgbClr>
                  </a:outerShdw>
                </a:effectLst>
              </a:rPr>
              <a:t>Игра «Угадай, чей голосок</a:t>
            </a:r>
            <a:r>
              <a:rPr lang="ru-RU" sz="2400" b="1" dirty="0" smtClean="0">
                <a:solidFill>
                  <a:srgbClr val="990099"/>
                </a:solidFill>
                <a:effectLst>
                  <a:outerShdw blurRad="38100" dist="38100" dir="2700000" algn="tl">
                    <a:srgbClr val="000000">
                      <a:alpha val="43137"/>
                    </a:srgbClr>
                  </a:outerShdw>
                </a:effectLst>
              </a:rPr>
              <a:t>»</a:t>
            </a:r>
          </a:p>
        </p:txBody>
      </p:sp>
      <p:sp>
        <p:nvSpPr>
          <p:cNvPr id="29" name="Прямоугольник 28">
            <a:hlinkClick r:id="rId12" action="ppaction://hlinksldjump"/>
          </p:cNvPr>
          <p:cNvSpPr/>
          <p:nvPr/>
        </p:nvSpPr>
        <p:spPr>
          <a:xfrm>
            <a:off x="7126014" y="851338"/>
            <a:ext cx="2853558" cy="523220"/>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«Птички»</a:t>
            </a:r>
          </a:p>
        </p:txBody>
      </p:sp>
      <p:sp>
        <p:nvSpPr>
          <p:cNvPr id="30" name="Прямоугольник 29">
            <a:hlinkClick r:id="rId13" action="ppaction://hlinksldjump"/>
          </p:cNvPr>
          <p:cNvSpPr/>
          <p:nvPr/>
        </p:nvSpPr>
        <p:spPr>
          <a:xfrm>
            <a:off x="851338" y="3026978"/>
            <a:ext cx="5454571" cy="523220"/>
          </a:xfrm>
          <a:prstGeom prst="rect">
            <a:avLst/>
          </a:prstGeom>
        </p:spPr>
        <p:txBody>
          <a:bodyPr wrap="square">
            <a:spAutoFit/>
          </a:bodyPr>
          <a:lstStyle/>
          <a:p>
            <a:pPr algn="just"/>
            <a:r>
              <a:rPr lang="ru-RU" sz="2800" b="1" dirty="0" smtClean="0">
                <a:solidFill>
                  <a:srgbClr val="990099"/>
                </a:solidFill>
                <a:effectLst>
                  <a:outerShdw blurRad="38100" dist="38100" dir="2700000" algn="tl">
                    <a:srgbClr val="000000">
                      <a:alpha val="43137"/>
                    </a:srgbClr>
                  </a:outerShdw>
                </a:effectLst>
              </a:rPr>
              <a:t>Игра «Зайка серый умывается»</a:t>
            </a:r>
            <a:endParaRPr lang="ru-RU" sz="2800" dirty="0" smtClean="0">
              <a:solidFill>
                <a:srgbClr val="990099"/>
              </a:solidFill>
              <a:effectLst>
                <a:outerShdw blurRad="38100" dist="38100" dir="2700000" algn="tl">
                  <a:srgbClr val="000000">
                    <a:alpha val="43137"/>
                  </a:srgbClr>
                </a:outerShdw>
              </a:effectLst>
            </a:endParaRPr>
          </a:p>
        </p:txBody>
      </p:sp>
      <p:sp>
        <p:nvSpPr>
          <p:cNvPr id="31" name="Прямоугольник 30">
            <a:hlinkClick r:id="rId14" action="ppaction://hlinksldjump"/>
          </p:cNvPr>
          <p:cNvSpPr/>
          <p:nvPr/>
        </p:nvSpPr>
        <p:spPr>
          <a:xfrm>
            <a:off x="6999888" y="2916621"/>
            <a:ext cx="5192112" cy="538985"/>
          </a:xfrm>
          <a:prstGeom prst="rect">
            <a:avLst/>
          </a:prstGeom>
        </p:spPr>
        <p:txBody>
          <a:bodyPr wrap="square">
            <a:spAutoFit/>
          </a:bodyPr>
          <a:lstStyle/>
          <a:p>
            <a:pPr algn="ctr"/>
            <a:r>
              <a:rPr lang="ru-RU" sz="2800" b="1" dirty="0" smtClean="0">
                <a:solidFill>
                  <a:srgbClr val="990099"/>
                </a:solidFill>
                <a:effectLst>
                  <a:outerShdw blurRad="38100" dist="38100" dir="2700000" algn="tl">
                    <a:srgbClr val="000000">
                      <a:alpha val="43137"/>
                    </a:srgbClr>
                  </a:outerShdw>
                </a:effectLst>
              </a:rPr>
              <a:t>Игра «Хоровод»</a:t>
            </a:r>
            <a:endParaRPr lang="ru-RU" sz="2800" dirty="0">
              <a:solidFill>
                <a:prstClr val="black"/>
              </a:solidFill>
            </a:endParaRPr>
          </a:p>
        </p:txBody>
      </p:sp>
      <p:sp>
        <p:nvSpPr>
          <p:cNvPr id="32" name="Прямоугольник 31">
            <a:hlinkClick r:id="rId15" action="ppaction://hlinksldjump"/>
          </p:cNvPr>
          <p:cNvSpPr/>
          <p:nvPr/>
        </p:nvSpPr>
        <p:spPr>
          <a:xfrm>
            <a:off x="3894084" y="5171090"/>
            <a:ext cx="5129770" cy="523220"/>
          </a:xfrm>
          <a:prstGeom prst="rect">
            <a:avLst/>
          </a:prstGeom>
        </p:spPr>
        <p:txBody>
          <a:bodyPr wrap="square">
            <a:spAutoFit/>
          </a:bodyPr>
          <a:lstStyle/>
          <a:p>
            <a:r>
              <a:rPr lang="ru-RU" sz="2800" b="1" dirty="0" smtClean="0">
                <a:solidFill>
                  <a:srgbClr val="990099"/>
                </a:solidFill>
                <a:effectLst>
                  <a:outerShdw blurRad="38100" dist="38100" dir="2700000" algn="tl">
                    <a:srgbClr val="000000">
                      <a:alpha val="43137"/>
                    </a:srgbClr>
                  </a:outerShdw>
                </a:effectLst>
              </a:rPr>
              <a:t>Игра «Кот и воробышки»</a:t>
            </a:r>
            <a:endParaRPr lang="ru-RU" sz="2800" dirty="0">
              <a:solidFill>
                <a:prstClr val="black"/>
              </a:solidFill>
            </a:endParaRPr>
          </a:p>
        </p:txBody>
      </p:sp>
      <p:pic>
        <p:nvPicPr>
          <p:cNvPr id="33" name="Рисунок 32">
            <a:hlinkClick r:id="rId16" action="ppaction://hlinksldjump"/>
          </p:cNvPr>
          <p:cNvPicPr>
            <a:picLocks noChangeAspect="1"/>
          </p:cNvPicPr>
          <p:nvPr/>
        </p:nvPicPr>
        <p:blipFill rotWithShape="1">
          <a:blip r:embed="rId17" cstate="print"/>
          <a:srcRect l="16230" t="24067" r="18732" b="10627"/>
          <a:stretch/>
        </p:blipFill>
        <p:spPr>
          <a:xfrm>
            <a:off x="355646" y="5769398"/>
            <a:ext cx="1726152" cy="968992"/>
          </a:xfrm>
          <a:prstGeom prst="rect">
            <a:avLst/>
          </a:prstGeom>
          <a:scene3d>
            <a:camera prst="orthographicFront"/>
            <a:lightRig rig="threePt" dir="t"/>
          </a:scene3d>
          <a:sp3d>
            <a:bevelT/>
          </a:sp3d>
        </p:spPr>
      </p:pic>
      <p:pic>
        <p:nvPicPr>
          <p:cNvPr id="34" name="Рисунок 33">
            <a:hlinkClick r:id="rId18" action="ppaction://hlinksldjump"/>
          </p:cNvPr>
          <p:cNvPicPr>
            <a:picLocks noChangeAspect="1"/>
          </p:cNvPicPr>
          <p:nvPr/>
        </p:nvPicPr>
        <p:blipFill rotWithShape="1">
          <a:blip r:embed="rId19" cstate="print"/>
          <a:srcRect l="16454" t="24357" r="18815" b="10790"/>
          <a:stretch/>
        </p:blipFill>
        <p:spPr>
          <a:xfrm>
            <a:off x="1030541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1575355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20"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34" y="-283779"/>
            <a:ext cx="12633434" cy="733096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2" name="Прямоугольник 11"/>
          <p:cNvSpPr/>
          <p:nvPr/>
        </p:nvSpPr>
        <p:spPr>
          <a:xfrm>
            <a:off x="1229710" y="1213946"/>
            <a:ext cx="9648497" cy="4616648"/>
          </a:xfrm>
          <a:prstGeom prst="rect">
            <a:avLst/>
          </a:prstGeom>
        </p:spPr>
        <p:txBody>
          <a:bodyPr wrap="square">
            <a:spAutoFit/>
          </a:bodyPr>
          <a:lstStyle/>
          <a:p>
            <a:pPr algn="just"/>
            <a:r>
              <a:rPr lang="ru-RU" sz="2600" b="1" dirty="0" smtClean="0">
                <a:solidFill>
                  <a:srgbClr val="990099"/>
                </a:solidFill>
                <a:effectLst>
                  <a:outerShdw blurRad="38100" dist="38100" dir="2700000" algn="tl">
                    <a:srgbClr val="000000">
                      <a:alpha val="43137"/>
                    </a:srgbClr>
                  </a:outerShdw>
                </a:effectLst>
              </a:rPr>
              <a:t>Игра «Угадай, чей голосок»</a:t>
            </a:r>
          </a:p>
          <a:p>
            <a:pPr algn="just"/>
            <a:endParaRPr lang="ru-RU" sz="2600" dirty="0" smtClean="0">
              <a:solidFill>
                <a:srgbClr val="990099"/>
              </a:solidFill>
              <a:effectLst>
                <a:outerShdw blurRad="38100" dist="38100" dir="2700000" algn="tl">
                  <a:srgbClr val="000000">
                    <a:alpha val="43137"/>
                  </a:srgbClr>
                </a:outerShdw>
              </a:effectLst>
            </a:endParaRPr>
          </a:p>
          <a:p>
            <a:pPr algn="just"/>
            <a:r>
              <a:rPr lang="ru-RU" sz="2200" dirty="0" smtClean="0">
                <a:solidFill>
                  <a:prstClr val="black"/>
                </a:solidFill>
              </a:rPr>
              <a:t>Цель: развитие слухового внимания</a:t>
            </a:r>
          </a:p>
          <a:p>
            <a:pPr algn="just"/>
            <a:endParaRPr lang="ru-RU" sz="2200" dirty="0" smtClean="0">
              <a:solidFill>
                <a:prstClr val="black"/>
              </a:solidFill>
            </a:endParaRPr>
          </a:p>
          <a:p>
            <a:pPr algn="just"/>
            <a:r>
              <a:rPr lang="ru-RU" sz="2200" dirty="0" smtClean="0">
                <a:solidFill>
                  <a:prstClr val="black"/>
                </a:solidFill>
              </a:rPr>
              <a:t>Ход игры: один участник игры становится в круг и закрывает глаза. Дети идут по кругу, не держась за руки, и говорят:</a:t>
            </a:r>
          </a:p>
          <a:p>
            <a:pPr algn="ctr"/>
            <a:r>
              <a:rPr lang="ru-RU" sz="2200" i="1" dirty="0" smtClean="0">
                <a:solidFill>
                  <a:prstClr val="black"/>
                </a:solidFill>
              </a:rPr>
              <a:t>Мы собрались в ровный круг,</a:t>
            </a:r>
            <a:endParaRPr lang="ru-RU" sz="2200" dirty="0" smtClean="0">
              <a:solidFill>
                <a:prstClr val="black"/>
              </a:solidFill>
            </a:endParaRPr>
          </a:p>
          <a:p>
            <a:pPr algn="ctr"/>
            <a:r>
              <a:rPr lang="ru-RU" sz="2200" i="1" dirty="0" smtClean="0">
                <a:solidFill>
                  <a:prstClr val="black"/>
                </a:solidFill>
              </a:rPr>
              <a:t>Повернемся разом вдруг,</a:t>
            </a:r>
            <a:endParaRPr lang="ru-RU" sz="2200" dirty="0" smtClean="0">
              <a:solidFill>
                <a:prstClr val="black"/>
              </a:solidFill>
            </a:endParaRPr>
          </a:p>
          <a:p>
            <a:pPr algn="ctr"/>
            <a:r>
              <a:rPr lang="ru-RU" sz="2200" i="1" dirty="0" smtClean="0">
                <a:solidFill>
                  <a:prstClr val="black"/>
                </a:solidFill>
              </a:rPr>
              <a:t>И как скажем скок - </a:t>
            </a:r>
            <a:r>
              <a:rPr lang="ru-RU" sz="2200" i="1" dirty="0" err="1" smtClean="0">
                <a:solidFill>
                  <a:prstClr val="black"/>
                </a:solidFill>
              </a:rPr>
              <a:t>скок</a:t>
            </a:r>
            <a:r>
              <a:rPr lang="ru-RU" sz="2200" i="1" dirty="0" smtClean="0">
                <a:solidFill>
                  <a:prstClr val="black"/>
                </a:solidFill>
              </a:rPr>
              <a:t> - </a:t>
            </a:r>
            <a:r>
              <a:rPr lang="ru-RU" sz="2200" i="1" dirty="0" err="1" smtClean="0">
                <a:solidFill>
                  <a:prstClr val="black"/>
                </a:solidFill>
              </a:rPr>
              <a:t>скок</a:t>
            </a:r>
            <a:r>
              <a:rPr lang="ru-RU" sz="2200" i="1" dirty="0" smtClean="0">
                <a:solidFill>
                  <a:prstClr val="black"/>
                </a:solidFill>
              </a:rPr>
              <a:t>! -</a:t>
            </a:r>
            <a:endParaRPr lang="ru-RU" sz="2200" dirty="0" smtClean="0">
              <a:solidFill>
                <a:prstClr val="black"/>
              </a:solidFill>
            </a:endParaRPr>
          </a:p>
          <a:p>
            <a:pPr algn="ctr"/>
            <a:r>
              <a:rPr lang="ru-RU" sz="2200" i="1" dirty="0" smtClean="0">
                <a:solidFill>
                  <a:prstClr val="black"/>
                </a:solidFill>
              </a:rPr>
              <a:t>Угадай чей голосок?</a:t>
            </a:r>
            <a:endParaRPr lang="ru-RU" sz="2200" dirty="0" smtClean="0">
              <a:solidFill>
                <a:prstClr val="black"/>
              </a:solidFill>
            </a:endParaRPr>
          </a:p>
          <a:p>
            <a:pPr algn="just"/>
            <a:r>
              <a:rPr lang="ru-RU" sz="2200" dirty="0" smtClean="0">
                <a:solidFill>
                  <a:prstClr val="black"/>
                </a:solidFill>
              </a:rPr>
              <a:t>Слова Скок - </a:t>
            </a:r>
            <a:r>
              <a:rPr lang="ru-RU" sz="2200" dirty="0" err="1" smtClean="0">
                <a:solidFill>
                  <a:prstClr val="black"/>
                </a:solidFill>
              </a:rPr>
              <a:t>скок</a:t>
            </a:r>
            <a:r>
              <a:rPr lang="ru-RU" sz="2200" dirty="0" smtClean="0">
                <a:solidFill>
                  <a:prstClr val="black"/>
                </a:solidFill>
              </a:rPr>
              <a:t> - </a:t>
            </a:r>
            <a:r>
              <a:rPr lang="ru-RU" sz="2200" dirty="0" err="1" smtClean="0">
                <a:solidFill>
                  <a:prstClr val="black"/>
                </a:solidFill>
              </a:rPr>
              <a:t>скок</a:t>
            </a:r>
            <a:r>
              <a:rPr lang="ru-RU" sz="2200" dirty="0" smtClean="0">
                <a:solidFill>
                  <a:prstClr val="black"/>
                </a:solidFill>
              </a:rPr>
              <a:t>!" произносит один ребенок по указанию воспитателя. Стоящий в центре должен узнать его. Тот, кого узнали, становится на место водящего.</a:t>
            </a:r>
          </a:p>
        </p:txBody>
      </p:sp>
      <p:pic>
        <p:nvPicPr>
          <p:cNvPr id="13" name="Рисунок 12">
            <a:hlinkClick r:id="rId10" action="ppaction://hlinksldjump"/>
          </p:cNvPr>
          <p:cNvPicPr>
            <a:picLocks noChangeAspect="1"/>
          </p:cNvPicPr>
          <p:nvPr/>
        </p:nvPicPr>
        <p:blipFill rotWithShape="1">
          <a:blip r:embed="rId11" cstate="print"/>
          <a:srcRect l="16454" t="24357" r="18815" b="10790"/>
          <a:stretch/>
        </p:blipFill>
        <p:spPr>
          <a:xfrm>
            <a:off x="241939" y="5781821"/>
            <a:ext cx="1698274" cy="956604"/>
          </a:xfrm>
          <a:prstGeom prst="rect">
            <a:avLst/>
          </a:prstGeom>
          <a:scene3d>
            <a:camera prst="orthographicFront"/>
            <a:lightRig rig="threePt" dir="t"/>
          </a:scene3d>
          <a:sp3d>
            <a:bevelT/>
          </a:sp3d>
        </p:spPr>
      </p:pic>
      <p:pic>
        <p:nvPicPr>
          <p:cNvPr id="14" name="Picture 2">
            <a:hlinkClick r:id="rId12" action="ppaction://hlinksldjump"/>
          </p:cNvPr>
          <p:cNvPicPr>
            <a:picLocks noChangeAspect="1" noChangeArrowheads="1"/>
          </p:cNvPicPr>
          <p:nvPr/>
        </p:nvPicPr>
        <p:blipFill>
          <a:blip r:embed="rId13"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34" y="-283779"/>
            <a:ext cx="12633434" cy="744132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2" name="Прямоугольник 11"/>
          <p:cNvSpPr/>
          <p:nvPr/>
        </p:nvSpPr>
        <p:spPr>
          <a:xfrm>
            <a:off x="1213946" y="851337"/>
            <a:ext cx="9664262" cy="3355519"/>
          </a:xfrm>
          <a:prstGeom prst="rect">
            <a:avLst/>
          </a:prstGeom>
        </p:spPr>
        <p:txBody>
          <a:bodyPr wrap="square">
            <a:spAutoFit/>
          </a:bodyPr>
          <a:lstStyle/>
          <a:p>
            <a:pPr algn="just"/>
            <a:r>
              <a:rPr lang="ru-RU" sz="2600" b="1" dirty="0" smtClean="0">
                <a:solidFill>
                  <a:srgbClr val="990099"/>
                </a:solidFill>
                <a:effectLst>
                  <a:outerShdw blurRad="38100" dist="38100" dir="2700000" algn="tl">
                    <a:srgbClr val="000000">
                      <a:alpha val="43137"/>
                    </a:srgbClr>
                  </a:outerShdw>
                </a:effectLst>
              </a:rPr>
              <a:t>Игра «Птички»</a:t>
            </a:r>
          </a:p>
          <a:p>
            <a:pPr algn="just"/>
            <a:endParaRPr lang="ru-RU" sz="2600" dirty="0" smtClean="0">
              <a:solidFill>
                <a:srgbClr val="990099"/>
              </a:solidFill>
              <a:effectLst>
                <a:outerShdw blurRad="38100" dist="38100" dir="2700000" algn="tl">
                  <a:srgbClr val="000000">
                    <a:alpha val="43137"/>
                  </a:srgbClr>
                </a:outerShdw>
              </a:effectLst>
            </a:endParaRPr>
          </a:p>
          <a:p>
            <a:pPr algn="just"/>
            <a:r>
              <a:rPr lang="ru-RU" sz="2200" dirty="0" smtClean="0">
                <a:solidFill>
                  <a:prstClr val="black"/>
                </a:solidFill>
              </a:rPr>
              <a:t>Цель: упражнять детей действовать по сигналу педагога, бегать в разных направлениях одновременно всей группой, использовать всю площадь зала.</a:t>
            </a:r>
          </a:p>
          <a:p>
            <a:pPr algn="just"/>
            <a:endParaRPr lang="ru-RU" sz="2400" dirty="0" smtClean="0">
              <a:solidFill>
                <a:prstClr val="black"/>
              </a:solidFill>
            </a:endParaRPr>
          </a:p>
          <a:p>
            <a:pPr algn="just"/>
            <a:r>
              <a:rPr lang="ru-RU" sz="2400" dirty="0" smtClean="0">
                <a:solidFill>
                  <a:prstClr val="black"/>
                </a:solidFill>
              </a:rPr>
              <a:t> </a:t>
            </a:r>
          </a:p>
          <a:p>
            <a:pPr algn="just"/>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p:txBody>
      </p:sp>
      <p:sp>
        <p:nvSpPr>
          <p:cNvPr id="13" name="Прямоугольник 12"/>
          <p:cNvSpPr/>
          <p:nvPr/>
        </p:nvSpPr>
        <p:spPr>
          <a:xfrm>
            <a:off x="1229710" y="2364828"/>
            <a:ext cx="9585435" cy="1446550"/>
          </a:xfrm>
          <a:prstGeom prst="rect">
            <a:avLst/>
          </a:prstGeom>
        </p:spPr>
        <p:txBody>
          <a:bodyPr wrap="square">
            <a:spAutoFit/>
          </a:bodyPr>
          <a:lstStyle/>
          <a:p>
            <a:pPr algn="just"/>
            <a:r>
              <a:rPr lang="ru-RU" sz="2200" dirty="0" smtClean="0">
                <a:solidFill>
                  <a:prstClr val="black"/>
                </a:solidFill>
              </a:rPr>
              <a:t>Ход игры: педагог объясняет, что дети будут изображать птичек, которые готовятся к отлету в теплые края. По звуковому сигналу воспитателя все дети поднимают руки (крылья в стороны и разбегаются (разлетаются) по всему залу. По сигналу: «Птички отдыхают», дети останавливаются и приседают.</a:t>
            </a:r>
            <a:endParaRPr lang="ru-RU" sz="2200" dirty="0">
              <a:solidFill>
                <a:prstClr val="black"/>
              </a:solidFill>
            </a:endParaRPr>
          </a:p>
        </p:txBody>
      </p:sp>
      <p:sp>
        <p:nvSpPr>
          <p:cNvPr id="1028" name="AutoShape 4" descr="Картинки по запросу птички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030" name="AutoShape 6" descr="Картинки по запросу птички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035" name="Picture 11"/>
          <p:cNvPicPr>
            <a:picLocks noChangeAspect="1" noChangeArrowheads="1"/>
          </p:cNvPicPr>
          <p:nvPr/>
        </p:nvPicPr>
        <p:blipFill>
          <a:blip r:embed="rId10" cstate="print"/>
          <a:srcRect/>
          <a:stretch>
            <a:fillRect/>
          </a:stretch>
        </p:blipFill>
        <p:spPr bwMode="auto">
          <a:xfrm>
            <a:off x="4092302" y="3750715"/>
            <a:ext cx="3629025" cy="2003699"/>
          </a:xfrm>
          <a:prstGeom prst="rect">
            <a:avLst/>
          </a:prstGeom>
          <a:noFill/>
          <a:ln w="9525">
            <a:noFill/>
            <a:miter lim="800000"/>
            <a:headEnd/>
            <a:tailEnd/>
          </a:ln>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02324" y="5790447"/>
            <a:ext cx="1698274" cy="956604"/>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34" y="-283779"/>
            <a:ext cx="12848896" cy="744132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2" name="Прямоугольник 11"/>
          <p:cNvSpPr/>
          <p:nvPr/>
        </p:nvSpPr>
        <p:spPr>
          <a:xfrm>
            <a:off x="1135117" y="961697"/>
            <a:ext cx="9743091" cy="3357025"/>
          </a:xfrm>
          <a:prstGeom prst="rect">
            <a:avLst/>
          </a:prstGeom>
        </p:spPr>
        <p:txBody>
          <a:bodyPr wrap="square">
            <a:spAutoFit/>
          </a:bodyPr>
          <a:lstStyle/>
          <a:p>
            <a:pPr algn="just"/>
            <a:r>
              <a:rPr lang="ru-RU" sz="2600" b="1" dirty="0" smtClean="0">
                <a:solidFill>
                  <a:srgbClr val="990099"/>
                </a:solidFill>
                <a:effectLst>
                  <a:outerShdw blurRad="38100" dist="38100" dir="2700000" algn="tl">
                    <a:srgbClr val="000000">
                      <a:alpha val="43137"/>
                    </a:srgbClr>
                  </a:outerShdw>
                </a:effectLst>
              </a:rPr>
              <a:t>Игра «Зайка серый умывается»</a:t>
            </a:r>
            <a:endParaRPr lang="ru-RU" sz="2600" dirty="0" smtClean="0">
              <a:solidFill>
                <a:srgbClr val="990099"/>
              </a:solidFill>
              <a:effectLst>
                <a:outerShdw blurRad="38100" dist="38100" dir="2700000" algn="tl">
                  <a:srgbClr val="000000">
                    <a:alpha val="43137"/>
                  </a:srgbClr>
                </a:outerShdw>
              </a:effectLst>
            </a:endParaRPr>
          </a:p>
          <a:p>
            <a:pPr algn="just"/>
            <a:r>
              <a:rPr lang="ru-RU" sz="2200" dirty="0" smtClean="0">
                <a:solidFill>
                  <a:prstClr val="black"/>
                </a:solidFill>
              </a:rPr>
              <a:t>Цель: упражнять детей выполнять действия в соответствии с текстом стихотворения, прыгать на двух ногах с продвижением вперед, использовать всю площадь зала. </a:t>
            </a:r>
          </a:p>
          <a:p>
            <a:pPr algn="just"/>
            <a:endParaRPr lang="ru-RU" sz="2400" dirty="0" smtClean="0">
              <a:solidFill>
                <a:prstClr val="black"/>
              </a:solidFill>
            </a:endParaRPr>
          </a:p>
          <a:p>
            <a:pPr algn="just"/>
            <a:r>
              <a:rPr lang="ru-RU" sz="2400" dirty="0" smtClean="0">
                <a:solidFill>
                  <a:prstClr val="black"/>
                </a:solidFill>
              </a:rPr>
              <a:t> </a:t>
            </a:r>
          </a:p>
          <a:p>
            <a:pPr algn="just"/>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p:txBody>
      </p:sp>
      <p:sp>
        <p:nvSpPr>
          <p:cNvPr id="13" name="Прямоугольник 12"/>
          <p:cNvSpPr/>
          <p:nvPr/>
        </p:nvSpPr>
        <p:spPr>
          <a:xfrm>
            <a:off x="1229710" y="2396359"/>
            <a:ext cx="9585435" cy="3477875"/>
          </a:xfrm>
          <a:prstGeom prst="rect">
            <a:avLst/>
          </a:prstGeom>
        </p:spPr>
        <p:txBody>
          <a:bodyPr wrap="square">
            <a:spAutoFit/>
          </a:bodyPr>
          <a:lstStyle/>
          <a:p>
            <a:pPr algn="just"/>
            <a:r>
              <a:rPr lang="ru-RU" sz="2200" dirty="0" smtClean="0">
                <a:solidFill>
                  <a:prstClr val="black"/>
                </a:solidFill>
              </a:rPr>
              <a:t>Ход игры: дети становятся перед воспитателем полукругом и все вместе произносят: </a:t>
            </a:r>
          </a:p>
          <a:p>
            <a:pPr algn="ctr"/>
            <a:r>
              <a:rPr lang="ru-RU" sz="2200" dirty="0" smtClean="0">
                <a:solidFill>
                  <a:prstClr val="black"/>
                </a:solidFill>
              </a:rPr>
              <a:t>«Зайка серый умывается, </a:t>
            </a:r>
          </a:p>
          <a:p>
            <a:pPr algn="ctr"/>
            <a:r>
              <a:rPr lang="ru-RU" sz="2200" dirty="0" smtClean="0">
                <a:solidFill>
                  <a:prstClr val="black"/>
                </a:solidFill>
              </a:rPr>
              <a:t>  Зайка в гости собирается. </a:t>
            </a:r>
          </a:p>
          <a:p>
            <a:pPr algn="ctr"/>
            <a:r>
              <a:rPr lang="ru-RU" sz="2200" dirty="0" smtClean="0">
                <a:solidFill>
                  <a:prstClr val="black"/>
                </a:solidFill>
              </a:rPr>
              <a:t>   Вымыл носик, вымыл хвостик, </a:t>
            </a:r>
          </a:p>
          <a:p>
            <a:pPr algn="ctr"/>
            <a:r>
              <a:rPr lang="ru-RU" sz="2200" dirty="0" smtClean="0">
                <a:solidFill>
                  <a:prstClr val="black"/>
                </a:solidFill>
              </a:rPr>
              <a:t>     Вымыл ухо, вытер сухо!». </a:t>
            </a:r>
          </a:p>
          <a:p>
            <a:pPr algn="just"/>
            <a:endParaRPr lang="ru-RU" sz="2200" dirty="0" smtClean="0">
              <a:solidFill>
                <a:prstClr val="black"/>
              </a:solidFill>
            </a:endParaRPr>
          </a:p>
          <a:p>
            <a:pPr algn="just"/>
            <a:endParaRPr lang="ru-RU" sz="2200" dirty="0" smtClean="0">
              <a:solidFill>
                <a:prstClr val="black"/>
              </a:solidFill>
            </a:endParaRPr>
          </a:p>
          <a:p>
            <a:pPr algn="just"/>
            <a:r>
              <a:rPr lang="ru-RU" sz="2200" dirty="0" smtClean="0">
                <a:solidFill>
                  <a:prstClr val="black"/>
                </a:solidFill>
              </a:rPr>
              <a:t>В соответствии с текстом стихотворения дети выполняют движения, прыгают на двух ногах, продвигаясь вперед – «направляются в гости».</a:t>
            </a:r>
            <a:endParaRPr lang="ru-RU" sz="2200" dirty="0">
              <a:solidFill>
                <a:prstClr val="black"/>
              </a:solidFill>
            </a:endParaRPr>
          </a:p>
        </p:txBody>
      </p:sp>
      <p:sp>
        <p:nvSpPr>
          <p:cNvPr id="1028" name="AutoShape 4" descr="Картинки по запросу птички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030" name="AutoShape 6" descr="Картинки по запросу птички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55298" name="Picture 2" descr="Картинки по запросу зайка серенький  картинки"/>
          <p:cNvPicPr>
            <a:picLocks noChangeAspect="1" noChangeArrowheads="1"/>
          </p:cNvPicPr>
          <p:nvPr/>
        </p:nvPicPr>
        <p:blipFill>
          <a:blip r:embed="rId10" cstate="print"/>
          <a:srcRect/>
          <a:stretch>
            <a:fillRect/>
          </a:stretch>
        </p:blipFill>
        <p:spPr bwMode="auto">
          <a:xfrm>
            <a:off x="8259052" y="2828651"/>
            <a:ext cx="2020066" cy="2319694"/>
          </a:xfrm>
          <a:prstGeom prst="rect">
            <a:avLst/>
          </a:prstGeom>
          <a:noFill/>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371335" y="5790447"/>
            <a:ext cx="1698274" cy="956604"/>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24" y="-329432"/>
            <a:ext cx="12990786" cy="7486977"/>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2" name="Прямоугольник 11"/>
          <p:cNvSpPr/>
          <p:nvPr/>
        </p:nvSpPr>
        <p:spPr>
          <a:xfrm>
            <a:off x="993229" y="851338"/>
            <a:ext cx="9884980" cy="2646878"/>
          </a:xfrm>
          <a:prstGeom prst="rect">
            <a:avLst/>
          </a:prstGeom>
        </p:spPr>
        <p:txBody>
          <a:bodyPr wrap="square">
            <a:spAutoFit/>
          </a:bodyPr>
          <a:lstStyle/>
          <a:p>
            <a:pPr algn="just"/>
            <a:r>
              <a:rPr lang="ru-RU" sz="2600" b="1" dirty="0" smtClean="0">
                <a:solidFill>
                  <a:srgbClr val="990099"/>
                </a:solidFill>
                <a:effectLst>
                  <a:outerShdw blurRad="38100" dist="38100" dir="2700000" algn="tl">
                    <a:srgbClr val="000000">
                      <a:alpha val="43137"/>
                    </a:srgbClr>
                  </a:outerShdw>
                </a:effectLst>
              </a:rPr>
              <a:t>   Игра «Хоровод»</a:t>
            </a:r>
          </a:p>
          <a:p>
            <a:pPr algn="just"/>
            <a:endParaRPr lang="ru-RU" sz="2600" dirty="0" smtClean="0">
              <a:solidFill>
                <a:srgbClr val="990099"/>
              </a:solidFill>
              <a:effectLst>
                <a:outerShdw blurRad="38100" dist="38100" dir="2700000" algn="tl">
                  <a:srgbClr val="000000">
                    <a:alpha val="43137"/>
                  </a:srgbClr>
                </a:outerShdw>
              </a:effectLst>
            </a:endParaRPr>
          </a:p>
          <a:p>
            <a:pPr algn="just"/>
            <a:endParaRPr lang="ru-RU" sz="2400" dirty="0" smtClean="0">
              <a:solidFill>
                <a:prstClr val="black"/>
              </a:solidFill>
            </a:endParaRPr>
          </a:p>
          <a:p>
            <a:pPr algn="just"/>
            <a:r>
              <a:rPr lang="ru-RU" sz="2400" dirty="0" smtClean="0">
                <a:solidFill>
                  <a:prstClr val="black"/>
                </a:solidFill>
              </a:rPr>
              <a:t> </a:t>
            </a:r>
          </a:p>
          <a:p>
            <a:pPr algn="just"/>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p:txBody>
      </p:sp>
      <p:sp>
        <p:nvSpPr>
          <p:cNvPr id="1028" name="AutoShape 4" descr="Картинки по запросу птички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030" name="AutoShape 6" descr="Картинки по запросу птички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6" name="Прямоугольник 15"/>
          <p:cNvSpPr/>
          <p:nvPr/>
        </p:nvSpPr>
        <p:spPr>
          <a:xfrm>
            <a:off x="1229710" y="1292773"/>
            <a:ext cx="9743089" cy="3477875"/>
          </a:xfrm>
          <a:prstGeom prst="rect">
            <a:avLst/>
          </a:prstGeom>
        </p:spPr>
        <p:txBody>
          <a:bodyPr wrap="square">
            <a:spAutoFit/>
          </a:bodyPr>
          <a:lstStyle/>
          <a:p>
            <a:pPr algn="just"/>
            <a:r>
              <a:rPr lang="ru-RU" sz="2200" dirty="0" smtClean="0">
                <a:solidFill>
                  <a:prstClr val="black"/>
                </a:solidFill>
              </a:rPr>
              <a:t>Цель: учить детей водить хоровод; упражнять в приседании. </a:t>
            </a:r>
          </a:p>
          <a:p>
            <a:pPr algn="just"/>
            <a:endParaRPr lang="ru-RU" sz="2200" dirty="0" smtClean="0">
              <a:solidFill>
                <a:prstClr val="black"/>
              </a:solidFill>
            </a:endParaRPr>
          </a:p>
          <a:p>
            <a:pPr algn="just"/>
            <a:r>
              <a:rPr lang="ru-RU" sz="2200" dirty="0" smtClean="0">
                <a:solidFill>
                  <a:prstClr val="black"/>
                </a:solidFill>
              </a:rPr>
              <a:t>Ход игры: дети за воспитателем проговаривают слова. Взявшись за руки, ходят по кругу. </a:t>
            </a:r>
          </a:p>
          <a:p>
            <a:pPr algn="just"/>
            <a:r>
              <a:rPr lang="ru-RU" sz="2200" i="1" dirty="0" smtClean="0">
                <a:solidFill>
                  <a:prstClr val="black"/>
                </a:solidFill>
              </a:rPr>
              <a:t>Вокруг розовых кустов, среди травок и цветов </a:t>
            </a:r>
          </a:p>
          <a:p>
            <a:pPr algn="just"/>
            <a:r>
              <a:rPr lang="ru-RU" sz="2200" i="1" dirty="0" smtClean="0">
                <a:solidFill>
                  <a:prstClr val="black"/>
                </a:solidFill>
              </a:rPr>
              <a:t>Кружим, кружим хоровод, ох, весёлый мы народ! </a:t>
            </a:r>
          </a:p>
          <a:p>
            <a:pPr algn="just"/>
            <a:r>
              <a:rPr lang="ru-RU" sz="2200" i="1" dirty="0" smtClean="0">
                <a:solidFill>
                  <a:prstClr val="black"/>
                </a:solidFill>
              </a:rPr>
              <a:t>До того мы закружились, что на землю повалились. </a:t>
            </a:r>
          </a:p>
          <a:p>
            <a:pPr algn="just"/>
            <a:r>
              <a:rPr lang="ru-RU" sz="2200" i="1" dirty="0" smtClean="0">
                <a:solidFill>
                  <a:prstClr val="black"/>
                </a:solidFill>
              </a:rPr>
              <a:t>Бух! </a:t>
            </a:r>
          </a:p>
          <a:p>
            <a:pPr algn="just"/>
            <a:r>
              <a:rPr lang="ru-RU" sz="2200" dirty="0" smtClean="0">
                <a:solidFill>
                  <a:prstClr val="black"/>
                </a:solidFill>
              </a:rPr>
              <a:t>При произнесении последней фразы выполняют </a:t>
            </a:r>
          </a:p>
          <a:p>
            <a:pPr algn="just"/>
            <a:r>
              <a:rPr lang="ru-RU" sz="2200" dirty="0" smtClean="0">
                <a:solidFill>
                  <a:prstClr val="black"/>
                </a:solidFill>
              </a:rPr>
              <a:t>приседания. 	</a:t>
            </a:r>
          </a:p>
        </p:txBody>
      </p:sp>
      <p:pic>
        <p:nvPicPr>
          <p:cNvPr id="56327" name="Picture 7"/>
          <p:cNvPicPr>
            <a:picLocks noChangeAspect="1" noChangeArrowheads="1"/>
          </p:cNvPicPr>
          <p:nvPr/>
        </p:nvPicPr>
        <p:blipFill>
          <a:blip r:embed="rId10" cstate="print"/>
          <a:srcRect/>
          <a:stretch>
            <a:fillRect/>
          </a:stretch>
        </p:blipFill>
        <p:spPr bwMode="auto">
          <a:xfrm>
            <a:off x="7497208" y="2375628"/>
            <a:ext cx="3349467" cy="3158070"/>
          </a:xfrm>
          <a:prstGeom prst="rect">
            <a:avLst/>
          </a:prstGeom>
          <a:noFill/>
          <a:ln w="9525">
            <a:noFill/>
            <a:miter lim="800000"/>
            <a:headEnd/>
            <a:tailEnd/>
          </a:ln>
        </p:spPr>
      </p:pic>
      <p:pic>
        <p:nvPicPr>
          <p:cNvPr id="17" name="Рисунок 16">
            <a:hlinkClick r:id="rId11" action="ppaction://hlinksldjump"/>
          </p:cNvPr>
          <p:cNvPicPr>
            <a:picLocks noChangeAspect="1"/>
          </p:cNvPicPr>
          <p:nvPr/>
        </p:nvPicPr>
        <p:blipFill rotWithShape="1">
          <a:blip r:embed="rId12" cstate="print"/>
          <a:srcRect l="16454" t="24357" r="18815" b="10790"/>
          <a:stretch/>
        </p:blipFill>
        <p:spPr>
          <a:xfrm>
            <a:off x="457600" y="5781821"/>
            <a:ext cx="1698274" cy="956604"/>
          </a:xfrm>
          <a:prstGeom prst="rect">
            <a:avLst/>
          </a:prstGeom>
          <a:scene3d>
            <a:camera prst="orthographicFront"/>
            <a:lightRig rig="threePt" dir="t"/>
          </a:scene3d>
          <a:sp3d>
            <a:bevelT/>
          </a:sp3d>
        </p:spPr>
      </p:pic>
      <p:pic>
        <p:nvPicPr>
          <p:cNvPr id="18" name="Picture 2">
            <a:hlinkClick r:id="rId13" action="ppaction://hlinksldjump"/>
          </p:cNvPr>
          <p:cNvPicPr>
            <a:picLocks noChangeAspect="1" noChangeArrowheads="1"/>
          </p:cNvPicPr>
          <p:nvPr/>
        </p:nvPicPr>
        <p:blipFill>
          <a:blip r:embed="rId14"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0099">
            <a:alpha val="67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24" y="-376729"/>
            <a:ext cx="12990786" cy="756580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74" y="1257609"/>
            <a:ext cx="385530" cy="38813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2" name="Прямоугольник 11"/>
          <p:cNvSpPr/>
          <p:nvPr/>
        </p:nvSpPr>
        <p:spPr>
          <a:xfrm>
            <a:off x="993229" y="804041"/>
            <a:ext cx="9884980" cy="2694175"/>
          </a:xfrm>
          <a:prstGeom prst="rect">
            <a:avLst/>
          </a:prstGeom>
        </p:spPr>
        <p:txBody>
          <a:bodyPr wrap="square">
            <a:spAutoFit/>
          </a:bodyPr>
          <a:lstStyle/>
          <a:p>
            <a:pPr algn="just"/>
            <a:r>
              <a:rPr lang="ru-RU" sz="2600" b="1" dirty="0" smtClean="0">
                <a:solidFill>
                  <a:srgbClr val="990099"/>
                </a:solidFill>
                <a:effectLst>
                  <a:outerShdw blurRad="38100" dist="38100" dir="2700000" algn="tl">
                    <a:srgbClr val="000000">
                      <a:alpha val="43137"/>
                    </a:srgbClr>
                  </a:outerShdw>
                </a:effectLst>
              </a:rPr>
              <a:t>  Игра «Кот и воробышки»</a:t>
            </a:r>
          </a:p>
          <a:p>
            <a:pPr algn="just"/>
            <a:endParaRPr lang="ru-RU" sz="2600" dirty="0" smtClean="0">
              <a:solidFill>
                <a:srgbClr val="990099"/>
              </a:solidFill>
              <a:effectLst>
                <a:outerShdw blurRad="38100" dist="38100" dir="2700000" algn="tl">
                  <a:srgbClr val="000000">
                    <a:alpha val="43137"/>
                  </a:srgbClr>
                </a:outerShdw>
              </a:effectLst>
            </a:endParaRPr>
          </a:p>
          <a:p>
            <a:pPr algn="just"/>
            <a:endParaRPr lang="ru-RU" sz="2400" dirty="0" smtClean="0">
              <a:solidFill>
                <a:prstClr val="black"/>
              </a:solidFill>
            </a:endParaRPr>
          </a:p>
          <a:p>
            <a:pPr algn="just"/>
            <a:r>
              <a:rPr lang="ru-RU" sz="2400" dirty="0" smtClean="0">
                <a:solidFill>
                  <a:prstClr val="black"/>
                </a:solidFill>
              </a:rPr>
              <a:t> </a:t>
            </a:r>
          </a:p>
          <a:p>
            <a:pPr algn="just"/>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p:txBody>
      </p:sp>
      <p:sp>
        <p:nvSpPr>
          <p:cNvPr id="1028" name="AutoShape 4" descr="Картинки по запросу птички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030" name="AutoShape 6" descr="Картинки по запросу птички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6" name="Прямоугольник 15"/>
          <p:cNvSpPr/>
          <p:nvPr/>
        </p:nvSpPr>
        <p:spPr>
          <a:xfrm>
            <a:off x="1229710" y="1292773"/>
            <a:ext cx="9743089" cy="430887"/>
          </a:xfrm>
          <a:prstGeom prst="rect">
            <a:avLst/>
          </a:prstGeom>
        </p:spPr>
        <p:txBody>
          <a:bodyPr wrap="square">
            <a:spAutoFit/>
          </a:bodyPr>
          <a:lstStyle/>
          <a:p>
            <a:pPr algn="just"/>
            <a:r>
              <a:rPr lang="ru-RU" sz="2200" dirty="0" smtClean="0">
                <a:solidFill>
                  <a:prstClr val="black"/>
                </a:solidFill>
              </a:rPr>
              <a:t>	</a:t>
            </a:r>
          </a:p>
        </p:txBody>
      </p:sp>
      <p:sp>
        <p:nvSpPr>
          <p:cNvPr id="17" name="Прямоугольник 16"/>
          <p:cNvSpPr/>
          <p:nvPr/>
        </p:nvSpPr>
        <p:spPr>
          <a:xfrm>
            <a:off x="1150883" y="1198179"/>
            <a:ext cx="9806151" cy="3477875"/>
          </a:xfrm>
          <a:prstGeom prst="rect">
            <a:avLst/>
          </a:prstGeom>
        </p:spPr>
        <p:txBody>
          <a:bodyPr wrap="square">
            <a:spAutoFit/>
          </a:bodyPr>
          <a:lstStyle/>
          <a:p>
            <a:pPr algn="just"/>
            <a:r>
              <a:rPr lang="ru-RU" sz="2200" dirty="0" smtClean="0">
                <a:solidFill>
                  <a:prstClr val="black"/>
                </a:solidFill>
              </a:rPr>
              <a:t>Цель: упражнять детей выполнять прыжки с высоты. </a:t>
            </a:r>
          </a:p>
          <a:p>
            <a:pPr algn="just"/>
            <a:r>
              <a:rPr lang="ru-RU" sz="2200" dirty="0" smtClean="0">
                <a:solidFill>
                  <a:prstClr val="black"/>
                </a:solidFill>
              </a:rPr>
              <a:t>Ход игры: дети стоят на скамеечках, на больших кубиках, положенных на полу в одной стороне площадки. Это воробышки на крыше. В стороне сидит кот (воспитатель или кто-нибудь из детей). Кот спит. «Воробышки полетели»,— говорит воспитатель. Воробышки спрыгивают с крыши, расправив крылья, разлетаются во все стороны. Но вот просыпается кот. Он произносит «мяу-мяу» и бежит ловить воробышков, которые прячутся на крыше. Пойманных воробышков кот отводит к себе в дом. </a:t>
            </a:r>
          </a:p>
          <a:p>
            <a:pPr algn="just"/>
            <a:r>
              <a:rPr lang="ru-RU" sz="2200" dirty="0" smtClean="0">
                <a:solidFill>
                  <a:prstClr val="black"/>
                </a:solidFill>
              </a:rPr>
              <a:t>Указания. Следить, чтобы дети мягко приземлялись, спрыгивали на носки и сгибали колени. 	</a:t>
            </a:r>
          </a:p>
        </p:txBody>
      </p:sp>
      <p:pic>
        <p:nvPicPr>
          <p:cNvPr id="57346" name="Picture 2" descr="Картинки по запросу кот и воробышки   картинки"/>
          <p:cNvPicPr>
            <a:picLocks noChangeAspect="1" noChangeArrowheads="1"/>
          </p:cNvPicPr>
          <p:nvPr/>
        </p:nvPicPr>
        <p:blipFill>
          <a:blip r:embed="rId10" cstate="print"/>
          <a:srcRect/>
          <a:stretch>
            <a:fillRect/>
          </a:stretch>
        </p:blipFill>
        <p:spPr bwMode="auto">
          <a:xfrm>
            <a:off x="3419039" y="4887309"/>
            <a:ext cx="1046832" cy="977463"/>
          </a:xfrm>
          <a:prstGeom prst="rect">
            <a:avLst/>
          </a:prstGeom>
          <a:noFill/>
        </p:spPr>
      </p:pic>
      <p:pic>
        <p:nvPicPr>
          <p:cNvPr id="19" name="Picture 2" descr="Картинки по запросу кот и воробышки   картинки"/>
          <p:cNvPicPr>
            <a:picLocks noChangeAspect="1" noChangeArrowheads="1"/>
          </p:cNvPicPr>
          <p:nvPr/>
        </p:nvPicPr>
        <p:blipFill>
          <a:blip r:embed="rId10" cstate="print"/>
          <a:srcRect/>
          <a:stretch>
            <a:fillRect/>
          </a:stretch>
        </p:blipFill>
        <p:spPr bwMode="auto">
          <a:xfrm>
            <a:off x="1411563" y="4645570"/>
            <a:ext cx="1046832" cy="977463"/>
          </a:xfrm>
          <a:prstGeom prst="rect">
            <a:avLst/>
          </a:prstGeom>
          <a:noFill/>
        </p:spPr>
      </p:pic>
      <p:pic>
        <p:nvPicPr>
          <p:cNvPr id="57349" name="Picture 5"/>
          <p:cNvPicPr>
            <a:picLocks noChangeAspect="1" noChangeArrowheads="1"/>
          </p:cNvPicPr>
          <p:nvPr/>
        </p:nvPicPr>
        <p:blipFill>
          <a:blip r:embed="rId11" cstate="print"/>
          <a:srcRect/>
          <a:stretch>
            <a:fillRect/>
          </a:stretch>
        </p:blipFill>
        <p:spPr bwMode="auto">
          <a:xfrm>
            <a:off x="5975131" y="4272455"/>
            <a:ext cx="3408144" cy="1579706"/>
          </a:xfrm>
          <a:prstGeom prst="rect">
            <a:avLst/>
          </a:prstGeom>
          <a:noFill/>
          <a:ln w="9525">
            <a:noFill/>
            <a:miter lim="800000"/>
            <a:headEnd/>
            <a:tailEnd/>
          </a:ln>
        </p:spPr>
      </p:pic>
      <p:pic>
        <p:nvPicPr>
          <p:cNvPr id="20" name="Рисунок 19">
            <a:hlinkClick r:id="rId12" action="ppaction://hlinksldjump"/>
          </p:cNvPr>
          <p:cNvPicPr>
            <a:picLocks noChangeAspect="1"/>
          </p:cNvPicPr>
          <p:nvPr/>
        </p:nvPicPr>
        <p:blipFill rotWithShape="1">
          <a:blip r:embed="rId13" cstate="print"/>
          <a:srcRect l="16454" t="24357" r="18815" b="10790"/>
          <a:stretch/>
        </p:blipFill>
        <p:spPr>
          <a:xfrm>
            <a:off x="414468" y="5901396"/>
            <a:ext cx="1698274" cy="956604"/>
          </a:xfrm>
          <a:prstGeom prst="rect">
            <a:avLst/>
          </a:prstGeom>
          <a:scene3d>
            <a:camera prst="orthographicFront"/>
            <a:lightRig rig="threePt" dir="t"/>
          </a:scene3d>
          <a:sp3d>
            <a:bevelT/>
          </a:sp3d>
        </p:spPr>
      </p:pic>
      <p:pic>
        <p:nvPicPr>
          <p:cNvPr id="21" name="Picture 2">
            <a:hlinkClick r:id="rId14" action="ppaction://hlinksldjump"/>
          </p:cNvPr>
          <p:cNvPicPr>
            <a:picLocks noChangeAspect="1" noChangeArrowheads="1"/>
          </p:cNvPicPr>
          <p:nvPr/>
        </p:nvPicPr>
        <p:blipFill>
          <a:blip r:embed="rId15"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58659"/>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18742"/>
            <a:ext cx="405780" cy="408522"/>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1292" y="558706"/>
            <a:ext cx="689471" cy="710577"/>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1205" y="1163729"/>
            <a:ext cx="405493" cy="424672"/>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151108"/>
            <a:ext cx="706892" cy="706892"/>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9948" y="6176506"/>
            <a:ext cx="487136" cy="470143"/>
          </a:xfrm>
          <a:prstGeom prst="rect">
            <a:avLst/>
          </a:prstGeom>
        </p:spPr>
      </p:pic>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9089" y="1"/>
            <a:ext cx="487136" cy="457199"/>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1736" y="5651662"/>
            <a:ext cx="694740" cy="706677"/>
          </a:xfrm>
          <a:prstGeom prst="rect">
            <a:avLst/>
          </a:prstGeom>
        </p:spPr>
      </p:pic>
      <p:sp>
        <p:nvSpPr>
          <p:cNvPr id="1025" name="Rectangle 1"/>
          <p:cNvSpPr>
            <a:spLocks noChangeArrowheads="1"/>
          </p:cNvSpPr>
          <p:nvPr/>
        </p:nvSpPr>
        <p:spPr bwMode="auto">
          <a:xfrm>
            <a:off x="1213945" y="995747"/>
            <a:ext cx="955390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18" name="Рисунок 17"/>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245360" y="292963"/>
            <a:ext cx="7110249" cy="1661960"/>
          </a:xfrm>
          <a:prstGeom prst="rect">
            <a:avLst/>
          </a:prstGeom>
          <a:noFill/>
        </p:spPr>
      </p:pic>
      <p:sp>
        <p:nvSpPr>
          <p:cNvPr id="19" name="Прямоугольник 18">
            <a:hlinkClick r:id="rId12" action="ppaction://hlinksldjump"/>
          </p:cNvPr>
          <p:cNvSpPr/>
          <p:nvPr/>
        </p:nvSpPr>
        <p:spPr>
          <a:xfrm>
            <a:off x="1550295" y="803621"/>
            <a:ext cx="4924697" cy="523220"/>
          </a:xfrm>
          <a:prstGeom prst="rect">
            <a:avLst/>
          </a:prstGeom>
        </p:spPr>
        <p:txBody>
          <a:bodyPr wrap="square">
            <a:spAutoFit/>
          </a:bodyPr>
          <a:lstStyle/>
          <a:p>
            <a:pPr algn="ctr" fontAlgn="base">
              <a:spcBef>
                <a:spcPct val="0"/>
              </a:spcBef>
              <a:spcAft>
                <a:spcPct val="0"/>
              </a:spcAft>
            </a:pPr>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«Уложим кукол спать»</a:t>
            </a:r>
          </a:p>
        </p:txBody>
      </p:sp>
      <p:pic>
        <p:nvPicPr>
          <p:cNvPr id="20" name="Рисунок 19"/>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4051739" y="1567265"/>
            <a:ext cx="8140261" cy="1852223"/>
          </a:xfrm>
          <a:prstGeom prst="rect">
            <a:avLst/>
          </a:prstGeom>
          <a:noFill/>
        </p:spPr>
      </p:pic>
      <p:sp>
        <p:nvSpPr>
          <p:cNvPr id="21" name="Прямоугольник 20">
            <a:hlinkClick r:id="rId13" action="ppaction://hlinksldjump"/>
          </p:cNvPr>
          <p:cNvSpPr/>
          <p:nvPr/>
        </p:nvSpPr>
        <p:spPr>
          <a:xfrm>
            <a:off x="5251268" y="2225984"/>
            <a:ext cx="6940732" cy="523220"/>
          </a:xfrm>
          <a:prstGeom prst="rect">
            <a:avLst/>
          </a:prstGeom>
        </p:spPr>
        <p:txBody>
          <a:bodyPr wrap="square">
            <a:spAutoFit/>
          </a:bodyPr>
          <a:lstStyle/>
          <a:p>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«Театральное представление»</a:t>
            </a:r>
          </a:p>
        </p:txBody>
      </p:sp>
      <p:pic>
        <p:nvPicPr>
          <p:cNvPr id="22" name="Рисунок 21"/>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08958" y="2360960"/>
            <a:ext cx="5658927" cy="1506187"/>
          </a:xfrm>
          <a:prstGeom prst="rect">
            <a:avLst/>
          </a:prstGeom>
          <a:noFill/>
        </p:spPr>
      </p:pic>
      <p:sp>
        <p:nvSpPr>
          <p:cNvPr id="23" name="Прямоугольник 22">
            <a:hlinkClick r:id="rId14" action="ppaction://hlinksldjump"/>
          </p:cNvPr>
          <p:cNvSpPr/>
          <p:nvPr/>
        </p:nvSpPr>
        <p:spPr>
          <a:xfrm>
            <a:off x="379563" y="2879735"/>
            <a:ext cx="4330460" cy="523220"/>
          </a:xfrm>
          <a:prstGeom prst="rect">
            <a:avLst/>
          </a:prstGeom>
        </p:spPr>
        <p:txBody>
          <a:bodyPr wrap="square">
            <a:spAutoFit/>
          </a:bodyPr>
          <a:lstStyle/>
          <a:p>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«Ромашки на лугу»</a:t>
            </a:r>
          </a:p>
        </p:txBody>
      </p:sp>
      <p:pic>
        <p:nvPicPr>
          <p:cNvPr id="24" name="Рисунок 23"/>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3976777" y="3204839"/>
            <a:ext cx="8215223" cy="1714308"/>
          </a:xfrm>
          <a:prstGeom prst="rect">
            <a:avLst/>
          </a:prstGeom>
          <a:noFill/>
        </p:spPr>
      </p:pic>
      <p:sp>
        <p:nvSpPr>
          <p:cNvPr id="25" name="Прямоугольник 24">
            <a:hlinkClick r:id="rId15" action="ppaction://hlinksldjump"/>
          </p:cNvPr>
          <p:cNvSpPr/>
          <p:nvPr/>
        </p:nvSpPr>
        <p:spPr>
          <a:xfrm>
            <a:off x="5420234" y="3804848"/>
            <a:ext cx="5722883" cy="523220"/>
          </a:xfrm>
          <a:prstGeom prst="rect">
            <a:avLst/>
          </a:prstGeom>
        </p:spPr>
        <p:txBody>
          <a:bodyPr wrap="square">
            <a:spAutoFit/>
          </a:bodyPr>
          <a:lstStyle/>
          <a:p>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«День рождения Степашки»</a:t>
            </a:r>
          </a:p>
        </p:txBody>
      </p:sp>
      <p:pic>
        <p:nvPicPr>
          <p:cNvPr id="26" name="Рисунок 25"/>
          <p:cNvPicPr>
            <a:picLocks/>
          </p:cNvPicPr>
          <p:nvPr/>
        </p:nvPicPr>
        <p:blipFill>
          <a:blip r:embed="rId11"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1017917" y="4684143"/>
            <a:ext cx="7461849" cy="1529472"/>
          </a:xfrm>
          <a:prstGeom prst="rect">
            <a:avLst/>
          </a:prstGeom>
          <a:noFill/>
        </p:spPr>
      </p:pic>
      <p:sp>
        <p:nvSpPr>
          <p:cNvPr id="28" name="Прямоугольник 27">
            <a:hlinkClick r:id="rId16" action="ppaction://hlinksldjump"/>
          </p:cNvPr>
          <p:cNvSpPr/>
          <p:nvPr/>
        </p:nvSpPr>
        <p:spPr>
          <a:xfrm>
            <a:off x="2166146" y="5205771"/>
            <a:ext cx="6385035" cy="523220"/>
          </a:xfrm>
          <a:prstGeom prst="rect">
            <a:avLst/>
          </a:prstGeom>
        </p:spPr>
        <p:txBody>
          <a:bodyPr wrap="square">
            <a:spAutoFit/>
          </a:bodyPr>
          <a:lstStyle/>
          <a:p>
            <a:r>
              <a:rPr lang="ru-RU" sz="2800" b="1" dirty="0" smtClean="0">
                <a:solidFill>
                  <a:srgbClr val="EF4F0F"/>
                </a:solidFill>
                <a:effectLst>
                  <a:outerShdw blurRad="38100" dist="38100" dir="2700000" algn="tl">
                    <a:srgbClr val="000000">
                      <a:alpha val="43137"/>
                    </a:srgbClr>
                  </a:outerShdw>
                </a:effectLst>
                <a:cs typeface="Times New Roman" pitchFamily="18" charset="0"/>
              </a:rPr>
              <a:t>Игра «Зайка едет в детский сад»</a:t>
            </a:r>
          </a:p>
        </p:txBody>
      </p:sp>
      <p:pic>
        <p:nvPicPr>
          <p:cNvPr id="27" name="Рисунок 26">
            <a:hlinkClick r:id="rId17" action="ppaction://hlinksldjump"/>
          </p:cNvPr>
          <p:cNvPicPr>
            <a:picLocks noChangeAspect="1"/>
          </p:cNvPicPr>
          <p:nvPr/>
        </p:nvPicPr>
        <p:blipFill rotWithShape="1">
          <a:blip r:embed="rId18" cstate="print"/>
          <a:srcRect l="16230" t="24067" r="18732" b="10627"/>
          <a:stretch/>
        </p:blipFill>
        <p:spPr>
          <a:xfrm>
            <a:off x="321142" y="5716480"/>
            <a:ext cx="1726152" cy="968992"/>
          </a:xfrm>
          <a:prstGeom prst="rect">
            <a:avLst/>
          </a:prstGeom>
          <a:scene3d>
            <a:camera prst="orthographicFront"/>
            <a:lightRig rig="threePt" dir="t"/>
          </a:scene3d>
          <a:sp3d>
            <a:bevelT/>
          </a:sp3d>
        </p:spPr>
      </p:pic>
      <p:pic>
        <p:nvPicPr>
          <p:cNvPr id="30" name="Рисунок 29">
            <a:hlinkClick r:id="rId19" action="ppaction://hlinksldjump"/>
          </p:cNvPr>
          <p:cNvPicPr>
            <a:picLocks noChangeAspect="1"/>
          </p:cNvPicPr>
          <p:nvPr/>
        </p:nvPicPr>
        <p:blipFill rotWithShape="1">
          <a:blip r:embed="rId20" cstate="print"/>
          <a:srcRect l="16454" t="24357" r="18815" b="10790"/>
          <a:stretch/>
        </p:blipFill>
        <p:spPr>
          <a:xfrm>
            <a:off x="10305413" y="578182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738AC8">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04" y="1145530"/>
            <a:ext cx="425668" cy="42902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084217" y="935203"/>
            <a:ext cx="9683633"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«Уложим кукол спать»</a:t>
            </a:r>
          </a:p>
          <a:p>
            <a:pPr algn="just" eaLnBrk="0" fontAlgn="base" hangingPunct="0">
              <a:spcBef>
                <a:spcPct val="0"/>
              </a:spcBef>
              <a:spcAft>
                <a:spcPct val="0"/>
              </a:spcAft>
            </a:pPr>
            <a:endParaRPr lang="ru-RU" sz="2200" dirty="0" smtClean="0">
              <a:solidFill>
                <a:prstClr val="black"/>
              </a:solidFill>
            </a:endParaRPr>
          </a:p>
          <a:p>
            <a:pPr algn="just"/>
            <a:endParaRPr lang="ru-RU" sz="2200" dirty="0" smtClean="0">
              <a:solidFill>
                <a:prstClr val="black"/>
              </a:solidFill>
            </a:endParaRPr>
          </a:p>
          <a:p>
            <a:pPr algn="just"/>
            <a:endParaRPr lang="ru-RU" sz="2200" dirty="0" smtClean="0">
              <a:solidFill>
                <a:prstClr val="black"/>
              </a:solidFill>
            </a:endParaRPr>
          </a:p>
          <a:p>
            <a:pPr algn="just" eaLnBrk="0" fontAlgn="base" hangingPunct="0">
              <a:spcBef>
                <a:spcPct val="0"/>
              </a:spcBef>
              <a:spcAft>
                <a:spcPct val="0"/>
              </a:spcAft>
            </a:pPr>
            <a:endParaRPr lang="ru-RU" dirty="0" smtClean="0">
              <a:solidFill>
                <a:srgbClr val="000000"/>
              </a:solidFill>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7" name="Прямоугольник 16"/>
          <p:cNvSpPr/>
          <p:nvPr/>
        </p:nvSpPr>
        <p:spPr>
          <a:xfrm>
            <a:off x="1123406" y="2534194"/>
            <a:ext cx="7186876" cy="4123313"/>
          </a:xfrm>
          <a:prstGeom prst="rect">
            <a:avLst/>
          </a:prstGeom>
        </p:spPr>
        <p:txBody>
          <a:bodyPr wrap="square">
            <a:spAutoFit/>
          </a:bodyPr>
          <a:lstStyle/>
          <a:p>
            <a:pPr algn="just"/>
            <a:r>
              <a:rPr lang="ru-RU" sz="2000" dirty="0" smtClean="0"/>
              <a:t>Ход игры: В гости к детям приходят две куклы. Дети знакомятся с ними, играют, угощают их вкусным печеньем, чаем. Дети и не заметили, как пришла пора отдохнуть куклам. Их надо уложить в кроватку. Так как эти куклы разные по росту, им надо правильно подобрать кроватку и постель. Дети с помощью воспитателя выполняют это задание. Из коробочки они достают простыни, одеяло, сравнивают их и застилают постель, правильно укладывают кукол спать. Воспитатель следит за речью детей, акцентируя внимание на то, чтобы они правильно употребляли слова результата сравнения: «выше – ниже»; «шире – уже»; «длиннее – короче».</a:t>
            </a:r>
          </a:p>
          <a:p>
            <a:r>
              <a:rPr lang="ru-RU" dirty="0" smtClean="0"/>
              <a:t/>
            </a:r>
            <a:br>
              <a:rPr lang="ru-RU" dirty="0" smtClean="0"/>
            </a:br>
            <a:endParaRPr lang="ru-RU" dirty="0"/>
          </a:p>
        </p:txBody>
      </p:sp>
      <p:sp>
        <p:nvSpPr>
          <p:cNvPr id="20" name="Прямоугольник 19"/>
          <p:cNvSpPr/>
          <p:nvPr/>
        </p:nvSpPr>
        <p:spPr>
          <a:xfrm>
            <a:off x="1123405" y="1280161"/>
            <a:ext cx="9627325" cy="1323439"/>
          </a:xfrm>
          <a:prstGeom prst="rect">
            <a:avLst/>
          </a:prstGeom>
        </p:spPr>
        <p:txBody>
          <a:bodyPr wrap="square">
            <a:spAutoFit/>
          </a:bodyPr>
          <a:lstStyle/>
          <a:p>
            <a:pPr algn="just"/>
            <a:r>
              <a:rPr lang="ru-RU" sz="2000" dirty="0" smtClean="0"/>
              <a:t>Цель: закрепить умение сравнивать два предмета по длине, ширине и высоте приемом приложения друг к другу, воспитывать доброжелательность.</a:t>
            </a:r>
          </a:p>
          <a:p>
            <a:pPr algn="just"/>
            <a:r>
              <a:rPr lang="ru-RU" sz="2000" dirty="0" smtClean="0"/>
              <a:t>Оборудование: 2 куклы, разные по росту, 2 кроватки разной длины, 2 стула разной высоты, 2 простыни разной длины, 2 одеяла разной ширины.</a:t>
            </a:r>
          </a:p>
        </p:txBody>
      </p:sp>
      <p:sp>
        <p:nvSpPr>
          <p:cNvPr id="26626" name="AutoShape 2"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28" name="AutoShape 4"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0" name="AutoShape 6"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2" name="AutoShape 8" descr="Картинки по запросу куклы  уложим спат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6636" name="Picture 12"/>
          <p:cNvPicPr>
            <a:picLocks noChangeAspect="1" noChangeArrowheads="1"/>
          </p:cNvPicPr>
          <p:nvPr/>
        </p:nvPicPr>
        <p:blipFill>
          <a:blip r:embed="rId12" cstate="print"/>
          <a:srcRect/>
          <a:stretch>
            <a:fillRect/>
          </a:stretch>
        </p:blipFill>
        <p:spPr bwMode="auto">
          <a:xfrm>
            <a:off x="8294914" y="2528394"/>
            <a:ext cx="2388454" cy="3094402"/>
          </a:xfrm>
          <a:prstGeom prst="rect">
            <a:avLst/>
          </a:prstGeom>
          <a:noFill/>
          <a:ln w="9525">
            <a:noFill/>
            <a:miter lim="800000"/>
            <a:headEnd/>
            <a:tailEnd/>
          </a:ln>
        </p:spPr>
      </p:pic>
      <p:pic>
        <p:nvPicPr>
          <p:cNvPr id="23" name="Рисунок 22">
            <a:hlinkClick r:id="rId13" action="ppaction://hlinksldjump"/>
          </p:cNvPr>
          <p:cNvPicPr>
            <a:picLocks noChangeAspect="1"/>
          </p:cNvPicPr>
          <p:nvPr/>
        </p:nvPicPr>
        <p:blipFill rotWithShape="1">
          <a:blip r:embed="rId14" cstate="print"/>
          <a:srcRect l="16454" t="24357" r="18815" b="10790"/>
          <a:stretch/>
        </p:blipFill>
        <p:spPr>
          <a:xfrm>
            <a:off x="-374089" y="5901396"/>
            <a:ext cx="1698274" cy="956604"/>
          </a:xfrm>
          <a:prstGeom prst="rect">
            <a:avLst/>
          </a:prstGeom>
          <a:scene3d>
            <a:camera prst="orthographicFront"/>
            <a:lightRig rig="threePt" dir="t"/>
          </a:scene3d>
          <a:sp3d>
            <a:bevelT/>
          </a:sp3d>
        </p:spPr>
      </p:pic>
      <p:pic>
        <p:nvPicPr>
          <p:cNvPr id="24" name="Picture 2">
            <a:hlinkClick r:id="rId15" action="ppaction://hlinksldjump"/>
          </p:cNvPr>
          <p:cNvPicPr>
            <a:picLocks noChangeAspect="1" noChangeArrowheads="1"/>
          </p:cNvPicPr>
          <p:nvPr/>
        </p:nvPicPr>
        <p:blipFill>
          <a:blip r:embed="rId16"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54500"/>
            <a:ext cx="12785687" cy="7567181"/>
          </a:xfrm>
          <a:prstGeom prst="rect">
            <a:avLst/>
          </a:prstGeom>
          <a:solidFill>
            <a:srgbClr val="F58659">
              <a:alpha val="98000"/>
            </a:srgbClr>
          </a:solidFill>
        </p:spPr>
      </p:pic>
      <p:sp>
        <p:nvSpPr>
          <p:cNvPr id="6" name="Заголовок 1"/>
          <p:cNvSpPr txBox="1">
            <a:spLocks/>
          </p:cNvSpPr>
          <p:nvPr/>
        </p:nvSpPr>
        <p:spPr>
          <a:xfrm>
            <a:off x="2222938" y="1103587"/>
            <a:ext cx="5616467" cy="35449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83" y="1383631"/>
            <a:ext cx="551793" cy="55552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799" y="1542102"/>
            <a:ext cx="405493" cy="424672"/>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213945" y="995747"/>
            <a:ext cx="955390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endParaRPr lang="ru-RU" sz="2200" dirty="0" smtClean="0"/>
          </a:p>
          <a:p>
            <a:pPr algn="just"/>
            <a:endParaRPr lang="ru-RU" sz="2200" dirty="0" smtClean="0"/>
          </a:p>
          <a:p>
            <a:pPr algn="just"/>
            <a:endParaRPr lang="ru-RU" sz="2200" dirty="0" smtClean="0"/>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 name="Прямоугольник 17"/>
          <p:cNvSpPr/>
          <p:nvPr/>
        </p:nvSpPr>
        <p:spPr>
          <a:xfrm>
            <a:off x="1101470" y="969856"/>
            <a:ext cx="9744892" cy="492443"/>
          </a:xfrm>
          <a:prstGeom prst="rect">
            <a:avLst/>
          </a:prstGeom>
        </p:spPr>
        <p:txBody>
          <a:bodyPr wrap="square">
            <a:spAutoFit/>
          </a:bodyPr>
          <a:lstStyle/>
          <a:p>
            <a:pPr lvl="0"/>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«Театральное представление»</a:t>
            </a:r>
          </a:p>
        </p:txBody>
      </p:sp>
      <p:sp>
        <p:nvSpPr>
          <p:cNvPr id="25602" name="AutoShape 2" descr="Картинки по запросу репка картинки для де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5604" name="Picture 4" descr="Картинки по запросу репка картинки для детей"/>
          <p:cNvPicPr>
            <a:picLocks noChangeAspect="1" noChangeArrowheads="1"/>
          </p:cNvPicPr>
          <p:nvPr/>
        </p:nvPicPr>
        <p:blipFill>
          <a:blip r:embed="rId12" cstate="print"/>
          <a:srcRect/>
          <a:stretch>
            <a:fillRect/>
          </a:stretch>
        </p:blipFill>
        <p:spPr bwMode="auto">
          <a:xfrm>
            <a:off x="6973560" y="3709852"/>
            <a:ext cx="2759530" cy="2207623"/>
          </a:xfrm>
          <a:prstGeom prst="rect">
            <a:avLst/>
          </a:prstGeom>
          <a:noFill/>
        </p:spPr>
      </p:pic>
      <p:sp>
        <p:nvSpPr>
          <p:cNvPr id="17" name="Прямоугольник 16"/>
          <p:cNvSpPr/>
          <p:nvPr/>
        </p:nvSpPr>
        <p:spPr>
          <a:xfrm>
            <a:off x="1097280" y="1306286"/>
            <a:ext cx="9718765" cy="2953762"/>
          </a:xfrm>
          <a:prstGeom prst="rect">
            <a:avLst/>
          </a:prstGeom>
        </p:spPr>
        <p:txBody>
          <a:bodyPr wrap="square">
            <a:spAutoFit/>
          </a:bodyPr>
          <a:lstStyle/>
          <a:p>
            <a:pPr algn="just"/>
            <a:r>
              <a:rPr lang="ru-RU" sz="2000" dirty="0" smtClean="0"/>
              <a:t>Цель: научить детей вживаться в образ, действовать коллективно.</a:t>
            </a:r>
          </a:p>
          <a:p>
            <a:pPr algn="just"/>
            <a:r>
              <a:rPr lang="ru-RU" sz="2000" dirty="0" smtClean="0"/>
              <a:t>Оборудование: костюмы или шапки-маски сказочных персонажей.</a:t>
            </a:r>
          </a:p>
          <a:p>
            <a:pPr algn="just"/>
            <a:r>
              <a:rPr lang="ru-RU" sz="2000" dirty="0" smtClean="0"/>
              <a:t>Ход игры: Воспитатель читает детям сказку (к примеру, сказку «Репка»), а потом задает вопросы: «Что посадил дед? Кто помогал деду вытащить репку? А смог бы дед один вытащить репку, как вы думаете? А кто из персонажей вам больше нравится?» После обсуждения сказки воспитатель предлагает детям поиграть в театр. Педагог распределяет роли среди желающих, читает вслух сказку, актеры действиями ее изображают. Не занятые в спектакле дети становятся зрителями. Затем дети меняются ролями – зрители становятся актерами и наоборот. </a:t>
            </a:r>
            <a:endParaRPr lang="ru-RU" sz="2000" dirty="0"/>
          </a:p>
        </p:txBody>
      </p:sp>
      <p:pic>
        <p:nvPicPr>
          <p:cNvPr id="20" name="Рисунок 19">
            <a:hlinkClick r:id="rId13" action="ppaction://hlinksldjump"/>
          </p:cNvPr>
          <p:cNvPicPr>
            <a:picLocks noChangeAspect="1"/>
          </p:cNvPicPr>
          <p:nvPr/>
        </p:nvPicPr>
        <p:blipFill rotWithShape="1">
          <a:blip r:embed="rId14" cstate="print"/>
          <a:srcRect l="16454" t="24357" r="18815" b="10790"/>
          <a:stretch/>
        </p:blipFill>
        <p:spPr>
          <a:xfrm>
            <a:off x="-313704" y="5901396"/>
            <a:ext cx="1698274" cy="956604"/>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15311"/>
            <a:ext cx="12785687" cy="7567181"/>
          </a:xfrm>
          <a:prstGeom prst="rect">
            <a:avLst/>
          </a:prstGeom>
          <a:solidFill>
            <a:srgbClr val="F58659">
              <a:alpha val="98000"/>
            </a:srgbClr>
          </a:solidFill>
        </p:spPr>
      </p:pic>
      <p:sp>
        <p:nvSpPr>
          <p:cNvPr id="6" name="Заголовок 1"/>
          <p:cNvSpPr txBox="1">
            <a:spLocks/>
          </p:cNvSpPr>
          <p:nvPr/>
        </p:nvSpPr>
        <p:spPr>
          <a:xfrm>
            <a:off x="1135116" y="2116183"/>
            <a:ext cx="9490843" cy="37485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lnSpc>
                <a:spcPct val="120000"/>
              </a:lnSpc>
            </a:pPr>
            <a:r>
              <a:rPr lang="ru-RU" sz="3600" dirty="0" smtClean="0"/>
              <a:t/>
            </a:r>
            <a:br>
              <a:rPr lang="ru-RU" sz="3600" dirty="0" smtClean="0"/>
            </a:br>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83" y="1383631"/>
            <a:ext cx="551793" cy="55552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9336" y="1765738"/>
            <a:ext cx="409230" cy="42858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109442" y="995747"/>
            <a:ext cx="955390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endParaRPr lang="ru-RU" sz="2200" dirty="0" smtClean="0"/>
          </a:p>
          <a:p>
            <a:pPr algn="just"/>
            <a:endParaRPr lang="ru-RU" sz="2200" dirty="0" smtClean="0"/>
          </a:p>
          <a:p>
            <a:pPr algn="just"/>
            <a:endParaRPr lang="ru-RU" sz="2200" dirty="0" smtClean="0"/>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 name="Прямоугольник 17"/>
          <p:cNvSpPr/>
          <p:nvPr/>
        </p:nvSpPr>
        <p:spPr>
          <a:xfrm>
            <a:off x="1072055" y="835572"/>
            <a:ext cx="9743090" cy="892552"/>
          </a:xfrm>
          <a:prstGeom prst="rect">
            <a:avLst/>
          </a:prstGeom>
        </p:spPr>
        <p:txBody>
          <a:bodyPr wrap="square">
            <a:spAutoFit/>
          </a:bodyPr>
          <a:lstStyle/>
          <a:p>
            <a:pPr lvl="0"/>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«Ромашки на лугу»</a:t>
            </a:r>
          </a:p>
          <a:p>
            <a:pPr lvl="0"/>
            <a:endParaRPr lang="ru-RU" sz="2600" b="1" dirty="0" smtClean="0">
              <a:solidFill>
                <a:srgbClr val="EF4F0F"/>
              </a:solidFill>
              <a:effectLst>
                <a:outerShdw blurRad="38100" dist="38100" dir="2700000" algn="tl">
                  <a:srgbClr val="000000">
                    <a:alpha val="43137"/>
                  </a:srgbClr>
                </a:outerShdw>
              </a:effectLst>
              <a:cs typeface="Times New Roman" pitchFamily="18" charset="0"/>
            </a:endParaRPr>
          </a:p>
        </p:txBody>
      </p:sp>
      <p:sp>
        <p:nvSpPr>
          <p:cNvPr id="17" name="Прямоугольник 16"/>
          <p:cNvSpPr/>
          <p:nvPr/>
        </p:nvSpPr>
        <p:spPr>
          <a:xfrm>
            <a:off x="1084217" y="1267097"/>
            <a:ext cx="9640389" cy="3416320"/>
          </a:xfrm>
          <a:prstGeom prst="rect">
            <a:avLst/>
          </a:prstGeom>
        </p:spPr>
        <p:txBody>
          <a:bodyPr wrap="square">
            <a:spAutoFit/>
          </a:bodyPr>
          <a:lstStyle/>
          <a:p>
            <a:pPr algn="just"/>
            <a:r>
              <a:rPr lang="ru-RU" sz="2000" dirty="0" smtClean="0"/>
              <a:t>Цель: развитие внимательности, воображения у детей.</a:t>
            </a:r>
          </a:p>
          <a:p>
            <a:pPr algn="just"/>
            <a:r>
              <a:rPr lang="ru-RU" sz="2000" dirty="0" smtClean="0"/>
              <a:t>Оборудование: аудиозаписи небольших отрывков грустной и веселой мелодий.</a:t>
            </a:r>
          </a:p>
          <a:p>
            <a:pPr algn="just"/>
            <a:r>
              <a:rPr lang="ru-RU" sz="2000" dirty="0" smtClean="0"/>
              <a:t>Ход игры: Воспитатель предлагает детям поиграть. «Представьте, что игровой зал – это большой луг. Все дети – это ромашки на лугу. Звучит веселая музыка – значит, наступило утро, все ромашки радуются, раскачиваются на месте, поднимая вверх руки. Когда звучит грустная музыка, идет сильный дождь, ромашки закрывают глаза, обнимают себя за плечи, им холодно и страшно. Если наступает тишина, наступила ночь, ромашки присаживаются на корточки, подкладывают ладошки под щеку и спокойно спят». Педагог ходит среди детей, поощряет их актерские способности.</a:t>
            </a:r>
          </a:p>
          <a:p>
            <a:r>
              <a:rPr lang="ru-RU" dirty="0" smtClean="0"/>
              <a:t/>
            </a:r>
            <a:br>
              <a:rPr lang="ru-RU" dirty="0" smtClean="0"/>
            </a:br>
            <a:endParaRPr lang="ru-RU" dirty="0"/>
          </a:p>
        </p:txBody>
      </p:sp>
      <p:pic>
        <p:nvPicPr>
          <p:cNvPr id="20" name="Рисунок 19" descr="Картинки по запросу ромашки на лугу картинки для детей"/>
          <p:cNvPicPr/>
          <p:nvPr/>
        </p:nvPicPr>
        <p:blipFill>
          <a:blip r:embed="rId12" cstate="print"/>
          <a:srcRect/>
          <a:stretch>
            <a:fillRect/>
          </a:stretch>
        </p:blipFill>
        <p:spPr bwMode="auto">
          <a:xfrm>
            <a:off x="2618558" y="4101738"/>
            <a:ext cx="6616882" cy="1763484"/>
          </a:xfrm>
          <a:prstGeom prst="rect">
            <a:avLst/>
          </a:prstGeom>
          <a:noFill/>
          <a:ln w="9525">
            <a:noFill/>
            <a:miter lim="800000"/>
            <a:headEnd/>
            <a:tailEnd/>
          </a:ln>
        </p:spPr>
      </p:pic>
      <p:pic>
        <p:nvPicPr>
          <p:cNvPr id="19" name="Рисунок 18">
            <a:hlinkClick r:id="rId13" action="ppaction://hlinksldjump"/>
          </p:cNvPr>
          <p:cNvPicPr>
            <a:picLocks noChangeAspect="1"/>
          </p:cNvPicPr>
          <p:nvPr/>
        </p:nvPicPr>
        <p:blipFill rotWithShape="1">
          <a:blip r:embed="rId14" cstate="print"/>
          <a:srcRect l="16454" t="24357" r="18815" b="10790"/>
          <a:stretch/>
        </p:blipFill>
        <p:spPr>
          <a:xfrm>
            <a:off x="-460353" y="5901396"/>
            <a:ext cx="1698274" cy="956604"/>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300064" y="1714928"/>
            <a:ext cx="4078577" cy="4584589"/>
          </a:xfrm>
          <a:prstGeom prst="rect">
            <a:avLst/>
          </a:prstGeom>
        </p:spPr>
      </p:pic>
      <p:pic>
        <p:nvPicPr>
          <p:cNvPr id="6" name="Рисунок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189464" y="3513672"/>
            <a:ext cx="2002536" cy="313639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1537" y="1428865"/>
            <a:ext cx="779556" cy="803421"/>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03" y="1492691"/>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6605" y="938588"/>
            <a:ext cx="457418" cy="46050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401" y="3394883"/>
            <a:ext cx="643420" cy="620975"/>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3985" y="4827010"/>
            <a:ext cx="817948" cy="959672"/>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9278" y="5501095"/>
            <a:ext cx="505709" cy="509126"/>
          </a:xfrm>
          <a:prstGeom prst="rect">
            <a:avLst/>
          </a:prstGeom>
        </p:spPr>
      </p:pic>
      <p:pic>
        <p:nvPicPr>
          <p:cNvPr id="3" name="Рисунок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191" y="2877671"/>
            <a:ext cx="4831378" cy="3657600"/>
          </a:xfrm>
          <a:prstGeom prst="rect">
            <a:avLst/>
          </a:prstGeom>
        </p:spPr>
      </p:pic>
      <p:sp>
        <p:nvSpPr>
          <p:cNvPr id="21" name="Прямоугольник 20">
            <a:hlinkClick r:id="rId10" action="ppaction://hlinksldjump"/>
          </p:cNvPr>
          <p:cNvSpPr/>
          <p:nvPr/>
        </p:nvSpPr>
        <p:spPr>
          <a:xfrm>
            <a:off x="440267" y="630620"/>
            <a:ext cx="3338356" cy="706861"/>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Память и внимание </a:t>
            </a:r>
            <a:endParaRPr lang="ru-RU" sz="2300" b="1" dirty="0"/>
          </a:p>
        </p:txBody>
      </p:sp>
      <p:sp>
        <p:nvSpPr>
          <p:cNvPr id="23" name="Прямоугольник 22">
            <a:hlinkClick r:id="rId11" action="ppaction://hlinksldjump"/>
          </p:cNvPr>
          <p:cNvSpPr/>
          <p:nvPr/>
        </p:nvSpPr>
        <p:spPr>
          <a:xfrm>
            <a:off x="4558554" y="2175641"/>
            <a:ext cx="2976693" cy="80960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Мышление</a:t>
            </a:r>
            <a:endParaRPr lang="ru-RU" sz="2300" b="1" dirty="0"/>
          </a:p>
        </p:txBody>
      </p:sp>
      <p:sp>
        <p:nvSpPr>
          <p:cNvPr id="24" name="Прямоугольник 23">
            <a:hlinkClick r:id="rId12" action="ppaction://hlinksldjump"/>
          </p:cNvPr>
          <p:cNvSpPr/>
          <p:nvPr/>
        </p:nvSpPr>
        <p:spPr>
          <a:xfrm>
            <a:off x="5141477" y="3762703"/>
            <a:ext cx="3020042" cy="75550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Подвижные игры</a:t>
            </a:r>
            <a:endParaRPr lang="ru-RU" sz="2300" b="1" dirty="0">
              <a:latin typeface="Times New Roman" panose="02020603050405020304" pitchFamily="18" charset="0"/>
              <a:cs typeface="Times New Roman" panose="02020603050405020304" pitchFamily="18" charset="0"/>
            </a:endParaRPr>
          </a:p>
        </p:txBody>
      </p:sp>
      <p:sp>
        <p:nvSpPr>
          <p:cNvPr id="25" name="Прямоугольник 24">
            <a:hlinkClick r:id="rId13" action="ppaction://hlinksldjump"/>
          </p:cNvPr>
          <p:cNvSpPr/>
          <p:nvPr/>
        </p:nvSpPr>
        <p:spPr>
          <a:xfrm>
            <a:off x="8696601" y="3710152"/>
            <a:ext cx="2970977" cy="918882"/>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Народные игры</a:t>
            </a:r>
            <a:endParaRPr lang="ru-RU" sz="2300" b="1" dirty="0">
              <a:latin typeface="Times New Roman" panose="02020603050405020304" pitchFamily="18" charset="0"/>
              <a:cs typeface="Times New Roman" panose="02020603050405020304" pitchFamily="18" charset="0"/>
            </a:endParaRPr>
          </a:p>
        </p:txBody>
      </p:sp>
      <p:sp>
        <p:nvSpPr>
          <p:cNvPr id="27" name="Прямоугольник 26">
            <a:hlinkClick r:id="rId14" action="ppaction://hlinksldjump"/>
          </p:cNvPr>
          <p:cNvSpPr/>
          <p:nvPr/>
        </p:nvSpPr>
        <p:spPr>
          <a:xfrm>
            <a:off x="5334217" y="5002924"/>
            <a:ext cx="2976064" cy="98101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latin typeface="Times New Roman" panose="02020603050405020304" pitchFamily="18" charset="0"/>
                <a:cs typeface="Times New Roman" panose="02020603050405020304" pitchFamily="18" charset="0"/>
              </a:rPr>
              <a:t>Сюжетно-ролевые игры</a:t>
            </a:r>
            <a:endParaRPr lang="ru-RU" sz="2300" b="1" dirty="0">
              <a:latin typeface="Times New Roman" panose="02020603050405020304" pitchFamily="18" charset="0"/>
              <a:cs typeface="Times New Roman" panose="02020603050405020304" pitchFamily="18" charset="0"/>
            </a:endParaRPr>
          </a:p>
        </p:txBody>
      </p:sp>
      <p:sp>
        <p:nvSpPr>
          <p:cNvPr id="28" name="Прямоугольник 27">
            <a:hlinkClick r:id="rId15" action="ppaction://hlinksldjump"/>
          </p:cNvPr>
          <p:cNvSpPr/>
          <p:nvPr/>
        </p:nvSpPr>
        <p:spPr>
          <a:xfrm>
            <a:off x="8292096" y="2014720"/>
            <a:ext cx="3151350" cy="95707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Развитие речи</a:t>
            </a:r>
            <a:endParaRPr lang="ru-RU" sz="2300" b="1" dirty="0"/>
          </a:p>
        </p:txBody>
      </p:sp>
      <p:sp>
        <p:nvSpPr>
          <p:cNvPr id="29" name="Прямоугольник 28">
            <a:hlinkClick r:id="rId16" action="ppaction://hlinksldjump"/>
          </p:cNvPr>
          <p:cNvSpPr/>
          <p:nvPr/>
        </p:nvSpPr>
        <p:spPr>
          <a:xfrm>
            <a:off x="8794120" y="462455"/>
            <a:ext cx="2864479" cy="846856"/>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Мелкая моторика</a:t>
            </a:r>
            <a:endParaRPr lang="ru-RU" sz="2300" b="1" dirty="0"/>
          </a:p>
        </p:txBody>
      </p:sp>
      <p:sp>
        <p:nvSpPr>
          <p:cNvPr id="30" name="Прямоугольник 29">
            <a:hlinkClick r:id="rId17" action="ppaction://hlinksldjump"/>
          </p:cNvPr>
          <p:cNvSpPr/>
          <p:nvPr/>
        </p:nvSpPr>
        <p:spPr>
          <a:xfrm>
            <a:off x="431924" y="1902372"/>
            <a:ext cx="3223066" cy="84082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Обучение счету</a:t>
            </a:r>
            <a:endParaRPr lang="ru-RU" sz="2300" b="1" dirty="0"/>
          </a:p>
        </p:txBody>
      </p:sp>
      <p:sp>
        <p:nvSpPr>
          <p:cNvPr id="31" name="Прямоугольник 30">
            <a:hlinkClick r:id="rId18" action="ppaction://hlinksldjump"/>
          </p:cNvPr>
          <p:cNvSpPr/>
          <p:nvPr/>
        </p:nvSpPr>
        <p:spPr>
          <a:xfrm>
            <a:off x="4155139" y="493986"/>
            <a:ext cx="3886201" cy="971744"/>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2300" b="1" dirty="0" smtClean="0"/>
              <a:t>Творческие способности</a:t>
            </a:r>
            <a:endParaRPr lang="ru-RU" sz="2300" b="1" dirty="0"/>
          </a:p>
        </p:txBody>
      </p:sp>
      <p:pic>
        <p:nvPicPr>
          <p:cNvPr id="32" name="Рисунок 31">
            <a:hlinkClick r:id="rId19" action="ppaction://hlinksldjump"/>
          </p:cNvPr>
          <p:cNvPicPr>
            <a:picLocks noChangeAspect="1"/>
          </p:cNvPicPr>
          <p:nvPr/>
        </p:nvPicPr>
        <p:blipFill rotWithShape="1">
          <a:blip r:embed="rId20"/>
          <a:srcRect l="24926" t="22927" r="8676" b="10373"/>
          <a:stretch/>
        </p:blipFill>
        <p:spPr>
          <a:xfrm>
            <a:off x="9507070" y="5403797"/>
            <a:ext cx="2312894" cy="1306285"/>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3457262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31076"/>
            <a:ext cx="12785687" cy="7567181"/>
          </a:xfrm>
          <a:prstGeom prst="rect">
            <a:avLst/>
          </a:prstGeom>
          <a:solidFill>
            <a:srgbClr val="F58659">
              <a:alpha val="98000"/>
            </a:srgbClr>
          </a:solidFill>
        </p:spPr>
      </p:pic>
      <p:sp>
        <p:nvSpPr>
          <p:cNvPr id="6" name="Заголовок 1"/>
          <p:cNvSpPr txBox="1">
            <a:spLocks/>
          </p:cNvSpPr>
          <p:nvPr/>
        </p:nvSpPr>
        <p:spPr>
          <a:xfrm>
            <a:off x="1135116" y="1371600"/>
            <a:ext cx="9490843" cy="44931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ru-RU" sz="3600" dirty="0" smtClean="0"/>
              <a:t/>
            </a:r>
            <a:br>
              <a:rPr lang="ru-RU" sz="3600" dirty="0" smtClean="0"/>
            </a:br>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83" y="1383631"/>
            <a:ext cx="551793" cy="55552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9336" y="1765738"/>
            <a:ext cx="409230" cy="42858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213945" y="995747"/>
            <a:ext cx="955390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endParaRPr lang="ru-RU" sz="2200" dirty="0" smtClean="0"/>
          </a:p>
          <a:p>
            <a:pPr algn="just"/>
            <a:endParaRPr lang="ru-RU" sz="2200" dirty="0" smtClean="0"/>
          </a:p>
          <a:p>
            <a:pPr algn="just"/>
            <a:endParaRPr lang="ru-RU" sz="2200" dirty="0" smtClean="0"/>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 name="Прямоугольник 17"/>
          <p:cNvSpPr/>
          <p:nvPr/>
        </p:nvSpPr>
        <p:spPr>
          <a:xfrm>
            <a:off x="1156447" y="888274"/>
            <a:ext cx="9658697" cy="892552"/>
          </a:xfrm>
          <a:prstGeom prst="rect">
            <a:avLst/>
          </a:prstGeom>
        </p:spPr>
        <p:txBody>
          <a:bodyPr wrap="square">
            <a:spAutoFit/>
          </a:bodyPr>
          <a:lstStyle/>
          <a:p>
            <a:pPr lvl="0"/>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«День рождения Степашки»</a:t>
            </a:r>
          </a:p>
          <a:p>
            <a:pPr lvl="0"/>
            <a:endParaRPr lang="ru-RU" sz="2600" b="1" dirty="0" smtClean="0">
              <a:solidFill>
                <a:srgbClr val="EF4F0F"/>
              </a:solidFill>
              <a:effectLst>
                <a:outerShdw blurRad="38100" dist="38100" dir="2700000" algn="tl">
                  <a:srgbClr val="000000">
                    <a:alpha val="43137"/>
                  </a:srgbClr>
                </a:outerShdw>
              </a:effectLst>
              <a:cs typeface="Times New Roman" pitchFamily="18" charset="0"/>
            </a:endParaRPr>
          </a:p>
        </p:txBody>
      </p:sp>
      <p:sp>
        <p:nvSpPr>
          <p:cNvPr id="17" name="Прямоугольник 16"/>
          <p:cNvSpPr/>
          <p:nvPr/>
        </p:nvSpPr>
        <p:spPr>
          <a:xfrm>
            <a:off x="1196789" y="1936376"/>
            <a:ext cx="6347012" cy="4339650"/>
          </a:xfrm>
          <a:prstGeom prst="rect">
            <a:avLst/>
          </a:prstGeom>
        </p:spPr>
        <p:txBody>
          <a:bodyPr wrap="square">
            <a:spAutoFit/>
          </a:bodyPr>
          <a:lstStyle/>
          <a:p>
            <a:pPr algn="just"/>
            <a:endParaRPr lang="ru-RU" sz="2000" dirty="0" smtClean="0"/>
          </a:p>
          <a:p>
            <a:pPr algn="just"/>
            <a:endParaRPr lang="ru-RU" sz="2000" dirty="0" smtClean="0"/>
          </a:p>
          <a:p>
            <a:pPr algn="just"/>
            <a:endParaRPr lang="ru-RU" sz="2000" dirty="0" smtClean="0"/>
          </a:p>
          <a:p>
            <a:pPr algn="just"/>
            <a:r>
              <a:rPr lang="ru-RU" sz="2000" dirty="0" smtClean="0"/>
              <a:t>Ход игры: воспитатель сообщает детям о том, что у Степашки сегодня день рождения, предлагает пойти к нему в гости и поздравить его. Дети берут игрушки, идут в гости к Степашке и поздравляют его. Степашка предлагает всем чай с тортом и просит помочь ему накрыть стол. Дети активно участвуют в этом, с помощью воспитателя сервируют стол. Необходимо обращать внимание на взаимоотношения между детьми в процессе игры.</a:t>
            </a:r>
          </a:p>
          <a:p>
            <a:r>
              <a:rPr lang="ru-RU" dirty="0" smtClean="0"/>
              <a:t/>
            </a:r>
            <a:br>
              <a:rPr lang="ru-RU" dirty="0" smtClean="0"/>
            </a:br>
            <a:endParaRPr lang="ru-RU" dirty="0"/>
          </a:p>
        </p:txBody>
      </p:sp>
      <p:sp>
        <p:nvSpPr>
          <p:cNvPr id="23556" name="AutoShape 4" descr="Картинки по запросу картинка степашки  рисуно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3558" name="Picture 6" descr="Картинки по запросу картинка степашки  рисунок"/>
          <p:cNvPicPr>
            <a:picLocks noChangeAspect="1" noChangeArrowheads="1"/>
          </p:cNvPicPr>
          <p:nvPr/>
        </p:nvPicPr>
        <p:blipFill>
          <a:blip r:embed="rId12" cstate="print"/>
          <a:srcRect/>
          <a:stretch>
            <a:fillRect/>
          </a:stretch>
        </p:blipFill>
        <p:spPr bwMode="auto">
          <a:xfrm>
            <a:off x="7594486" y="2594344"/>
            <a:ext cx="3012554" cy="3012554"/>
          </a:xfrm>
          <a:prstGeom prst="rect">
            <a:avLst/>
          </a:prstGeom>
          <a:noFill/>
        </p:spPr>
      </p:pic>
      <p:sp>
        <p:nvSpPr>
          <p:cNvPr id="21" name="Прямоугольник 20"/>
          <p:cNvSpPr/>
          <p:nvPr/>
        </p:nvSpPr>
        <p:spPr>
          <a:xfrm>
            <a:off x="1169893" y="1290918"/>
            <a:ext cx="9533965" cy="1631216"/>
          </a:xfrm>
          <a:prstGeom prst="rect">
            <a:avLst/>
          </a:prstGeom>
        </p:spPr>
        <p:txBody>
          <a:bodyPr wrap="square">
            <a:spAutoFit/>
          </a:bodyPr>
          <a:lstStyle/>
          <a:p>
            <a:pPr algn="just"/>
            <a:r>
              <a:rPr lang="ru-RU" sz="2000" dirty="0" smtClean="0"/>
              <a:t>Цель: расширить знания детей о способах и последовательности сервировки стола для праздничного обеда, воспитывать внимательность, заботливость, расширить словарный запас: ввести понятия «праздничный обед», «именины», «сервировка».</a:t>
            </a:r>
          </a:p>
          <a:p>
            <a:pPr algn="just"/>
            <a:r>
              <a:rPr lang="ru-RU" sz="2000" dirty="0" smtClean="0"/>
              <a:t>Оборудование: игрушки, которые могут прийти в гости к Степашке, столовые предметы, скатерть, столик, стульчики.</a:t>
            </a:r>
          </a:p>
        </p:txBody>
      </p:sp>
      <p:pic>
        <p:nvPicPr>
          <p:cNvPr id="22" name="Рисунок 21">
            <a:hlinkClick r:id="rId13" action="ppaction://hlinksldjump"/>
          </p:cNvPr>
          <p:cNvPicPr>
            <a:picLocks noChangeAspect="1"/>
          </p:cNvPicPr>
          <p:nvPr/>
        </p:nvPicPr>
        <p:blipFill rotWithShape="1">
          <a:blip r:embed="rId14" cstate="print"/>
          <a:srcRect l="16454" t="24357" r="18815" b="10790"/>
          <a:stretch/>
        </p:blipFill>
        <p:spPr>
          <a:xfrm>
            <a:off x="-330956" y="5901396"/>
            <a:ext cx="1698274" cy="956604"/>
          </a:xfrm>
          <a:prstGeom prst="rect">
            <a:avLst/>
          </a:prstGeom>
          <a:scene3d>
            <a:camera prst="orthographicFront"/>
            <a:lightRig rig="threePt" dir="t"/>
          </a:scene3d>
          <a:sp3d>
            <a:bevelT/>
          </a:sp3d>
        </p:spPr>
      </p:pic>
      <p:pic>
        <p:nvPicPr>
          <p:cNvPr id="23" name="Picture 2">
            <a:hlinkClick r:id="rId15" action="ppaction://hlinksldjump"/>
          </p:cNvPr>
          <p:cNvPicPr>
            <a:picLocks noChangeAspect="1" noChangeArrowheads="1"/>
          </p:cNvPicPr>
          <p:nvPr/>
        </p:nvPicPr>
        <p:blipFill>
          <a:blip r:embed="rId16"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clrChange>
              <a:clrFrom>
                <a:srgbClr val="FCED84"/>
              </a:clrFrom>
              <a:clrTo>
                <a:srgbClr val="FCED84">
                  <a:alpha val="0"/>
                </a:srgbClr>
              </a:clrTo>
            </a:clrChange>
            <a:extLst>
              <a:ext uri="{28A0092B-C50C-407E-A947-70E740481C1C}">
                <a14:useLocalDpi xmlns:a14="http://schemas.microsoft.com/office/drawing/2010/main" val="0"/>
              </a:ext>
            </a:extLst>
          </a:blip>
          <a:stretch>
            <a:fillRect/>
          </a:stretch>
        </p:blipFill>
        <p:spPr>
          <a:xfrm>
            <a:off x="-593687" y="-331076"/>
            <a:ext cx="12785687" cy="7567181"/>
          </a:xfrm>
          <a:prstGeom prst="rect">
            <a:avLst/>
          </a:prstGeom>
          <a:solidFill>
            <a:srgbClr val="F58659">
              <a:alpha val="98000"/>
            </a:srgbClr>
          </a:solidFill>
        </p:spPr>
      </p:pic>
      <p:sp>
        <p:nvSpPr>
          <p:cNvPr id="6" name="Заголовок 1"/>
          <p:cNvSpPr txBox="1">
            <a:spLocks/>
          </p:cNvSpPr>
          <p:nvPr/>
        </p:nvSpPr>
        <p:spPr>
          <a:xfrm>
            <a:off x="1135116" y="1371600"/>
            <a:ext cx="9490843" cy="44931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ru-RU" sz="3600" dirty="0" smtClean="0"/>
              <a:t/>
            </a:r>
            <a:br>
              <a:rPr lang="ru-RU" sz="3600" dirty="0" smtClean="0"/>
            </a:br>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83" y="1383631"/>
            <a:ext cx="551793" cy="55552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642" y="5729100"/>
            <a:ext cx="405780" cy="40852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607"/>
            <a:ext cx="807211" cy="94707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292" y="984375"/>
            <a:ext cx="689471" cy="7105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9336" y="1765738"/>
            <a:ext cx="409230" cy="42858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96" y="5841468"/>
            <a:ext cx="706892" cy="706892"/>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7245" y="6050382"/>
            <a:ext cx="487136" cy="470143"/>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99089" y="174593"/>
            <a:ext cx="487136" cy="4701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2909" y="5430945"/>
            <a:ext cx="694740" cy="706677"/>
          </a:xfrm>
          <a:prstGeom prst="rect">
            <a:avLst/>
          </a:prstGeom>
        </p:spPr>
      </p:pic>
      <p:sp>
        <p:nvSpPr>
          <p:cNvPr id="1025" name="Rectangle 1"/>
          <p:cNvSpPr>
            <a:spLocks noChangeArrowheads="1"/>
          </p:cNvSpPr>
          <p:nvPr/>
        </p:nvSpPr>
        <p:spPr bwMode="auto">
          <a:xfrm>
            <a:off x="1213945" y="995747"/>
            <a:ext cx="955390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endParaRPr lang="ru-RU" sz="2200" dirty="0" smtClean="0"/>
          </a:p>
          <a:p>
            <a:pPr algn="just"/>
            <a:endParaRPr lang="ru-RU" sz="2200" dirty="0" smtClean="0"/>
          </a:p>
          <a:p>
            <a:pPr algn="just"/>
            <a:endParaRPr lang="ru-RU" sz="2200" dirty="0" smtClean="0"/>
          </a:p>
          <a:p>
            <a:pPr lvl="0" algn="just" eaLnBrk="0" fontAlgn="base" hangingPunct="0">
              <a:spcBef>
                <a:spcPct val="0"/>
              </a:spcBef>
              <a:spcAft>
                <a:spcPct val="0"/>
              </a:spcAft>
            </a:pPr>
            <a:endParaRPr kumimoji="0" lang="ru-RU" b="0" i="0" u="none" strike="noStrike" cap="none" normalizeH="0" baseline="0" dirty="0" smtClean="0">
              <a:ln>
                <a:noFill/>
              </a:ln>
              <a:solidFill>
                <a:srgbClr val="000000"/>
              </a:solidFill>
              <a:effectLst/>
              <a:cs typeface="Times New Roman" pitchFamily="18" charset="0"/>
            </a:endParaRPr>
          </a:p>
        </p:txBody>
      </p:sp>
      <p:sp>
        <p:nvSpPr>
          <p:cNvPr id="1026" name="AutoShape 2" descr="https://lh6.googleusercontent.com/MMkroXFitRyqzw2hETygIHMFgohF9DKuEll_L-d76_8WVXva5_MXjQRhXETr-ssyMwmZfN8rqL2O3y15pVBANcD0PIsSkJ6o3qeR4FoQYf9Ert90YEaGnXNYeViwNHom1mj8j7ZViUJhosysqQ"/>
          <p:cNvSpPr>
            <a:spLocks noChangeAspect="1" noChangeArrowheads="1"/>
          </p:cNvSpPr>
          <p:nvPr/>
        </p:nvSpPr>
        <p:spPr bwMode="auto">
          <a:xfrm>
            <a:off x="1827213" y="563563"/>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 name="Прямоугольник 17"/>
          <p:cNvSpPr/>
          <p:nvPr/>
        </p:nvSpPr>
        <p:spPr>
          <a:xfrm>
            <a:off x="1072055" y="901337"/>
            <a:ext cx="9743090" cy="892552"/>
          </a:xfrm>
          <a:prstGeom prst="rect">
            <a:avLst/>
          </a:prstGeom>
        </p:spPr>
        <p:txBody>
          <a:bodyPr wrap="square">
            <a:spAutoFit/>
          </a:bodyPr>
          <a:lstStyle/>
          <a:p>
            <a:pPr lvl="0"/>
            <a:r>
              <a:rPr lang="ru-RU" sz="2600" b="1" dirty="0" smtClean="0">
                <a:solidFill>
                  <a:srgbClr val="EF4F0F"/>
                </a:solidFill>
                <a:effectLst>
                  <a:outerShdw blurRad="38100" dist="38100" dir="2700000" algn="tl">
                    <a:srgbClr val="000000">
                      <a:alpha val="43137"/>
                    </a:srgbClr>
                  </a:outerShdw>
                </a:effectLst>
                <a:cs typeface="Times New Roman" pitchFamily="18" charset="0"/>
              </a:rPr>
              <a:t>Игра «Зайка едет в детский сад»</a:t>
            </a:r>
          </a:p>
          <a:p>
            <a:pPr lvl="0"/>
            <a:endParaRPr lang="ru-RU" sz="2600" b="1" dirty="0" smtClean="0">
              <a:solidFill>
                <a:srgbClr val="EF4F0F"/>
              </a:solidFill>
              <a:effectLst>
                <a:outerShdw blurRad="38100" dist="38100" dir="2700000" algn="tl">
                  <a:srgbClr val="000000">
                    <a:alpha val="43137"/>
                  </a:srgbClr>
                </a:outerShdw>
              </a:effectLst>
              <a:cs typeface="Times New Roman" pitchFamily="18" charset="0"/>
            </a:endParaRPr>
          </a:p>
        </p:txBody>
      </p:sp>
      <p:sp>
        <p:nvSpPr>
          <p:cNvPr id="17" name="Прямоугольник 16"/>
          <p:cNvSpPr/>
          <p:nvPr/>
        </p:nvSpPr>
        <p:spPr>
          <a:xfrm>
            <a:off x="1024760" y="1166648"/>
            <a:ext cx="9821916" cy="646331"/>
          </a:xfrm>
          <a:prstGeom prst="rect">
            <a:avLst/>
          </a:prstGeom>
        </p:spPr>
        <p:txBody>
          <a:bodyPr wrap="square">
            <a:spAutoFit/>
          </a:bodyPr>
          <a:lstStyle/>
          <a:p>
            <a:r>
              <a:rPr lang="ru-RU" dirty="0" smtClean="0"/>
              <a:t/>
            </a:r>
            <a:br>
              <a:rPr lang="ru-RU" dirty="0" smtClean="0"/>
            </a:br>
            <a:endParaRPr lang="ru-RU" dirty="0"/>
          </a:p>
        </p:txBody>
      </p:sp>
      <p:sp>
        <p:nvSpPr>
          <p:cNvPr id="19" name="Прямоугольник 18"/>
          <p:cNvSpPr/>
          <p:nvPr/>
        </p:nvSpPr>
        <p:spPr>
          <a:xfrm>
            <a:off x="1119352" y="1188720"/>
            <a:ext cx="9695793" cy="2774641"/>
          </a:xfrm>
          <a:prstGeom prst="rect">
            <a:avLst/>
          </a:prstGeom>
        </p:spPr>
        <p:txBody>
          <a:bodyPr wrap="square">
            <a:spAutoFit/>
          </a:bodyPr>
          <a:lstStyle/>
          <a:p>
            <a:pPr algn="just"/>
            <a:r>
              <a:rPr lang="ru-RU" sz="2100" dirty="0" smtClean="0"/>
              <a:t>Цель: активизировать и развивать речь детей, раскрыть игровой замысел; формировать начальные навыки ролевого поведения.</a:t>
            </a:r>
          </a:p>
          <a:p>
            <a:pPr algn="just"/>
            <a:r>
              <a:rPr lang="ru-RU" sz="2100" dirty="0" smtClean="0"/>
              <a:t>Материал и оборудование: зайка</a:t>
            </a:r>
          </a:p>
          <a:p>
            <a:pPr algn="just"/>
            <a:r>
              <a:rPr lang="ru-RU" sz="2100" dirty="0" smtClean="0"/>
              <a:t>Ход игры: - Ребята, Зайке нужно в детский сад, а он находится очень далеко, поэтому Зайка решил поехать на машине. Помогите ему добраться до детского сада. Нам нужен шофёр машины. Но не всё так просто, ведь нужно проехать через разные препятствия. Далее воспитатель следит за игрой и устраивает препятствия на пути машины.</a:t>
            </a:r>
            <a:endParaRPr lang="ru-RU" sz="2100" dirty="0"/>
          </a:p>
        </p:txBody>
      </p:sp>
      <p:pic>
        <p:nvPicPr>
          <p:cNvPr id="58370" name="Picture 2"/>
          <p:cNvPicPr>
            <a:picLocks noChangeAspect="1" noChangeArrowheads="1"/>
          </p:cNvPicPr>
          <p:nvPr/>
        </p:nvPicPr>
        <p:blipFill>
          <a:blip r:embed="rId12" cstate="print"/>
          <a:srcRect/>
          <a:stretch>
            <a:fillRect/>
          </a:stretch>
        </p:blipFill>
        <p:spPr bwMode="auto">
          <a:xfrm>
            <a:off x="3833607" y="3481595"/>
            <a:ext cx="3155022" cy="2332424"/>
          </a:xfrm>
          <a:prstGeom prst="rect">
            <a:avLst/>
          </a:prstGeom>
          <a:noFill/>
          <a:ln w="9525">
            <a:noFill/>
            <a:miter lim="800000"/>
            <a:headEnd/>
            <a:tailEnd/>
          </a:ln>
        </p:spPr>
      </p:pic>
      <p:pic>
        <p:nvPicPr>
          <p:cNvPr id="20" name="Рисунок 19">
            <a:hlinkClick r:id="rId13" action="ppaction://hlinksldjump"/>
          </p:cNvPr>
          <p:cNvPicPr>
            <a:picLocks noChangeAspect="1"/>
          </p:cNvPicPr>
          <p:nvPr/>
        </p:nvPicPr>
        <p:blipFill rotWithShape="1">
          <a:blip r:embed="rId14" cstate="print"/>
          <a:srcRect l="16454" t="24357" r="18815" b="10790"/>
          <a:stretch/>
        </p:blipFill>
        <p:spPr>
          <a:xfrm>
            <a:off x="-408594" y="5901396"/>
            <a:ext cx="1698274" cy="956604"/>
          </a:xfrm>
          <a:prstGeom prst="rect">
            <a:avLst/>
          </a:prstGeom>
          <a:scene3d>
            <a:camera prst="orthographicFront"/>
            <a:lightRig rig="threePt" dir="t"/>
          </a:scene3d>
          <a:sp3d>
            <a:bevelT/>
          </a:sp3d>
        </p:spPr>
      </p:pic>
      <p:pic>
        <p:nvPicPr>
          <p:cNvPr id="21" name="Picture 2">
            <a:hlinkClick r:id="rId15" action="ppaction://hlinksldjump"/>
          </p:cNvPr>
          <p:cNvPicPr>
            <a:picLocks noChangeAspect="1" noChangeArrowheads="1"/>
          </p:cNvPicPr>
          <p:nvPr/>
        </p:nvPicPr>
        <p:blipFill>
          <a:blip r:embed="rId16" cstate="print"/>
          <a:srcRect l="20423" t="17498" r="6644" b="10061"/>
          <a:stretch>
            <a:fillRect/>
          </a:stretch>
        </p:blipFill>
        <p:spPr bwMode="auto">
          <a:xfrm>
            <a:off x="10222301" y="5877549"/>
            <a:ext cx="1754925" cy="980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4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2444" y="2082357"/>
            <a:ext cx="779556" cy="80342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4582" y="0"/>
            <a:ext cx="457418" cy="46050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7580" y="6230983"/>
            <a:ext cx="534419" cy="627016"/>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950822"/>
            <a:ext cx="685294" cy="637819"/>
          </a:xfrm>
          <a:prstGeom prst="rect">
            <a:avLst/>
          </a:prstGeom>
        </p:spPr>
      </p:pic>
      <p:pic>
        <p:nvPicPr>
          <p:cNvPr id="17" name="Рисунок 1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404457" y="232913"/>
            <a:ext cx="6074230" cy="1988019"/>
          </a:xfrm>
          <a:prstGeom prst="rect">
            <a:avLst/>
          </a:prstGeom>
        </p:spPr>
      </p:pic>
      <p:pic>
        <p:nvPicPr>
          <p:cNvPr id="19" name="Рисунок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695406" y="470262"/>
            <a:ext cx="6714309" cy="2024741"/>
          </a:xfrm>
          <a:prstGeom prst="rect">
            <a:avLst/>
          </a:prstGeom>
        </p:spPr>
      </p:pic>
      <p:pic>
        <p:nvPicPr>
          <p:cNvPr id="21" name="Рисунок 20"/>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364624" y="2415395"/>
            <a:ext cx="7524205" cy="1866263"/>
          </a:xfrm>
          <a:prstGeom prst="rect">
            <a:avLst/>
          </a:prstGeom>
        </p:spPr>
      </p:pic>
      <p:pic>
        <p:nvPicPr>
          <p:cNvPr id="22" name="Рисунок 21"/>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91374" y="4134519"/>
            <a:ext cx="7296913" cy="1731443"/>
          </a:xfrm>
          <a:prstGeom prst="rect">
            <a:avLst/>
          </a:prstGeom>
        </p:spPr>
      </p:pic>
      <p:pic>
        <p:nvPicPr>
          <p:cNvPr id="23" name="Рисунок 22"/>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923314" y="4014487"/>
            <a:ext cx="5268686" cy="2116182"/>
          </a:xfrm>
          <a:prstGeom prst="rect">
            <a:avLst/>
          </a:prstGeom>
        </p:spPr>
      </p:pic>
      <p:sp>
        <p:nvSpPr>
          <p:cNvPr id="24" name="Прямоугольник 23">
            <a:hlinkClick r:id="rId11" action="ppaction://hlinksldjump"/>
          </p:cNvPr>
          <p:cNvSpPr/>
          <p:nvPr/>
        </p:nvSpPr>
        <p:spPr>
          <a:xfrm>
            <a:off x="1319349" y="807207"/>
            <a:ext cx="4415245" cy="954107"/>
          </a:xfrm>
          <a:prstGeom prst="rect">
            <a:avLst/>
          </a:prstGeom>
        </p:spPr>
        <p:txBody>
          <a:bodyPr wrap="square">
            <a:spAutoFit/>
          </a:bodyPr>
          <a:lstStyle/>
          <a:p>
            <a:pPr algn="ctr"/>
            <a:r>
              <a:rPr lang="ru-RU" sz="2800" b="1" dirty="0" smtClean="0">
                <a:solidFill>
                  <a:schemeClr val="accent4">
                    <a:lumMod val="50000"/>
                  </a:schemeClr>
                </a:solidFill>
                <a:effectLst>
                  <a:outerShdw blurRad="38100" dist="38100" dir="2700000" algn="tl">
                    <a:srgbClr val="000000">
                      <a:alpha val="43137"/>
                    </a:srgbClr>
                  </a:outerShdw>
                </a:effectLst>
              </a:rPr>
              <a:t>Игра «Я скажу а ты запомни»</a:t>
            </a:r>
          </a:p>
        </p:txBody>
      </p:sp>
      <p:sp>
        <p:nvSpPr>
          <p:cNvPr id="25" name="Прямоугольник 24">
            <a:hlinkClick r:id="rId12" action="ppaction://hlinksldjump"/>
          </p:cNvPr>
          <p:cNvSpPr/>
          <p:nvPr/>
        </p:nvSpPr>
        <p:spPr>
          <a:xfrm>
            <a:off x="6740434" y="1097280"/>
            <a:ext cx="5094515" cy="523220"/>
          </a:xfrm>
          <a:prstGeom prst="rect">
            <a:avLst/>
          </a:prstGeom>
        </p:spPr>
        <p:txBody>
          <a:bodyPr wrap="square">
            <a:spAutoFit/>
          </a:bodyPr>
          <a:lstStyle/>
          <a:p>
            <a:r>
              <a:rPr lang="ru-RU" sz="2800" b="1" dirty="0" smtClean="0">
                <a:solidFill>
                  <a:schemeClr val="accent4">
                    <a:lumMod val="50000"/>
                  </a:schemeClr>
                </a:solidFill>
                <a:effectLst>
                  <a:outerShdw blurRad="38100" dist="38100" dir="2700000" algn="tl">
                    <a:srgbClr val="000000">
                      <a:alpha val="43137"/>
                    </a:srgbClr>
                  </a:outerShdw>
                </a:effectLst>
              </a:rPr>
              <a:t>Игра «Потопаем-похлопаем»</a:t>
            </a:r>
          </a:p>
        </p:txBody>
      </p:sp>
      <p:sp>
        <p:nvSpPr>
          <p:cNvPr id="26" name="Прямоугольник 25">
            <a:hlinkClick r:id="rId13" action="ppaction://hlinksldjump"/>
          </p:cNvPr>
          <p:cNvSpPr/>
          <p:nvPr/>
        </p:nvSpPr>
        <p:spPr>
          <a:xfrm>
            <a:off x="3701226" y="3061391"/>
            <a:ext cx="5957832" cy="523220"/>
          </a:xfrm>
          <a:prstGeom prst="rect">
            <a:avLst/>
          </a:prstGeom>
        </p:spPr>
        <p:txBody>
          <a:bodyPr wrap="square">
            <a:spAutoFit/>
          </a:bodyPr>
          <a:lstStyle/>
          <a:p>
            <a:r>
              <a:rPr lang="ru-RU" sz="2800" b="1" dirty="0" smtClean="0">
                <a:solidFill>
                  <a:schemeClr val="accent4">
                    <a:lumMod val="50000"/>
                  </a:schemeClr>
                </a:solidFill>
                <a:effectLst>
                  <a:outerShdw blurRad="38100" dist="38100" dir="2700000" algn="tl">
                    <a:srgbClr val="000000">
                      <a:alpha val="43137"/>
                    </a:srgbClr>
                  </a:outerShdw>
                </a:effectLst>
              </a:rPr>
              <a:t>Игра «Повтори </a:t>
            </a:r>
            <a:r>
              <a:rPr lang="ru-RU" sz="2800" b="1" dirty="0" err="1" smtClean="0">
                <a:solidFill>
                  <a:schemeClr val="accent4">
                    <a:lumMod val="50000"/>
                  </a:schemeClr>
                </a:solidFill>
                <a:effectLst>
                  <a:outerShdw blurRad="38100" dist="38100" dir="2700000" algn="tl">
                    <a:srgbClr val="000000">
                      <a:alpha val="43137"/>
                    </a:srgbClr>
                  </a:outerShdw>
                </a:effectLst>
              </a:rPr>
              <a:t>оргамент</a:t>
            </a:r>
            <a:r>
              <a:rPr lang="ru-RU" sz="2800" b="1" dirty="0" smtClean="0">
                <a:solidFill>
                  <a:schemeClr val="accent4">
                    <a:lumMod val="50000"/>
                  </a:schemeClr>
                </a:solidFill>
                <a:effectLst>
                  <a:outerShdw blurRad="38100" dist="38100" dir="2700000" algn="tl">
                    <a:srgbClr val="000000">
                      <a:alpha val="43137"/>
                    </a:srgbClr>
                  </a:outerShdw>
                </a:effectLst>
              </a:rPr>
              <a:t>»</a:t>
            </a:r>
            <a:endParaRPr lang="ru-RU" sz="2800" dirty="0" smtClean="0">
              <a:solidFill>
                <a:schemeClr val="accent4">
                  <a:lumMod val="50000"/>
                </a:schemeClr>
              </a:solidFill>
              <a:effectLst>
                <a:outerShdw blurRad="38100" dist="38100" dir="2700000" algn="tl">
                  <a:srgbClr val="000000">
                    <a:alpha val="43137"/>
                  </a:srgbClr>
                </a:outerShdw>
              </a:effectLst>
            </a:endParaRPr>
          </a:p>
        </p:txBody>
      </p:sp>
      <p:sp>
        <p:nvSpPr>
          <p:cNvPr id="27" name="Прямоугольник 26">
            <a:hlinkClick r:id="rId12" action="ppaction://hlinksldjump"/>
          </p:cNvPr>
          <p:cNvSpPr/>
          <p:nvPr/>
        </p:nvSpPr>
        <p:spPr>
          <a:xfrm>
            <a:off x="1413255" y="4785443"/>
            <a:ext cx="6644682" cy="523220"/>
          </a:xfrm>
          <a:prstGeom prst="rect">
            <a:avLst/>
          </a:prstGeom>
        </p:spPr>
        <p:txBody>
          <a:bodyPr wrap="square">
            <a:spAutoFit/>
          </a:bodyPr>
          <a:lstStyle/>
          <a:p>
            <a:r>
              <a:rPr lang="ru-RU" sz="2800" b="1" dirty="0" smtClean="0">
                <a:solidFill>
                  <a:schemeClr val="accent4">
                    <a:lumMod val="50000"/>
                  </a:schemeClr>
                </a:solidFill>
                <a:effectLst>
                  <a:outerShdw blurRad="38100" dist="38100" dir="2700000" algn="tl">
                    <a:srgbClr val="000000">
                      <a:alpha val="43137"/>
                    </a:srgbClr>
                  </a:outerShdw>
                </a:effectLst>
              </a:rPr>
              <a:t>Игра «Потерявшаяся игрушка»</a:t>
            </a:r>
          </a:p>
        </p:txBody>
      </p:sp>
      <p:sp>
        <p:nvSpPr>
          <p:cNvPr id="28" name="Прямоугольник 27">
            <a:hlinkClick r:id="rId14" action="ppaction://hlinksldjump"/>
          </p:cNvPr>
          <p:cNvSpPr/>
          <p:nvPr/>
        </p:nvSpPr>
        <p:spPr>
          <a:xfrm>
            <a:off x="7785463" y="4763259"/>
            <a:ext cx="4406537" cy="769441"/>
          </a:xfrm>
          <a:prstGeom prst="rect">
            <a:avLst/>
          </a:prstGeom>
        </p:spPr>
        <p:txBody>
          <a:bodyPr wrap="square">
            <a:spAutoFit/>
          </a:bodyPr>
          <a:lstStyle/>
          <a:p>
            <a:r>
              <a:rPr lang="ru-RU" sz="2800" b="1" dirty="0" smtClean="0">
                <a:solidFill>
                  <a:schemeClr val="accent4">
                    <a:lumMod val="50000"/>
                  </a:schemeClr>
                </a:solidFill>
                <a:effectLst>
                  <a:outerShdw blurRad="38100" dist="38100" dir="2700000" algn="tl">
                    <a:srgbClr val="000000">
                      <a:alpha val="43137"/>
                    </a:srgbClr>
                  </a:outerShdw>
                </a:effectLst>
              </a:rPr>
              <a:t>Игра «Кто где живет?»</a:t>
            </a:r>
          </a:p>
          <a:p>
            <a:endParaRPr lang="ru-RU" sz="1600" dirty="0" smtClean="0">
              <a:solidFill>
                <a:srgbClr val="0070C0"/>
              </a:solidFill>
              <a:effectLst>
                <a:outerShdw blurRad="38100" dist="38100" dir="2700000" algn="tl">
                  <a:srgbClr val="000000">
                    <a:alpha val="43137"/>
                  </a:srgbClr>
                </a:outerShdw>
              </a:effectLst>
            </a:endParaRPr>
          </a:p>
        </p:txBody>
      </p:sp>
      <p:pic>
        <p:nvPicPr>
          <p:cNvPr id="32" name="Рисунок 31">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33" name="Рисунок 32">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9"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8846" y="1703533"/>
            <a:ext cx="779556" cy="80342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2707" y="3225748"/>
            <a:ext cx="450734" cy="47205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1746" y="260870"/>
            <a:ext cx="457418" cy="46050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085216"/>
            <a:ext cx="643420" cy="62097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9906" y="4076681"/>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956" y="-365760"/>
            <a:ext cx="11644055" cy="7460089"/>
          </a:xfrm>
          <a:prstGeom prst="rect">
            <a:avLst/>
          </a:prstGeom>
        </p:spPr>
      </p:pic>
      <p:sp>
        <p:nvSpPr>
          <p:cNvPr id="18" name="Прямоугольник 17"/>
          <p:cNvSpPr/>
          <p:nvPr/>
        </p:nvSpPr>
        <p:spPr>
          <a:xfrm>
            <a:off x="1750423" y="901337"/>
            <a:ext cx="8739051" cy="3287667"/>
          </a:xfrm>
          <a:prstGeom prst="rect">
            <a:avLst/>
          </a:prstGeom>
        </p:spPr>
        <p:txBody>
          <a:bodyPr wrap="square">
            <a:spAutoFit/>
          </a:bodyPr>
          <a:lstStyle/>
          <a:p>
            <a:r>
              <a:rPr lang="ru-RU" sz="2600" b="1" dirty="0" smtClean="0">
                <a:solidFill>
                  <a:schemeClr val="accent4">
                    <a:lumMod val="50000"/>
                  </a:schemeClr>
                </a:solidFill>
                <a:effectLst>
                  <a:outerShdw blurRad="38100" dist="38100" dir="2700000" algn="tl">
                    <a:srgbClr val="000000">
                      <a:alpha val="43137"/>
                    </a:srgbClr>
                  </a:outerShdw>
                </a:effectLst>
              </a:rPr>
              <a:t>Игра «Я скажу, а ты - запомни»</a:t>
            </a:r>
            <a:endParaRPr lang="ru-RU" sz="2600" dirty="0" smtClean="0">
              <a:solidFill>
                <a:schemeClr val="accent4">
                  <a:lumMod val="50000"/>
                </a:schemeClr>
              </a:solidFill>
              <a:effectLst>
                <a:outerShdw blurRad="38100" dist="38100" dir="2700000" algn="tl">
                  <a:srgbClr val="000000">
                    <a:alpha val="43137"/>
                  </a:srgbClr>
                </a:outerShdw>
              </a:effectLst>
            </a:endParaRPr>
          </a:p>
          <a:p>
            <a:pPr algn="just"/>
            <a:r>
              <a:rPr lang="ru-RU" sz="2200" dirty="0" smtClean="0"/>
              <a:t>Цель: развивать память, внимание, наблюдательность.</a:t>
            </a:r>
          </a:p>
          <a:p>
            <a:pPr algn="just"/>
            <a:r>
              <a:rPr lang="ru-RU" sz="2200" dirty="0" smtClean="0"/>
              <a:t>Описание: предложить ребенку повторить те предметы, которые будут перечислены. Начинать следует с небольшого количества предметов. На первых занятиях можно группировать объекты по темам, например: перечислять предметы посуды, мебели и т. п. В дальнейшем можно увеличивать количество перечисляемых предметов, добавлять вещи из разных смысловых групп: дерево, ствол, ветка; дом, стена окно, дверь; диван, стол, кресло, чашка, мяч.</a:t>
            </a:r>
            <a:endParaRPr lang="ru-RU" sz="2200" dirty="0"/>
          </a:p>
        </p:txBody>
      </p:sp>
      <p:pic>
        <p:nvPicPr>
          <p:cNvPr id="1026" name="Picture 2" descr="Картинки по запросу Я скажу, а ты - запомни детская картинка"/>
          <p:cNvPicPr>
            <a:picLocks noChangeAspect="1" noChangeArrowheads="1"/>
          </p:cNvPicPr>
          <p:nvPr/>
        </p:nvPicPr>
        <p:blipFill>
          <a:blip r:embed="rId11" cstate="print"/>
          <a:srcRect/>
          <a:stretch>
            <a:fillRect/>
          </a:stretch>
        </p:blipFill>
        <p:spPr bwMode="auto">
          <a:xfrm>
            <a:off x="6347366" y="3659929"/>
            <a:ext cx="3214645" cy="2061601"/>
          </a:xfrm>
          <a:prstGeom prst="rect">
            <a:avLst/>
          </a:prstGeom>
          <a:noFill/>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834112" y="5509077"/>
            <a:ext cx="2008489" cy="1124302"/>
          </a:xfrm>
          <a:prstGeom prst="rect">
            <a:avLst/>
          </a:prstGeom>
          <a:ln>
            <a:noFill/>
          </a:ln>
          <a:effectLst>
            <a:outerShdw blurRad="292100" dist="139700" dir="2700000" algn="tl" rotWithShape="0">
              <a:srgbClr val="333333">
                <a:alpha val="65000"/>
              </a:srgbClr>
            </a:outerShdw>
          </a:effectLst>
        </p:spPr>
      </p:pic>
      <p:pic>
        <p:nvPicPr>
          <p:cNvPr id="19" name="Рисунок 18">
            <a:hlinkClick r:id="rId14" action="ppaction://hlinksldjump"/>
          </p:cNvPr>
          <p:cNvPicPr>
            <a:picLocks noChangeAspect="1"/>
          </p:cNvPicPr>
          <p:nvPr/>
        </p:nvPicPr>
        <p:blipFill rotWithShape="1">
          <a:blip r:embed="rId15"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8846" y="1703533"/>
            <a:ext cx="779556" cy="80342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2707" y="3225748"/>
            <a:ext cx="450734" cy="47205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1746" y="260870"/>
            <a:ext cx="457418" cy="46050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085216"/>
            <a:ext cx="643420" cy="62097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9906" y="4076681"/>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956" y="-365760"/>
            <a:ext cx="11644055" cy="7460089"/>
          </a:xfrm>
          <a:prstGeom prst="rect">
            <a:avLst/>
          </a:prstGeom>
        </p:spPr>
      </p:pic>
      <p:sp>
        <p:nvSpPr>
          <p:cNvPr id="18" name="Прямоугольник 17"/>
          <p:cNvSpPr/>
          <p:nvPr/>
        </p:nvSpPr>
        <p:spPr>
          <a:xfrm>
            <a:off x="1750423" y="770709"/>
            <a:ext cx="8739051" cy="861774"/>
          </a:xfrm>
          <a:prstGeom prst="rect">
            <a:avLst/>
          </a:prstGeom>
        </p:spPr>
        <p:txBody>
          <a:bodyPr wrap="square">
            <a:spAutoFit/>
          </a:bodyPr>
          <a:lstStyle/>
          <a:p>
            <a:r>
              <a:rPr lang="ru-RU" sz="2600" b="1" dirty="0" smtClean="0">
                <a:solidFill>
                  <a:schemeClr val="accent4">
                    <a:lumMod val="50000"/>
                  </a:schemeClr>
                </a:solidFill>
                <a:effectLst>
                  <a:outerShdw blurRad="38100" dist="38100" dir="2700000" algn="tl">
                    <a:srgbClr val="000000">
                      <a:alpha val="43137"/>
                    </a:srgbClr>
                  </a:outerShdw>
                </a:effectLst>
              </a:rPr>
              <a:t>Игра «Потопаем-похлопаем»</a:t>
            </a:r>
          </a:p>
          <a:p>
            <a:endParaRPr lang="ru-RU" sz="2400" dirty="0" smtClean="0">
              <a:solidFill>
                <a:srgbClr val="0070C0"/>
              </a:solidFill>
              <a:effectLst>
                <a:outerShdw blurRad="38100" dist="38100" dir="2700000" algn="tl">
                  <a:srgbClr val="000000">
                    <a:alpha val="43137"/>
                  </a:srgbClr>
                </a:outerShdw>
              </a:effectLst>
            </a:endParaRPr>
          </a:p>
        </p:txBody>
      </p:sp>
      <p:sp>
        <p:nvSpPr>
          <p:cNvPr id="17" name="Прямоугольник 16"/>
          <p:cNvSpPr/>
          <p:nvPr/>
        </p:nvSpPr>
        <p:spPr>
          <a:xfrm>
            <a:off x="1776549" y="1227910"/>
            <a:ext cx="8817428" cy="2800767"/>
          </a:xfrm>
          <a:prstGeom prst="rect">
            <a:avLst/>
          </a:prstGeom>
        </p:spPr>
        <p:txBody>
          <a:bodyPr wrap="square">
            <a:spAutoFit/>
          </a:bodyPr>
          <a:lstStyle/>
          <a:p>
            <a:pPr algn="just"/>
            <a:r>
              <a:rPr lang="ru-RU" sz="2200" dirty="0" smtClean="0"/>
              <a:t>Цель: развивать память, внимание, логическое мышление.</a:t>
            </a:r>
          </a:p>
          <a:p>
            <a:pPr algn="just"/>
            <a:r>
              <a:rPr lang="ru-RU" sz="2200" dirty="0" smtClean="0"/>
              <a:t>Ход игры: воспитатель произносит различные фразы-утверждения, например, «дельфины каркают», «солнце треугольное», «из овощей варят варенье», «платья носят девочки» и т.д.</a:t>
            </a:r>
          </a:p>
          <a:p>
            <a:pPr algn="just"/>
            <a:r>
              <a:rPr lang="ru-RU" sz="2200" dirty="0" smtClean="0"/>
              <a:t>Задача детей - понять, верно ли утверждение. Если правильное – дети хлопают, если нет – топают.</a:t>
            </a:r>
          </a:p>
          <a:p>
            <a:pPr algn="just"/>
            <a:r>
              <a:rPr lang="ru-RU" sz="2200" dirty="0" smtClean="0"/>
              <a:t>Совет: Усложняйте понятия постепенно, в зависимости от возраста ребенка</a:t>
            </a:r>
            <a:r>
              <a:rPr lang="ru-RU" dirty="0" smtClean="0"/>
              <a:t>.</a:t>
            </a:r>
            <a:endParaRPr lang="ru-RU" dirty="0"/>
          </a:p>
        </p:txBody>
      </p:sp>
      <p:pic>
        <p:nvPicPr>
          <p:cNvPr id="157698" name="Picture 2" descr="Картинки по запросу потопаем похлопаем детская картинка"/>
          <p:cNvPicPr>
            <a:picLocks noChangeAspect="1" noChangeArrowheads="1"/>
          </p:cNvPicPr>
          <p:nvPr/>
        </p:nvPicPr>
        <p:blipFill>
          <a:blip r:embed="rId11" cstate="print"/>
          <a:srcRect/>
          <a:stretch>
            <a:fillRect/>
          </a:stretch>
        </p:blipFill>
        <p:spPr bwMode="auto">
          <a:xfrm>
            <a:off x="4492444" y="3634560"/>
            <a:ext cx="2966448" cy="2113595"/>
          </a:xfrm>
          <a:prstGeom prst="rect">
            <a:avLst/>
          </a:prstGeom>
          <a:noFill/>
        </p:spPr>
      </p:pic>
      <p:pic>
        <p:nvPicPr>
          <p:cNvPr id="19"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885872" y="5543583"/>
            <a:ext cx="2008489" cy="1124302"/>
          </a:xfrm>
          <a:prstGeom prst="rect">
            <a:avLst/>
          </a:prstGeom>
          <a:ln>
            <a:noFill/>
          </a:ln>
          <a:effectLst>
            <a:outerShdw blurRad="292100" dist="139700" dir="2700000" algn="tl" rotWithShape="0">
              <a:srgbClr val="333333">
                <a:alpha val="65000"/>
              </a:srgbClr>
            </a:outerShdw>
          </a:effectLst>
        </p:spPr>
      </p:pic>
      <p:pic>
        <p:nvPicPr>
          <p:cNvPr id="20" name="Рисунок 19">
            <a:hlinkClick r:id="rId14" action="ppaction://hlinksldjump"/>
          </p:cNvPr>
          <p:cNvPicPr>
            <a:picLocks noChangeAspect="1"/>
          </p:cNvPicPr>
          <p:nvPr/>
        </p:nvPicPr>
        <p:blipFill rotWithShape="1">
          <a:blip r:embed="rId15"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8846" y="1703533"/>
            <a:ext cx="779556" cy="80342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2707" y="3225748"/>
            <a:ext cx="450734" cy="47205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1746" y="260870"/>
            <a:ext cx="457418" cy="46050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085216"/>
            <a:ext cx="643420" cy="62097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9906" y="4076681"/>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13508"/>
            <a:ext cx="11848011" cy="7460089"/>
          </a:xfrm>
          <a:prstGeom prst="rect">
            <a:avLst/>
          </a:prstGeom>
        </p:spPr>
      </p:pic>
      <p:sp>
        <p:nvSpPr>
          <p:cNvPr id="18" name="Прямоугольник 17"/>
          <p:cNvSpPr/>
          <p:nvPr/>
        </p:nvSpPr>
        <p:spPr>
          <a:xfrm>
            <a:off x="1554480" y="914399"/>
            <a:ext cx="8934995" cy="861774"/>
          </a:xfrm>
          <a:prstGeom prst="rect">
            <a:avLst/>
          </a:prstGeom>
        </p:spPr>
        <p:txBody>
          <a:bodyPr wrap="square">
            <a:spAutoFit/>
          </a:bodyPr>
          <a:lstStyle/>
          <a:p>
            <a:r>
              <a:rPr lang="ru-RU" sz="2600" b="1" dirty="0" smtClean="0">
                <a:solidFill>
                  <a:schemeClr val="accent4">
                    <a:lumMod val="50000"/>
                  </a:schemeClr>
                </a:solidFill>
                <a:effectLst>
                  <a:outerShdw blurRad="38100" dist="38100" dir="2700000" algn="tl">
                    <a:srgbClr val="000000">
                      <a:alpha val="43137"/>
                    </a:srgbClr>
                  </a:outerShdw>
                </a:effectLst>
              </a:rPr>
              <a:t>Игра «Потерявшаяся игрушка»</a:t>
            </a:r>
          </a:p>
          <a:p>
            <a:endParaRPr lang="ru-RU" sz="2400" dirty="0" smtClean="0">
              <a:solidFill>
                <a:srgbClr val="0070C0"/>
              </a:solidFill>
              <a:effectLst>
                <a:outerShdw blurRad="38100" dist="38100" dir="2700000" algn="tl">
                  <a:srgbClr val="000000">
                    <a:alpha val="43137"/>
                  </a:srgbClr>
                </a:outerShdw>
              </a:effectLst>
            </a:endParaRPr>
          </a:p>
        </p:txBody>
      </p:sp>
      <p:sp>
        <p:nvSpPr>
          <p:cNvPr id="19" name="Прямоугольник 18"/>
          <p:cNvSpPr/>
          <p:nvPr/>
        </p:nvSpPr>
        <p:spPr>
          <a:xfrm>
            <a:off x="1554480" y="1332411"/>
            <a:ext cx="8739051" cy="2893100"/>
          </a:xfrm>
          <a:prstGeom prst="rect">
            <a:avLst/>
          </a:prstGeom>
        </p:spPr>
        <p:txBody>
          <a:bodyPr wrap="square">
            <a:spAutoFit/>
          </a:bodyPr>
          <a:lstStyle/>
          <a:p>
            <a:pPr algn="just"/>
            <a:r>
              <a:rPr lang="ru-RU" sz="2000" dirty="0" smtClean="0"/>
              <a:t>Цель: развивать память и внимание, умение сосредотачиваться.</a:t>
            </a:r>
          </a:p>
          <a:p>
            <a:pPr algn="just"/>
            <a:r>
              <a:rPr lang="ru-RU" sz="2000" dirty="0" smtClean="0"/>
              <a:t>Описание: Подобрать и поставить на стол пять или шесть небольших игрушек. Предложить ребёнку запомнить их, а затем на несколько секунд закрыть глаза. В это время убрать одну игрушку и попросить ребёнка угадать, что спрятано. Если ребёнок ответил правильно, можно поменяться ролями. Если ребёнок затрудняется, необходимо уменьшить количество игрушек до трёх или четырёх, постепенно увеличивая их число. Игрушки можно заменить предметными картинками.</a:t>
            </a:r>
          </a:p>
          <a:p>
            <a:pPr algn="just"/>
            <a:endParaRPr lang="ru-RU" sz="2200" dirty="0"/>
          </a:p>
        </p:txBody>
      </p:sp>
      <p:sp>
        <p:nvSpPr>
          <p:cNvPr id="17" name="Прямоугольник 16"/>
          <p:cNvSpPr/>
          <p:nvPr/>
        </p:nvSpPr>
        <p:spPr>
          <a:xfrm>
            <a:off x="1567543" y="3749040"/>
            <a:ext cx="6283234" cy="1631216"/>
          </a:xfrm>
          <a:prstGeom prst="rect">
            <a:avLst/>
          </a:prstGeom>
        </p:spPr>
        <p:txBody>
          <a:bodyPr wrap="square">
            <a:spAutoFit/>
          </a:bodyPr>
          <a:lstStyle/>
          <a:p>
            <a:pPr algn="just"/>
            <a:r>
              <a:rPr lang="ru-RU" sz="2000" dirty="0" smtClean="0"/>
              <a:t>Вариант усложнения: предложить ребёнку запомнить последовательность игрушек (какая за какой стоит, затем незаметно поменять две - три игрушки местами. Предложить угадать, какая игрушка занимает не своё место.</a:t>
            </a:r>
          </a:p>
        </p:txBody>
      </p:sp>
      <p:pic>
        <p:nvPicPr>
          <p:cNvPr id="18434" name="Picture 2" descr="Картинки по запросу игрушка  картинки для детей"/>
          <p:cNvPicPr>
            <a:picLocks noChangeAspect="1" noChangeArrowheads="1"/>
          </p:cNvPicPr>
          <p:nvPr/>
        </p:nvPicPr>
        <p:blipFill>
          <a:blip r:embed="rId11" cstate="print"/>
          <a:srcRect/>
          <a:stretch>
            <a:fillRect/>
          </a:stretch>
        </p:blipFill>
        <p:spPr bwMode="auto">
          <a:xfrm>
            <a:off x="7745094" y="3448594"/>
            <a:ext cx="2333897" cy="2333897"/>
          </a:xfrm>
          <a:prstGeom prst="rect">
            <a:avLst/>
          </a:prstGeom>
          <a:noFill/>
        </p:spPr>
      </p:pic>
      <p:pic>
        <p:nvPicPr>
          <p:cNvPr id="20"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pic>
        <p:nvPicPr>
          <p:cNvPr id="21" name="Рисунок 20">
            <a:hlinkClick r:id="rId14" action="ppaction://hlinksldjump"/>
          </p:cNvPr>
          <p:cNvPicPr>
            <a:picLocks noChangeAspect="1"/>
          </p:cNvPicPr>
          <p:nvPr/>
        </p:nvPicPr>
        <p:blipFill rotWithShape="1">
          <a:blip r:embed="rId15"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2444" y="1703533"/>
            <a:ext cx="779556" cy="80342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2707" y="3225748"/>
            <a:ext cx="450734" cy="47205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1746" y="260870"/>
            <a:ext cx="457418" cy="46050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085216"/>
            <a:ext cx="643420" cy="62097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9906" y="4076681"/>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736" y="-391886"/>
            <a:ext cx="11951747" cy="7525406"/>
          </a:xfrm>
          <a:prstGeom prst="rect">
            <a:avLst/>
          </a:prstGeom>
        </p:spPr>
      </p:pic>
      <p:sp>
        <p:nvSpPr>
          <p:cNvPr id="18" name="Прямоугольник 17"/>
          <p:cNvSpPr/>
          <p:nvPr/>
        </p:nvSpPr>
        <p:spPr>
          <a:xfrm>
            <a:off x="1580607" y="796834"/>
            <a:ext cx="8908868" cy="861774"/>
          </a:xfrm>
          <a:prstGeom prst="rect">
            <a:avLst/>
          </a:prstGeom>
        </p:spPr>
        <p:txBody>
          <a:bodyPr wrap="square">
            <a:spAutoFit/>
          </a:bodyPr>
          <a:lstStyle/>
          <a:p>
            <a:r>
              <a:rPr lang="ru-RU" sz="2600" b="1" dirty="0" smtClean="0">
                <a:solidFill>
                  <a:schemeClr val="accent4">
                    <a:lumMod val="50000"/>
                  </a:schemeClr>
                </a:solidFill>
                <a:effectLst>
                  <a:outerShdw blurRad="38100" dist="38100" dir="2700000" algn="tl">
                    <a:srgbClr val="000000">
                      <a:alpha val="43137"/>
                    </a:srgbClr>
                  </a:outerShdw>
                </a:effectLst>
              </a:rPr>
              <a:t>Игра «Повтори орнамент»</a:t>
            </a:r>
          </a:p>
          <a:p>
            <a:endParaRPr lang="ru-RU" sz="2400" dirty="0" smtClean="0">
              <a:solidFill>
                <a:srgbClr val="0070C0"/>
              </a:solidFill>
              <a:effectLst>
                <a:outerShdw blurRad="38100" dist="38100" dir="2700000" algn="tl">
                  <a:srgbClr val="000000">
                    <a:alpha val="43137"/>
                  </a:srgbClr>
                </a:outerShdw>
              </a:effectLst>
            </a:endParaRPr>
          </a:p>
        </p:txBody>
      </p:sp>
      <p:sp>
        <p:nvSpPr>
          <p:cNvPr id="17" name="Прямоугольник 16"/>
          <p:cNvSpPr/>
          <p:nvPr/>
        </p:nvSpPr>
        <p:spPr>
          <a:xfrm>
            <a:off x="1541417" y="1110344"/>
            <a:ext cx="9026434" cy="3000821"/>
          </a:xfrm>
          <a:prstGeom prst="rect">
            <a:avLst/>
          </a:prstGeom>
        </p:spPr>
        <p:txBody>
          <a:bodyPr wrap="square">
            <a:spAutoFit/>
          </a:bodyPr>
          <a:lstStyle/>
          <a:p>
            <a:pPr algn="just"/>
            <a:r>
              <a:rPr lang="ru-RU" sz="2100" dirty="0" smtClean="0"/>
              <a:t>Цель: способствовать развитию концентрации внимания, памяти.</a:t>
            </a:r>
          </a:p>
          <a:p>
            <a:pPr algn="just"/>
            <a:r>
              <a:rPr lang="ru-RU" sz="2100" dirty="0" smtClean="0"/>
              <a:t>Игровой материал и наглядные пособия: бусинки, пуговицы, счетные палочки (по 12 штук).</a:t>
            </a:r>
          </a:p>
          <a:p>
            <a:pPr algn="just"/>
            <a:r>
              <a:rPr lang="ru-RU" sz="2100" dirty="0" smtClean="0"/>
              <a:t>Описание: воспитатель дает ребенку половину игрового материала, остальную половину берет себе, выкладывает из бусинок произвольную композицию, затем в течение 1-2 секунд показывает ребенку. Тот должен выложить из своих бусинок точно такую же композицию по памяти. Затем можно поменяться ролями. Для составления следующих композиций к бусинкам можно добавить счетные палочки и пуговицы.</a:t>
            </a:r>
            <a:endParaRPr lang="ru-RU" sz="2100" dirty="0"/>
          </a:p>
        </p:txBody>
      </p:sp>
      <p:sp>
        <p:nvSpPr>
          <p:cNvPr id="159746" name="AutoShape 2" descr="Картинки по запросу дети и воспитатель картинк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9748" name="Picture 4" descr="Картинки по запросу дети и воспитатель картинка"/>
          <p:cNvPicPr>
            <a:picLocks noChangeAspect="1" noChangeArrowheads="1"/>
          </p:cNvPicPr>
          <p:nvPr/>
        </p:nvPicPr>
        <p:blipFill>
          <a:blip r:embed="rId11" cstate="print"/>
          <a:srcRect/>
          <a:stretch>
            <a:fillRect/>
          </a:stretch>
        </p:blipFill>
        <p:spPr bwMode="auto">
          <a:xfrm>
            <a:off x="2730137" y="3992186"/>
            <a:ext cx="6766560" cy="1857045"/>
          </a:xfrm>
          <a:prstGeom prst="rect">
            <a:avLst/>
          </a:prstGeom>
          <a:noFill/>
        </p:spPr>
      </p:pic>
      <p:pic>
        <p:nvPicPr>
          <p:cNvPr id="19"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pic>
        <p:nvPicPr>
          <p:cNvPr id="20" name="Рисунок 19">
            <a:hlinkClick r:id="rId14" action="ppaction://hlinksldjump"/>
          </p:cNvPr>
          <p:cNvPicPr>
            <a:picLocks noChangeAspect="1"/>
          </p:cNvPicPr>
          <p:nvPr/>
        </p:nvPicPr>
        <p:blipFill rotWithShape="1">
          <a:blip r:embed="rId15"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8846" y="1703533"/>
            <a:ext cx="779556" cy="80342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64687" cy="101450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2707" y="3225748"/>
            <a:ext cx="450734" cy="47205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1746" y="260870"/>
            <a:ext cx="457418" cy="46050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085216"/>
            <a:ext cx="643420" cy="620975"/>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79906" y="4076681"/>
            <a:ext cx="505709" cy="5091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13508"/>
            <a:ext cx="11848011" cy="7460089"/>
          </a:xfrm>
          <a:prstGeom prst="rect">
            <a:avLst/>
          </a:prstGeom>
        </p:spPr>
      </p:pic>
      <p:sp>
        <p:nvSpPr>
          <p:cNvPr id="18" name="Прямоугольник 17"/>
          <p:cNvSpPr/>
          <p:nvPr/>
        </p:nvSpPr>
        <p:spPr>
          <a:xfrm>
            <a:off x="1580607" y="796834"/>
            <a:ext cx="8908868" cy="861774"/>
          </a:xfrm>
          <a:prstGeom prst="rect">
            <a:avLst/>
          </a:prstGeom>
        </p:spPr>
        <p:txBody>
          <a:bodyPr wrap="square">
            <a:spAutoFit/>
          </a:bodyPr>
          <a:lstStyle/>
          <a:p>
            <a:r>
              <a:rPr lang="ru-RU" sz="2600" b="1" dirty="0" smtClean="0">
                <a:solidFill>
                  <a:schemeClr val="accent4">
                    <a:lumMod val="50000"/>
                  </a:schemeClr>
                </a:solidFill>
                <a:effectLst>
                  <a:outerShdw blurRad="38100" dist="38100" dir="2700000" algn="tl">
                    <a:srgbClr val="000000">
                      <a:alpha val="43137"/>
                    </a:srgbClr>
                  </a:outerShdw>
                </a:effectLst>
              </a:rPr>
              <a:t>Игра «Кто где живет?»</a:t>
            </a:r>
          </a:p>
          <a:p>
            <a:endParaRPr lang="ru-RU" sz="2400" dirty="0" smtClean="0">
              <a:solidFill>
                <a:srgbClr val="0070C0"/>
              </a:solidFill>
              <a:effectLst>
                <a:outerShdw blurRad="38100" dist="38100" dir="2700000" algn="tl">
                  <a:srgbClr val="000000">
                    <a:alpha val="43137"/>
                  </a:srgbClr>
                </a:outerShdw>
              </a:effectLst>
            </a:endParaRPr>
          </a:p>
        </p:txBody>
      </p:sp>
      <p:sp>
        <p:nvSpPr>
          <p:cNvPr id="19" name="Прямоугольник 18"/>
          <p:cNvSpPr/>
          <p:nvPr/>
        </p:nvSpPr>
        <p:spPr>
          <a:xfrm>
            <a:off x="1515291" y="1201784"/>
            <a:ext cx="9183189" cy="2123658"/>
          </a:xfrm>
          <a:prstGeom prst="rect">
            <a:avLst/>
          </a:prstGeom>
        </p:spPr>
        <p:txBody>
          <a:bodyPr wrap="square">
            <a:spAutoFit/>
          </a:bodyPr>
          <a:lstStyle/>
          <a:p>
            <a:pPr algn="just"/>
            <a:r>
              <a:rPr lang="ru-RU" sz="2200" dirty="0" smtClean="0"/>
              <a:t>Цель: развивать зрительное внимание, память.</a:t>
            </a:r>
          </a:p>
          <a:p>
            <a:pPr algn="just"/>
            <a:r>
              <a:rPr lang="ru-RU" sz="2200" dirty="0" smtClean="0"/>
              <a:t>Игровой материал и наглядные пособия: рисунки с изображениями семей разных зверюшек и их домиков, с проведенными линиями, соединяющими животных с их домиками, которые даны в хаотическом порядке.</a:t>
            </a:r>
          </a:p>
          <a:p>
            <a:pPr algn="just"/>
            <a:r>
              <a:rPr lang="ru-RU" sz="2200" dirty="0" smtClean="0"/>
              <a:t>Описание: нужно определить, где чей домик, не проводя карандашом по линиям.</a:t>
            </a:r>
            <a:endParaRPr lang="ru-RU" sz="2200" dirty="0"/>
          </a:p>
        </p:txBody>
      </p:sp>
      <p:pic>
        <p:nvPicPr>
          <p:cNvPr id="158722" name="Picture 2" descr="Картинки по запросу дети картинки нарисованные"/>
          <p:cNvPicPr>
            <a:picLocks noChangeAspect="1" noChangeArrowheads="1"/>
          </p:cNvPicPr>
          <p:nvPr/>
        </p:nvPicPr>
        <p:blipFill>
          <a:blip r:embed="rId11" cstate="print"/>
          <a:srcRect/>
          <a:stretch>
            <a:fillRect/>
          </a:stretch>
        </p:blipFill>
        <p:spPr bwMode="auto">
          <a:xfrm>
            <a:off x="4362995" y="2933563"/>
            <a:ext cx="2599508" cy="2804101"/>
          </a:xfrm>
          <a:prstGeom prst="rect">
            <a:avLst/>
          </a:prstGeom>
          <a:noFill/>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pic>
        <p:nvPicPr>
          <p:cNvPr id="20" name="Рисунок 19">
            <a:hlinkClick r:id="rId14" action="ppaction://hlinksldjump"/>
          </p:cNvPr>
          <p:cNvPicPr>
            <a:picLocks noChangeAspect="1"/>
          </p:cNvPicPr>
          <p:nvPr/>
        </p:nvPicPr>
        <p:blipFill rotWithShape="1">
          <a:blip r:embed="rId15"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6"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8500" y="1384344"/>
            <a:ext cx="710972" cy="725631"/>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072" y="5045083"/>
            <a:ext cx="657293" cy="771180"/>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669" y="967309"/>
            <a:ext cx="481119" cy="484369"/>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414" y="5606630"/>
            <a:ext cx="416453" cy="419266"/>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2530" y="5045083"/>
            <a:ext cx="414623" cy="434234"/>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811" y="680933"/>
            <a:ext cx="747851" cy="770745"/>
          </a:xfrm>
          <a:prstGeom prst="rect">
            <a:avLst/>
          </a:prstGeom>
        </p:spPr>
      </p:pic>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365" y="1301136"/>
            <a:ext cx="385530" cy="388135"/>
          </a:xfrm>
          <a:prstGeom prst="rect">
            <a:avLst/>
          </a:prstGeom>
        </p:spPr>
      </p:pic>
      <p:pic>
        <p:nvPicPr>
          <p:cNvPr id="17" name="Рисунок 1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041331" y="4200078"/>
            <a:ext cx="10075160" cy="1839740"/>
          </a:xfrm>
          <a:prstGeom prst="rect">
            <a:avLst/>
          </a:prstGeom>
        </p:spPr>
      </p:pic>
      <p:pic>
        <p:nvPicPr>
          <p:cNvPr id="18" name="Рисунок 1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0" y="1873373"/>
            <a:ext cx="6726621" cy="1644783"/>
          </a:xfrm>
          <a:prstGeom prst="rect">
            <a:avLst/>
          </a:prstGeom>
        </p:spPr>
      </p:pic>
      <p:pic>
        <p:nvPicPr>
          <p:cNvPr id="19" name="Рисунок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905316" y="2378760"/>
            <a:ext cx="6491239" cy="1566854"/>
          </a:xfrm>
          <a:prstGeom prst="rect">
            <a:avLst/>
          </a:prstGeom>
        </p:spPr>
      </p:pic>
      <p:pic>
        <p:nvPicPr>
          <p:cNvPr id="20" name="Рисунок 19"/>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13509" y="0"/>
            <a:ext cx="6622869" cy="1688228"/>
          </a:xfrm>
          <a:prstGeom prst="rect">
            <a:avLst/>
          </a:prstGeom>
        </p:spPr>
      </p:pic>
      <p:pic>
        <p:nvPicPr>
          <p:cNvPr id="26" name="Рисунок 25"/>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336858" y="352697"/>
            <a:ext cx="7138171" cy="1842448"/>
          </a:xfrm>
          <a:prstGeom prst="rect">
            <a:avLst/>
          </a:prstGeom>
        </p:spPr>
      </p:pic>
      <p:sp>
        <p:nvSpPr>
          <p:cNvPr id="4" name="TextBox 3">
            <a:hlinkClick r:id="rId11" action="ppaction://hlinksldjump"/>
          </p:cNvPr>
          <p:cNvSpPr txBox="1"/>
          <p:nvPr/>
        </p:nvSpPr>
        <p:spPr>
          <a:xfrm>
            <a:off x="718457" y="522514"/>
            <a:ext cx="5394960" cy="523220"/>
          </a:xfrm>
          <a:prstGeom prst="rect">
            <a:avLst/>
          </a:prstGeom>
          <a:noFill/>
        </p:spPr>
        <p:txBody>
          <a:bodyPr wrap="square" rtlCol="0">
            <a:spAutoFit/>
          </a:bodyPr>
          <a:lstStyle/>
          <a:p>
            <a:r>
              <a:rPr lang="ru-RU" sz="2800" b="1" dirty="0" smtClean="0">
                <a:solidFill>
                  <a:srgbClr val="800080"/>
                </a:solidFill>
                <a:effectLst>
                  <a:outerShdw blurRad="38100" dist="38100" dir="2700000" algn="tl">
                    <a:srgbClr val="000000">
                      <a:alpha val="43137"/>
                    </a:srgbClr>
                  </a:outerShdw>
                </a:effectLst>
              </a:rPr>
              <a:t>Игра «Танец-импровизация»</a:t>
            </a:r>
            <a:endParaRPr lang="ru-RU" sz="2800" b="1" dirty="0">
              <a:solidFill>
                <a:srgbClr val="800080"/>
              </a:solidFill>
              <a:effectLst>
                <a:outerShdw blurRad="38100" dist="38100" dir="2700000" algn="tl">
                  <a:srgbClr val="000000">
                    <a:alpha val="43137"/>
                  </a:srgbClr>
                </a:outerShdw>
              </a:effectLst>
            </a:endParaRPr>
          </a:p>
        </p:txBody>
      </p:sp>
      <p:sp>
        <p:nvSpPr>
          <p:cNvPr id="24" name="TextBox 23">
            <a:hlinkClick r:id="rId12" action="ppaction://hlinksldjump"/>
          </p:cNvPr>
          <p:cNvSpPr txBox="1"/>
          <p:nvPr/>
        </p:nvSpPr>
        <p:spPr>
          <a:xfrm>
            <a:off x="1103588" y="2343807"/>
            <a:ext cx="4718536" cy="523220"/>
          </a:xfrm>
          <a:prstGeom prst="rect">
            <a:avLst/>
          </a:prstGeom>
          <a:noFill/>
        </p:spPr>
        <p:txBody>
          <a:bodyPr wrap="none" rtlCol="0">
            <a:spAutoFit/>
          </a:bodyPr>
          <a:lstStyle/>
          <a:p>
            <a:r>
              <a:rPr lang="ru-RU" sz="2800" b="1" dirty="0" smtClean="0">
                <a:solidFill>
                  <a:srgbClr val="800080"/>
                </a:solidFill>
                <a:effectLst>
                  <a:outerShdw blurRad="38100" dist="38100" dir="2700000" algn="tl">
                    <a:srgbClr val="000000">
                      <a:alpha val="43137"/>
                    </a:srgbClr>
                  </a:outerShdw>
                </a:effectLst>
              </a:rPr>
              <a:t>Игра «Концерт для клоуна»</a:t>
            </a:r>
            <a:endParaRPr lang="ru-RU" sz="2800" b="1" dirty="0">
              <a:solidFill>
                <a:srgbClr val="800080"/>
              </a:solidFill>
              <a:effectLst>
                <a:outerShdw blurRad="38100" dist="38100" dir="2700000" algn="tl">
                  <a:srgbClr val="000000">
                    <a:alpha val="43137"/>
                  </a:srgbClr>
                </a:outerShdw>
              </a:effectLst>
            </a:endParaRPr>
          </a:p>
        </p:txBody>
      </p:sp>
      <p:sp>
        <p:nvSpPr>
          <p:cNvPr id="25" name="Прямоугольник 24">
            <a:hlinkClick r:id="rId13" action="ppaction://hlinksldjump"/>
          </p:cNvPr>
          <p:cNvSpPr/>
          <p:nvPr/>
        </p:nvSpPr>
        <p:spPr>
          <a:xfrm>
            <a:off x="6479178" y="992777"/>
            <a:ext cx="5316582" cy="52322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«Музыкальная мозаика»</a:t>
            </a:r>
            <a:endParaRPr lang="ru-RU" sz="2800" b="1" dirty="0">
              <a:solidFill>
                <a:srgbClr val="800080"/>
              </a:solidFill>
              <a:effectLst>
                <a:outerShdw blurRad="38100" dist="38100" dir="2700000" algn="tl">
                  <a:srgbClr val="000000">
                    <a:alpha val="43137"/>
                  </a:srgbClr>
                </a:outerShdw>
              </a:effectLst>
            </a:endParaRPr>
          </a:p>
        </p:txBody>
      </p:sp>
      <p:sp>
        <p:nvSpPr>
          <p:cNvPr id="27" name="Прямоугольник 26">
            <a:hlinkClick r:id="rId14" action="ppaction://hlinksldjump"/>
          </p:cNvPr>
          <p:cNvSpPr/>
          <p:nvPr/>
        </p:nvSpPr>
        <p:spPr>
          <a:xfrm>
            <a:off x="2808514" y="4637314"/>
            <a:ext cx="6217920" cy="954107"/>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a:t>
            </a:r>
            <a:r>
              <a:rPr lang="ru-RU" sz="2800" b="1" dirty="0" smtClean="0">
                <a:solidFill>
                  <a:srgbClr val="990099"/>
                </a:solidFill>
                <a:effectLst>
                  <a:outerShdw blurRad="38100" dist="38100" dir="2700000" algn="tl">
                    <a:srgbClr val="000000">
                      <a:alpha val="43137"/>
                    </a:srgbClr>
                  </a:outerShdw>
                </a:effectLst>
              </a:rPr>
              <a:t>Как ты думаешь, какой была Баба Яга в детстве?»</a:t>
            </a:r>
            <a:endParaRPr lang="ru-RU" sz="2800" b="1" dirty="0">
              <a:solidFill>
                <a:srgbClr val="800080"/>
              </a:solidFill>
              <a:effectLst>
                <a:outerShdw blurRad="38100" dist="38100" dir="2700000" algn="tl">
                  <a:srgbClr val="000000">
                    <a:alpha val="43137"/>
                  </a:srgbClr>
                </a:outerShdw>
              </a:effectLst>
            </a:endParaRPr>
          </a:p>
        </p:txBody>
      </p:sp>
      <p:sp>
        <p:nvSpPr>
          <p:cNvPr id="28" name="Прямоугольник 27">
            <a:hlinkClick r:id="rId15" action="ppaction://hlinksldjump"/>
          </p:cNvPr>
          <p:cNvSpPr/>
          <p:nvPr/>
        </p:nvSpPr>
        <p:spPr>
          <a:xfrm>
            <a:off x="6439989" y="2863970"/>
            <a:ext cx="5752011" cy="52322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«Сочиняем сказку»</a:t>
            </a:r>
            <a:endParaRPr lang="ru-RU" sz="2800" b="1" dirty="0">
              <a:solidFill>
                <a:srgbClr val="800080"/>
              </a:solidFill>
              <a:effectLst>
                <a:outerShdw blurRad="38100" dist="38100" dir="2700000" algn="tl">
                  <a:srgbClr val="000000">
                    <a:alpha val="43137"/>
                  </a:srgbClr>
                </a:outerShdw>
              </a:effectLst>
            </a:endParaRPr>
          </a:p>
        </p:txBody>
      </p:sp>
      <p:pic>
        <p:nvPicPr>
          <p:cNvPr id="29" name="Рисунок 28">
            <a:hlinkClick r:id="rId16" action="ppaction://hlinksldjump"/>
          </p:cNvPr>
          <p:cNvPicPr>
            <a:picLocks noChangeAspect="1"/>
          </p:cNvPicPr>
          <p:nvPr/>
        </p:nvPicPr>
        <p:blipFill rotWithShape="1">
          <a:blip r:embed="rId17"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30" name="Рисунок 29">
            <a:hlinkClick r:id="rId18" action="ppaction://hlinksldjump"/>
          </p:cNvPr>
          <p:cNvPicPr>
            <a:picLocks noChangeAspect="1"/>
          </p:cNvPicPr>
          <p:nvPr/>
        </p:nvPicPr>
        <p:blipFill rotWithShape="1">
          <a:blip r:embed="rId19"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24052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025223"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18290" y="1123406"/>
            <a:ext cx="4919745"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«Танец-импровизация»</a:t>
            </a:r>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528354"/>
            <a:ext cx="9013371" cy="4246424"/>
          </a:xfrm>
          <a:prstGeom prst="rect">
            <a:avLst/>
          </a:prstGeom>
        </p:spPr>
        <p:txBody>
          <a:bodyPr wrap="square">
            <a:spAutoFit/>
          </a:bodyPr>
          <a:lstStyle/>
          <a:p>
            <a:pPr algn="just"/>
            <a:r>
              <a:rPr lang="ru-RU" sz="2200" dirty="0" smtClean="0"/>
              <a:t>Цель игры: развитие творческих способностей ребенка и его импровизационных навыков.</a:t>
            </a:r>
          </a:p>
          <a:p>
            <a:pPr algn="just"/>
            <a:r>
              <a:rPr lang="ru-RU" sz="2200" dirty="0" smtClean="0"/>
              <a:t>Необходимое оборудование: запись веселой и ритмичной музыки, например, «Танца маленьких утят».</a:t>
            </a:r>
          </a:p>
          <a:p>
            <a:pPr algn="just"/>
            <a:r>
              <a:rPr lang="ru-RU" sz="2200" dirty="0" smtClean="0"/>
              <a:t>Ход игры. В ней может принимать участие неограниченное количество игроков. Под музыку (в живом исполнении или в записи) ребята должны изобразить самых различных животных: поросят, зайчиков, слонов, кошек, кенгуру и т. д.</a:t>
            </a:r>
          </a:p>
          <a:p>
            <a:pPr algn="just"/>
            <a:r>
              <a:rPr lang="ru-RU" sz="2200" dirty="0" smtClean="0"/>
              <a:t>Примечание. Игра может проводиться не только в помещении, но и на открытом воздухе. В этой игре нет победителей и побежденных, приветствуются оригинальность и яркость в раскрытии образа того или иного животного.</a:t>
            </a:r>
            <a:endParaRPr lang="ru-RU" sz="2200" dirty="0"/>
          </a:p>
        </p:txBody>
      </p:sp>
      <p:pic>
        <p:nvPicPr>
          <p:cNvPr id="19" name="Picture 2">
            <a:hlinkClick r:id="rId13" action="ppaction://hlinksldjump"/>
          </p:cNvPr>
          <p:cNvPicPr>
            <a:picLocks noChangeAspect="1" noChangeArrowheads="1"/>
          </p:cNvPicPr>
          <p:nvPr/>
        </p:nvPicPr>
        <p:blipFill>
          <a:blip r:embed="rId14"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pic>
        <p:nvPicPr>
          <p:cNvPr id="20" name="Рисунок 19">
            <a:hlinkClick r:id="rId15" action="ppaction://hlinksldjump"/>
          </p:cNvPr>
          <p:cNvPicPr>
            <a:picLocks noChangeAspect="1"/>
          </p:cNvPicPr>
          <p:nvPr/>
        </p:nvPicPr>
        <p:blipFill rotWithShape="1">
          <a:blip r:embed="rId16"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87620" y="204973"/>
            <a:ext cx="4400175" cy="151490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27" y="3405603"/>
            <a:ext cx="1922681" cy="1935674"/>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0096" y="3077686"/>
            <a:ext cx="877050" cy="846455"/>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43" y="1170529"/>
            <a:ext cx="473130" cy="45662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2104" y="1536572"/>
            <a:ext cx="693032" cy="707322"/>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346" y="3853230"/>
            <a:ext cx="950170" cy="884345"/>
          </a:xfrm>
          <a:prstGeom prst="rect">
            <a:avLst/>
          </a:prstGeom>
        </p:spPr>
      </p:pic>
      <p:sp>
        <p:nvSpPr>
          <p:cNvPr id="14" name="Прямоугольник 13">
            <a:hlinkClick r:id="rId9" action="ppaction://hlinksldjump"/>
          </p:cNvPr>
          <p:cNvSpPr/>
          <p:nvPr/>
        </p:nvSpPr>
        <p:spPr>
          <a:xfrm>
            <a:off x="915967" y="720194"/>
            <a:ext cx="3794078" cy="461665"/>
          </a:xfrm>
          <a:prstGeom prst="rect">
            <a:avLst/>
          </a:prstGeom>
        </p:spPr>
        <p:txBody>
          <a:bodyPr wrap="square">
            <a:spAutoFit/>
          </a:bodyPr>
          <a:lstStyle/>
          <a:p>
            <a:r>
              <a:rPr lang="ru-RU" sz="2400" b="1" dirty="0">
                <a:solidFill>
                  <a:schemeClr val="accent6">
                    <a:lumMod val="50000"/>
                  </a:schemeClr>
                </a:solidFill>
                <a:effectLst>
                  <a:outerShdw blurRad="38100" dist="38100" dir="2700000" algn="tl">
                    <a:srgbClr val="000000">
                      <a:alpha val="43137"/>
                    </a:srgbClr>
                  </a:outerShdw>
                </a:effectLst>
              </a:rPr>
              <a:t>Игра </a:t>
            </a:r>
            <a:r>
              <a:rPr lang="ru-RU" sz="2400" b="1" dirty="0" smtClean="0">
                <a:solidFill>
                  <a:schemeClr val="accent6">
                    <a:lumMod val="50000"/>
                  </a:schemeClr>
                </a:solidFill>
                <a:effectLst>
                  <a:outerShdw blurRad="38100" dist="38100" dir="2700000" algn="tl">
                    <a:srgbClr val="000000">
                      <a:alpha val="43137"/>
                    </a:srgbClr>
                  </a:outerShdw>
                </a:effectLst>
              </a:rPr>
              <a:t>«Кто с рогами?»</a:t>
            </a:r>
            <a:endParaRPr lang="ru-RU" sz="2400" b="1" dirty="0">
              <a:solidFill>
                <a:schemeClr val="accent6">
                  <a:lumMod val="50000"/>
                </a:schemeClr>
              </a:solidFill>
              <a:effectLst>
                <a:outerShdw blurRad="38100" dist="38100" dir="2700000" algn="tl">
                  <a:srgbClr val="000000">
                    <a:alpha val="43137"/>
                  </a:srgbClr>
                </a:outerShdw>
              </a:effectLst>
            </a:endParaRPr>
          </a:p>
        </p:txBody>
      </p:sp>
      <p:pic>
        <p:nvPicPr>
          <p:cNvPr id="18" name="Рисунок 17">
            <a:hlinkClick r:id="rId9" action="ppaction://hlinksldjump"/>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100689" y="3247697"/>
            <a:ext cx="6091311" cy="1368572"/>
          </a:xfrm>
          <a:prstGeom prst="rect">
            <a:avLst/>
          </a:prstGeom>
        </p:spPr>
      </p:pic>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370787" y="500278"/>
            <a:ext cx="6821214" cy="1322645"/>
          </a:xfrm>
          <a:prstGeom prst="rect">
            <a:avLst/>
          </a:prstGeom>
        </p:spPr>
      </p:pic>
      <p:pic>
        <p:nvPicPr>
          <p:cNvPr id="22" name="Рисунок 2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30388" y="1807778"/>
            <a:ext cx="7046196" cy="1391571"/>
          </a:xfrm>
          <a:prstGeom prst="rect">
            <a:avLst/>
          </a:prstGeom>
        </p:spPr>
      </p:pic>
      <p:pic>
        <p:nvPicPr>
          <p:cNvPr id="9" name="Рисунок 8">
            <a:hlinkClick r:id="rId10" action="ppaction://hlinksldjump"/>
          </p:cNvPr>
          <p:cNvPicPr>
            <a:picLocks noChangeAspect="1"/>
          </p:cNvPicPr>
          <p:nvPr/>
        </p:nvPicPr>
        <p:blipFill rotWithShape="1">
          <a:blip r:embed="rId11"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4" name="Рисунок 23">
            <a:hlinkClick r:id="rId12" action="ppaction://hlinksldjump"/>
          </p:cNvPr>
          <p:cNvPicPr>
            <a:picLocks noChangeAspect="1"/>
          </p:cNvPicPr>
          <p:nvPr/>
        </p:nvPicPr>
        <p:blipFill rotWithShape="1">
          <a:blip r:embed="rId13" cstate="print"/>
          <a:srcRect l="16230" t="24067" r="18732" b="10627"/>
          <a:stretch/>
        </p:blipFill>
        <p:spPr>
          <a:xfrm>
            <a:off x="157239" y="5786650"/>
            <a:ext cx="1726152" cy="968992"/>
          </a:xfrm>
          <a:prstGeom prst="rect">
            <a:avLst/>
          </a:prstGeom>
          <a:scene3d>
            <a:camera prst="orthographicFront"/>
            <a:lightRig rig="threePt" dir="t"/>
          </a:scene3d>
          <a:sp3d>
            <a:bevelT/>
          </a:sp3d>
        </p:spPr>
      </p:pic>
      <p:sp>
        <p:nvSpPr>
          <p:cNvPr id="11" name="Прямоугольник 10">
            <a:hlinkClick r:id="rId14" action="ppaction://hlinksldjump"/>
          </p:cNvPr>
          <p:cNvSpPr/>
          <p:nvPr/>
        </p:nvSpPr>
        <p:spPr>
          <a:xfrm>
            <a:off x="6455810" y="915199"/>
            <a:ext cx="5166543" cy="461665"/>
          </a:xfrm>
          <a:prstGeom prst="rect">
            <a:avLst/>
          </a:prstGeom>
        </p:spPr>
        <p:txBody>
          <a:bodyPr wrap="non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«Какой </a:t>
            </a:r>
            <a:r>
              <a:rPr lang="ru-RU" sz="2400" b="1" dirty="0">
                <a:solidFill>
                  <a:schemeClr val="accent6">
                    <a:lumMod val="50000"/>
                  </a:schemeClr>
                </a:solidFill>
                <a:effectLst>
                  <a:outerShdw blurRad="38100" dist="38100" dir="2700000" algn="tl">
                    <a:srgbClr val="000000">
                      <a:alpha val="43137"/>
                    </a:srgbClr>
                  </a:outerShdw>
                </a:effectLst>
              </a:rPr>
              <a:t>игрушки не хватает</a:t>
            </a:r>
            <a:r>
              <a:rPr lang="ru-RU" sz="2400" b="1" dirty="0" smtClean="0">
                <a:solidFill>
                  <a:schemeClr val="accent6">
                    <a:lumMod val="50000"/>
                  </a:schemeClr>
                </a:solidFill>
                <a:effectLst>
                  <a:outerShdw blurRad="38100" dist="38100" dir="2700000" algn="tl">
                    <a:srgbClr val="000000">
                      <a:alpha val="43137"/>
                    </a:srgbClr>
                  </a:outerShdw>
                </a:effectLst>
              </a:rPr>
              <a:t>?»</a:t>
            </a:r>
            <a:endParaRPr lang="ru-RU" sz="2400" dirty="0">
              <a:solidFill>
                <a:schemeClr val="accent6">
                  <a:lumMod val="50000"/>
                </a:schemeClr>
              </a:solidFill>
              <a:effectLst>
                <a:outerShdw blurRad="38100" dist="38100" dir="2700000" algn="tl">
                  <a:srgbClr val="000000">
                    <a:alpha val="43137"/>
                  </a:srgbClr>
                </a:outerShdw>
              </a:effectLst>
            </a:endParaRPr>
          </a:p>
        </p:txBody>
      </p:sp>
      <p:pic>
        <p:nvPicPr>
          <p:cNvPr id="25" name="Рисунок 24">
            <a:hlinkClick r:id="rId9" action="ppaction://hlinksldjump"/>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87020" y="4172607"/>
            <a:ext cx="6282520" cy="1336540"/>
          </a:xfrm>
          <a:prstGeom prst="rect">
            <a:avLst/>
          </a:prstGeom>
        </p:spPr>
      </p:pic>
      <p:pic>
        <p:nvPicPr>
          <p:cNvPr id="26" name="Рисунок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25895">
            <a:off x="7521227" y="4981308"/>
            <a:ext cx="1878996" cy="1883705"/>
          </a:xfrm>
          <a:prstGeom prst="rect">
            <a:avLst/>
          </a:prstGeom>
        </p:spPr>
      </p:pic>
      <p:sp>
        <p:nvSpPr>
          <p:cNvPr id="27" name="Прямоугольник 26">
            <a:hlinkClick r:id="rId16" action="ppaction://hlinksldjump"/>
          </p:cNvPr>
          <p:cNvSpPr/>
          <p:nvPr/>
        </p:nvSpPr>
        <p:spPr>
          <a:xfrm>
            <a:off x="7314762" y="3669158"/>
            <a:ext cx="4714408"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«Вспомни и покажи»</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8" name="Прямоугольник 27">
            <a:hlinkClick r:id="rId17" action="ppaction://hlinksldjump"/>
          </p:cNvPr>
          <p:cNvSpPr/>
          <p:nvPr/>
        </p:nvSpPr>
        <p:spPr>
          <a:xfrm>
            <a:off x="1930810" y="4615979"/>
            <a:ext cx="4874402"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«Диван или тарелка?»</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9" name="Прямоугольник 28">
            <a:hlinkClick r:id="rId18" action="ppaction://hlinksldjump"/>
          </p:cNvPr>
          <p:cNvSpPr/>
          <p:nvPr/>
        </p:nvSpPr>
        <p:spPr>
          <a:xfrm>
            <a:off x="1261613" y="2271689"/>
            <a:ext cx="4563237" cy="461665"/>
          </a:xfrm>
          <a:prstGeom prst="rect">
            <a:avLst/>
          </a:prstGeom>
        </p:spPr>
        <p:txBody>
          <a:bodyPr wrap="non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a:t>
            </a:r>
            <a:r>
              <a:rPr lang="ru-RU" sz="2400" b="1" dirty="0">
                <a:solidFill>
                  <a:schemeClr val="accent6">
                    <a:lumMod val="50000"/>
                  </a:schemeClr>
                </a:solidFill>
                <a:effectLst>
                  <a:outerShdw blurRad="38100" dist="38100" dir="2700000" algn="tl">
                    <a:srgbClr val="000000">
                      <a:alpha val="43137"/>
                    </a:srgbClr>
                  </a:outerShdw>
                </a:effectLst>
              </a:rPr>
              <a:t>«Где спрятана игрушка</a:t>
            </a:r>
            <a:r>
              <a:rPr lang="ru-RU" sz="2400" b="1" dirty="0" smtClean="0">
                <a:solidFill>
                  <a:schemeClr val="accent6">
                    <a:lumMod val="50000"/>
                  </a:schemeClr>
                </a:solidFill>
                <a:effectLst>
                  <a:outerShdw blurRad="38100" dist="38100" dir="2700000" algn="tl">
                    <a:srgbClr val="000000">
                      <a:alpha val="43137"/>
                    </a:srgbClr>
                  </a:outerShdw>
                </a:effectLst>
              </a:rPr>
              <a:t>?»</a:t>
            </a:r>
            <a:endParaRPr lang="ru-RU" sz="2400"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5980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823" y="-271424"/>
            <a:ext cx="12879977" cy="734546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227909" y="1018903"/>
            <a:ext cx="7171509"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«Музыкальная мозаика»</a:t>
            </a:r>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19" name="Прямоугольник 18"/>
          <p:cNvSpPr/>
          <p:nvPr/>
        </p:nvSpPr>
        <p:spPr>
          <a:xfrm>
            <a:off x="1293223" y="1449977"/>
            <a:ext cx="9797142" cy="4401205"/>
          </a:xfrm>
          <a:prstGeom prst="rect">
            <a:avLst/>
          </a:prstGeom>
        </p:spPr>
        <p:txBody>
          <a:bodyPr wrap="square">
            <a:spAutoFit/>
          </a:bodyPr>
          <a:lstStyle/>
          <a:p>
            <a:pPr algn="just"/>
            <a:r>
              <a:rPr lang="ru-RU" sz="2000" b="1" dirty="0" smtClean="0"/>
              <a:t>Цель игры</a:t>
            </a:r>
            <a:r>
              <a:rPr lang="ru-RU" sz="2000" dirty="0" smtClean="0"/>
              <a:t>: активизировать у детей творческие ассоциативные способности, вызвать в них интерес к музыке, развить мелкую моторику рук.</a:t>
            </a:r>
          </a:p>
          <a:p>
            <a:pPr algn="just"/>
            <a:r>
              <a:rPr lang="ru-RU" sz="2000" b="1" dirty="0" smtClean="0"/>
              <a:t>Необходимое оборудование</a:t>
            </a:r>
            <a:r>
              <a:rPr lang="ru-RU" sz="2000" dirty="0" smtClean="0"/>
              <a:t>: комплект цветной мозаики (на каждого игрока по комплекту), музыкальные записи.</a:t>
            </a:r>
          </a:p>
          <a:p>
            <a:pPr algn="just"/>
            <a:r>
              <a:rPr lang="ru-RU" sz="2000" b="1" dirty="0" smtClean="0"/>
              <a:t>Ход игры</a:t>
            </a:r>
            <a:r>
              <a:rPr lang="ru-RU" sz="2000" dirty="0" smtClean="0"/>
              <a:t>. Взрослый говорит о том, что музыку можно не только исполнять, слушать, но и рисовать и даже выкладывать при помощи мозаики, чем сейчас и займутся игроки. Дети устраиваются каждый за своим столом или располагаются на ковре — кому как удобно. Каждый из них получает по комплекту обычной игровой мозаики. После ознакомления с условиями дети приступают к игре. Перед игроками ставится задача: в течение того времени, пока звучит музыкальное произведение, выложить мозаикой любые фигуры, используя те цвета, которые «подсказаны» музыкой.</a:t>
            </a:r>
          </a:p>
          <a:p>
            <a:pPr algn="just"/>
            <a:r>
              <a:rPr lang="ru-RU" sz="2000" b="1" dirty="0" smtClean="0"/>
              <a:t>Примечание</a:t>
            </a:r>
            <a:r>
              <a:rPr lang="ru-RU" sz="2000" dirty="0" smtClean="0"/>
              <a:t>. В качестве музыкального репертуара рекомендуется использовать произведения П. Чайковского (из «Детского альбома»), С. Прокофьева, Д. </a:t>
            </a:r>
            <a:r>
              <a:rPr lang="ru-RU" sz="2000" dirty="0" err="1" smtClean="0"/>
              <a:t>Кабалевского</a:t>
            </a:r>
            <a:r>
              <a:rPr lang="ru-RU" sz="2000" dirty="0" smtClean="0"/>
              <a:t> и других композиторов. Произведения могут звучать в записи или в живом исполнении.</a:t>
            </a:r>
            <a:endParaRPr lang="ru-RU" sz="2000" dirty="0"/>
          </a:p>
        </p:txBody>
      </p:sp>
      <p:pic>
        <p:nvPicPr>
          <p:cNvPr id="20" name="Picture 2">
            <a:hlinkClick r:id="rId13" action="ppaction://hlinksldjump"/>
          </p:cNvPr>
          <p:cNvPicPr>
            <a:picLocks noChangeAspect="1" noChangeArrowheads="1"/>
          </p:cNvPicPr>
          <p:nvPr/>
        </p:nvPicPr>
        <p:blipFill>
          <a:blip r:embed="rId14"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pic>
        <p:nvPicPr>
          <p:cNvPr id="21" name="Рисунок 20">
            <a:hlinkClick r:id="rId15" action="ppaction://hlinksldjump"/>
          </p:cNvPr>
          <p:cNvPicPr>
            <a:picLocks noChangeAspect="1"/>
          </p:cNvPicPr>
          <p:nvPr/>
        </p:nvPicPr>
        <p:blipFill rotWithShape="1">
          <a:blip r:embed="rId16"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196789" y="793376"/>
            <a:ext cx="5341248"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«Концерт для клоуна»</a:t>
            </a:r>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19" name="Прямоугольник 18"/>
          <p:cNvSpPr/>
          <p:nvPr/>
        </p:nvSpPr>
        <p:spPr>
          <a:xfrm>
            <a:off x="1240971" y="1250576"/>
            <a:ext cx="9744892" cy="4803879"/>
          </a:xfrm>
          <a:prstGeom prst="rect">
            <a:avLst/>
          </a:prstGeom>
        </p:spPr>
        <p:txBody>
          <a:bodyPr wrap="square">
            <a:spAutoFit/>
          </a:bodyPr>
          <a:lstStyle/>
          <a:p>
            <a:pPr algn="just"/>
            <a:r>
              <a:rPr lang="ru-RU" sz="2000" dirty="0" smtClean="0"/>
              <a:t>Цель игры: развить у детей чувство ритма, стимулировать их интерес к исполнительскому искусству, развить навыки коллективного музыкального творчества.</a:t>
            </a:r>
          </a:p>
          <a:p>
            <a:pPr algn="just"/>
            <a:r>
              <a:rPr lang="ru-RU" sz="2000" dirty="0" smtClean="0"/>
              <a:t>Необходимое оборудование: заводная игрушка — клоун, запись музыки Д. И. </a:t>
            </a:r>
            <a:r>
              <a:rPr lang="ru-RU" sz="2000" dirty="0" err="1" smtClean="0"/>
              <a:t>Кабалевского</a:t>
            </a:r>
            <a:r>
              <a:rPr lang="ru-RU" sz="2000" dirty="0" smtClean="0"/>
              <a:t> «Клоуны».</a:t>
            </a:r>
          </a:p>
          <a:p>
            <a:pPr algn="just"/>
            <a:r>
              <a:rPr lang="ru-RU" sz="2000" dirty="0" smtClean="0"/>
              <a:t>Ход игры. В руках у воспитателя игрушка. От ее имени воспитатель приветствует детей и предлагает поиграть с клоуном в игру. Дети садятся на ковер в круг. Воспитатель заводит игрушку и ставит ее в середину круга.</a:t>
            </a:r>
          </a:p>
          <a:p>
            <a:pPr algn="just"/>
            <a:r>
              <a:rPr lang="ru-RU" sz="2000" dirty="0" smtClean="0"/>
              <a:t>Звучит музыка Д. И. </a:t>
            </a:r>
            <a:r>
              <a:rPr lang="ru-RU" sz="2000" dirty="0" err="1" smtClean="0"/>
              <a:t>Кабалевского</a:t>
            </a:r>
            <a:r>
              <a:rPr lang="ru-RU" sz="2000" dirty="0" smtClean="0"/>
              <a:t> «Клоуны». Ребята хлопают на сильную долю, клоун медленно двигается по кругу. Музыка звучит до тех пор, пока заводу игрушки не закончится и она не остановится. Ребенок, напротив которого замерла в неподвижности игрушка, исполняет знакомую ему припевку или песенку. После исполнения своего музыкального номера он кланяется, дети аплодируют юному артисту. По желанию детей игра повторяется.</a:t>
            </a:r>
          </a:p>
          <a:p>
            <a:pPr algn="just"/>
            <a:r>
              <a:rPr lang="ru-RU" sz="2000" dirty="0" smtClean="0"/>
              <a:t>Примечание. Если под рукой нет клоуна, можно использовать любую другую механическую игрушку: цыпленка, птичку, собачку и т. п.</a:t>
            </a:r>
            <a:endParaRPr lang="ru-RU" sz="2000" dirty="0"/>
          </a:p>
        </p:txBody>
      </p:sp>
      <p:pic>
        <p:nvPicPr>
          <p:cNvPr id="20" name="Picture 2">
            <a:hlinkClick r:id="rId13" action="ppaction://hlinksldjump"/>
          </p:cNvPr>
          <p:cNvPicPr>
            <a:picLocks noChangeAspect="1" noChangeArrowheads="1"/>
          </p:cNvPicPr>
          <p:nvPr/>
        </p:nvPicPr>
        <p:blipFill>
          <a:blip r:embed="rId14"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pic>
        <p:nvPicPr>
          <p:cNvPr id="21" name="Рисунок 20">
            <a:hlinkClick r:id="rId15" action="ppaction://hlinksldjump"/>
          </p:cNvPr>
          <p:cNvPicPr>
            <a:picLocks noChangeAspect="1"/>
          </p:cNvPicPr>
          <p:nvPr/>
        </p:nvPicPr>
        <p:blipFill rotWithShape="1">
          <a:blip r:embed="rId16"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29" y="-376518"/>
            <a:ext cx="12908791" cy="762448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5545" y="4515401"/>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196789" y="793376"/>
            <a:ext cx="5341248"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«Сочиняем сказку»</a:t>
            </a:r>
            <a:endParaRPr lang="ru-RU" sz="28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0" name="Прямоугольник 19"/>
          <p:cNvSpPr/>
          <p:nvPr/>
        </p:nvSpPr>
        <p:spPr>
          <a:xfrm>
            <a:off x="1136469" y="1214847"/>
            <a:ext cx="9731828" cy="2354491"/>
          </a:xfrm>
          <a:prstGeom prst="rect">
            <a:avLst/>
          </a:prstGeom>
        </p:spPr>
        <p:txBody>
          <a:bodyPr wrap="square">
            <a:spAutoFit/>
          </a:bodyPr>
          <a:lstStyle/>
          <a:p>
            <a:pPr algn="just"/>
            <a:r>
              <a:rPr lang="ru-RU" sz="2100" dirty="0" smtClean="0"/>
              <a:t>Цель: развивать воображение при составлении коллективной сказки. </a:t>
            </a:r>
          </a:p>
          <a:p>
            <a:pPr algn="just"/>
            <a:r>
              <a:rPr lang="ru-RU" sz="2100" dirty="0" smtClean="0"/>
              <a:t>Ход игры: Педагог предлагает детям сочинить одну общую сказку, дополняя по очереди фразы друг друга. Про девочку Машу Цель: учить использовать прием реконструкции. Педагог говорит детям, что они будут составлять сказки, и начинает: «Жила-была девочка Маша. Однажды пошла она в лес за грибами и заблудилась...». Далее дети придумывают сказочных героев, с которыми могла бы встретиться девочка.</a:t>
            </a:r>
            <a:endParaRPr lang="ru-RU" sz="2100" dirty="0"/>
          </a:p>
        </p:txBody>
      </p:sp>
      <p:pic>
        <p:nvPicPr>
          <p:cNvPr id="1026" name="Picture 2" descr="Картинки по запросу картинки из сказки"/>
          <p:cNvPicPr>
            <a:picLocks noChangeAspect="1" noChangeArrowheads="1"/>
          </p:cNvPicPr>
          <p:nvPr/>
        </p:nvPicPr>
        <p:blipFill>
          <a:blip r:embed="rId13" cstate="print"/>
          <a:srcRect/>
          <a:stretch>
            <a:fillRect/>
          </a:stretch>
        </p:blipFill>
        <p:spPr bwMode="auto">
          <a:xfrm>
            <a:off x="4766763" y="3252651"/>
            <a:ext cx="2141431" cy="2546849"/>
          </a:xfrm>
          <a:prstGeom prst="rect">
            <a:avLst/>
          </a:prstGeom>
          <a:noFill/>
        </p:spPr>
      </p:pic>
      <p:pic>
        <p:nvPicPr>
          <p:cNvPr id="19" name="Picture 2">
            <a:hlinkClick r:id="rId14" action="ppaction://hlinksldjump"/>
          </p:cNvPr>
          <p:cNvPicPr>
            <a:picLocks noChangeAspect="1" noChangeArrowheads="1"/>
          </p:cNvPicPr>
          <p:nvPr/>
        </p:nvPicPr>
        <p:blipFill>
          <a:blip r:embed="rId15"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pic>
        <p:nvPicPr>
          <p:cNvPr id="22" name="Рисунок 21">
            <a:hlinkClick r:id="rId16" action="ppaction://hlinksldjump"/>
          </p:cNvPr>
          <p:cNvPicPr>
            <a:picLocks noChangeAspect="1"/>
          </p:cNvPicPr>
          <p:nvPr/>
        </p:nvPicPr>
        <p:blipFill rotWithShape="1">
          <a:blip r:embed="rId17"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22" y="-393162"/>
            <a:ext cx="12981204" cy="766725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045029" y="836023"/>
            <a:ext cx="10946674" cy="492443"/>
          </a:xfrm>
          <a:prstGeom prst="rect">
            <a:avLst/>
          </a:prstGeom>
          <a:noFill/>
        </p:spPr>
        <p:txBody>
          <a:bodyPr wrap="square" rtlCol="0">
            <a:spAutoFit/>
          </a:bodyPr>
          <a:lstStyle/>
          <a:p>
            <a:r>
              <a:rPr lang="ru-RU" sz="2600" b="1" dirty="0" smtClean="0">
                <a:solidFill>
                  <a:srgbClr val="990099"/>
                </a:solidFill>
                <a:effectLst>
                  <a:outerShdw blurRad="38100" dist="38100" dir="2700000" algn="tl">
                    <a:srgbClr val="000000">
                      <a:alpha val="43137"/>
                    </a:srgbClr>
                  </a:outerShdw>
                </a:effectLst>
              </a:rPr>
              <a:t>Игра «Как ты думаешь, какой была Баба Яга в детстве?»</a:t>
            </a:r>
            <a:endParaRPr lang="ru-RU" sz="2600" b="1" dirty="0">
              <a:solidFill>
                <a:srgbClr val="990099"/>
              </a:solidFill>
              <a:effectLst>
                <a:outerShdw blurRad="38100" dist="38100" dir="2700000" algn="tl">
                  <a:srgbClr val="000000">
                    <a:alpha val="43137"/>
                  </a:srgbClr>
                </a:outerShdw>
              </a:effectLst>
            </a:endParaRPr>
          </a:p>
        </p:txBody>
      </p:sp>
      <p:sp>
        <p:nvSpPr>
          <p:cNvPr id="23" name="Прямоугольник 22"/>
          <p:cNvSpPr/>
          <p:nvPr/>
        </p:nvSpPr>
        <p:spPr>
          <a:xfrm>
            <a:off x="1658983" y="1658983"/>
            <a:ext cx="9013371" cy="430887"/>
          </a:xfrm>
          <a:prstGeom prst="rect">
            <a:avLst/>
          </a:prstGeom>
        </p:spPr>
        <p:txBody>
          <a:bodyPr wrap="square">
            <a:spAutoFit/>
          </a:bodyPr>
          <a:lstStyle/>
          <a:p>
            <a:pPr algn="just"/>
            <a:endParaRPr lang="ru-RU" sz="2200" dirty="0"/>
          </a:p>
        </p:txBody>
      </p:sp>
      <p:sp>
        <p:nvSpPr>
          <p:cNvPr id="21" name="Прямоугольник 20"/>
          <p:cNvSpPr/>
          <p:nvPr/>
        </p:nvSpPr>
        <p:spPr>
          <a:xfrm>
            <a:off x="1097280" y="1227909"/>
            <a:ext cx="10077226" cy="3170099"/>
          </a:xfrm>
          <a:prstGeom prst="rect">
            <a:avLst/>
          </a:prstGeom>
        </p:spPr>
        <p:txBody>
          <a:bodyPr wrap="square">
            <a:spAutoFit/>
          </a:bodyPr>
          <a:lstStyle/>
          <a:p>
            <a:pPr algn="just"/>
            <a:r>
              <a:rPr lang="ru-RU" sz="2000" dirty="0" smtClean="0"/>
              <a:t>Цель: развивать творческое воображение, учить трансформировать героя во времени. </a:t>
            </a:r>
          </a:p>
          <a:p>
            <a:pPr algn="just"/>
            <a:r>
              <a:rPr lang="ru-RU" sz="2000" dirty="0" smtClean="0"/>
              <a:t>Ход игры: Педагог. Всегда ли Баба Яга была старухой? Дети отвечают. Кто были ее родители? Дети отвечают. С кем она дружила? Дети отвечают. В какие игрушки играла? Дети отвечают. Какие животные росли рядом с ней? Облака-загадки Цель: учить находить в материале с нечеткими формами образы предметов. Педагог говорит о том, как интересно летом наблюдать за плывущими по небу облаками. Облака могут быть похожи на разных животных, человеческие лица и т.д. Затем он поочередно показывает картинки с облаками и просит детей назвать как можно больше вариантов их сходства с предметами, животными, растениями, фигурами людей. Дети отвечают. Как и почему она стала злой? Представьте и нарисуйте Бабу Ягу в детстве.</a:t>
            </a:r>
            <a:endParaRPr lang="ru-RU" sz="2000" dirty="0"/>
          </a:p>
        </p:txBody>
      </p:sp>
      <p:sp>
        <p:nvSpPr>
          <p:cNvPr id="1028" name="AutoShape 4" descr="Картинки по запросу баба яга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Картинки по запросу баба яга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2" name="Picture 8" descr="Картинки по запросу баба яга картинки"/>
          <p:cNvPicPr>
            <a:picLocks noChangeAspect="1" noChangeArrowheads="1"/>
          </p:cNvPicPr>
          <p:nvPr/>
        </p:nvPicPr>
        <p:blipFill>
          <a:blip r:embed="rId13" cstate="print"/>
          <a:srcRect/>
          <a:stretch>
            <a:fillRect/>
          </a:stretch>
        </p:blipFill>
        <p:spPr bwMode="auto">
          <a:xfrm>
            <a:off x="6252041" y="3986093"/>
            <a:ext cx="1520359" cy="1888496"/>
          </a:xfrm>
          <a:prstGeom prst="rect">
            <a:avLst/>
          </a:prstGeom>
          <a:noFill/>
        </p:spPr>
      </p:pic>
      <p:pic>
        <p:nvPicPr>
          <p:cNvPr id="19" name="Picture 2">
            <a:hlinkClick r:id="rId14" action="ppaction://hlinksldjump"/>
          </p:cNvPr>
          <p:cNvPicPr>
            <a:picLocks noChangeAspect="1" noChangeArrowheads="1"/>
          </p:cNvPicPr>
          <p:nvPr/>
        </p:nvPicPr>
        <p:blipFill>
          <a:blip r:embed="rId15"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pic>
        <p:nvPicPr>
          <p:cNvPr id="20" name="Рисунок 19">
            <a:hlinkClick r:id="rId16" action="ppaction://hlinksldjump"/>
          </p:cNvPr>
          <p:cNvPicPr>
            <a:picLocks noChangeAspect="1"/>
          </p:cNvPicPr>
          <p:nvPr/>
        </p:nvPicPr>
        <p:blipFill rotWithShape="1">
          <a:blip r:embed="rId17" cstate="print"/>
          <a:srcRect l="16454" t="24357" r="18815" b="10790"/>
          <a:stretch/>
        </p:blipFill>
        <p:spPr>
          <a:xfrm>
            <a:off x="233821" y="5740031"/>
            <a:ext cx="1698274" cy="956604"/>
          </a:xfrm>
          <a:prstGeom prst="rect">
            <a:avLst/>
          </a:prstGeom>
          <a:scene3d>
            <a:camera prst="orthographicFront"/>
            <a:lightRig rig="threePt" dir="t"/>
          </a:scene3d>
          <a:sp3d>
            <a:bevelT/>
          </a:sp3d>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1F74FC"/>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7284"/>
            <a:ext cx="5588379" cy="171085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2"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6320" y="901337"/>
            <a:ext cx="6935634" cy="1946366"/>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55817"/>
            <a:ext cx="5836573" cy="1935316"/>
          </a:xfrm>
          <a:prstGeom prst="rect">
            <a:avLst/>
          </a:prstGeom>
        </p:spPr>
      </p:pic>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6084" y="3383280"/>
            <a:ext cx="7026430" cy="1586654"/>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901" y="4859383"/>
            <a:ext cx="6271682" cy="1606731"/>
          </a:xfrm>
          <a:prstGeom prst="rect">
            <a:avLst/>
          </a:prstGeom>
        </p:spPr>
      </p:pic>
      <p:sp>
        <p:nvSpPr>
          <p:cNvPr id="18" name="Прямоугольник 17">
            <a:hlinkClick r:id="rId10" action="ppaction://hlinksldjump"/>
          </p:cNvPr>
          <p:cNvSpPr/>
          <p:nvPr/>
        </p:nvSpPr>
        <p:spPr>
          <a:xfrm>
            <a:off x="797910" y="828858"/>
            <a:ext cx="4272455"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«Дорожка»</a:t>
            </a:r>
            <a:endParaRPr lang="ru-RU" sz="2800" dirty="0">
              <a:solidFill>
                <a:srgbClr val="002060"/>
              </a:solidFill>
              <a:effectLst>
                <a:outerShdw blurRad="38100" dist="38100" dir="2700000" algn="tl">
                  <a:srgbClr val="000000">
                    <a:alpha val="43137"/>
                  </a:srgbClr>
                </a:outerShdw>
              </a:effectLst>
            </a:endParaRPr>
          </a:p>
        </p:txBody>
      </p:sp>
      <p:sp>
        <p:nvSpPr>
          <p:cNvPr id="19" name="Прямоугольник 18">
            <a:hlinkClick r:id="rId11" action="ppaction://hlinksldjump"/>
          </p:cNvPr>
          <p:cNvSpPr/>
          <p:nvPr/>
        </p:nvSpPr>
        <p:spPr>
          <a:xfrm>
            <a:off x="5695406" y="1582683"/>
            <a:ext cx="5473587"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«Фруктовая ладошка»</a:t>
            </a:r>
            <a:endParaRPr lang="ru-RU" sz="2800" dirty="0">
              <a:solidFill>
                <a:srgbClr val="002060"/>
              </a:solidFill>
              <a:effectLst>
                <a:outerShdw blurRad="38100" dist="38100" dir="2700000" algn="tl">
                  <a:srgbClr val="000000">
                    <a:alpha val="43137"/>
                  </a:srgbClr>
                </a:outerShdw>
              </a:effectLst>
            </a:endParaRPr>
          </a:p>
        </p:txBody>
      </p:sp>
      <p:sp>
        <p:nvSpPr>
          <p:cNvPr id="20" name="Прямоугольник 19">
            <a:hlinkClick r:id="rId12" action="ppaction://hlinksldjump"/>
          </p:cNvPr>
          <p:cNvSpPr/>
          <p:nvPr/>
        </p:nvSpPr>
        <p:spPr>
          <a:xfrm>
            <a:off x="945932" y="3105835"/>
            <a:ext cx="4256690" cy="954107"/>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«Вежливый Зайка»</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21" name="Прямоугольник 20">
            <a:hlinkClick r:id="rId13" action="ppaction://hlinksldjump"/>
          </p:cNvPr>
          <p:cNvSpPr/>
          <p:nvPr/>
        </p:nvSpPr>
        <p:spPr>
          <a:xfrm>
            <a:off x="6178731" y="3879669"/>
            <a:ext cx="5062374"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«Волшебная бумага»</a:t>
            </a:r>
            <a:endParaRPr lang="ru-RU" sz="2800" dirty="0" smtClean="0">
              <a:solidFill>
                <a:srgbClr val="002060"/>
              </a:solidFill>
              <a:effectLst>
                <a:outerShdw blurRad="38100" dist="38100" dir="2700000" algn="tl">
                  <a:srgbClr val="000000">
                    <a:alpha val="43137"/>
                  </a:srgbClr>
                </a:outerShdw>
              </a:effectLst>
            </a:endParaRPr>
          </a:p>
        </p:txBody>
      </p:sp>
      <p:sp>
        <p:nvSpPr>
          <p:cNvPr id="22" name="Прямоугольник 21">
            <a:hlinkClick r:id="rId14" action="ppaction://hlinksldjump"/>
          </p:cNvPr>
          <p:cNvSpPr/>
          <p:nvPr/>
        </p:nvSpPr>
        <p:spPr>
          <a:xfrm>
            <a:off x="3052671" y="5355771"/>
            <a:ext cx="5486400"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«Елочка»</a:t>
            </a:r>
            <a:endParaRPr lang="ru-RU" sz="2800" b="1" dirty="0">
              <a:solidFill>
                <a:srgbClr val="002060"/>
              </a:solidFill>
              <a:effectLst>
                <a:outerShdw blurRad="38100" dist="38100" dir="2700000" algn="tl">
                  <a:srgbClr val="000000">
                    <a:alpha val="43137"/>
                  </a:srgbClr>
                </a:outerShdw>
              </a:effectLst>
            </a:endParaRPr>
          </a:p>
        </p:txBody>
      </p:sp>
      <p:pic>
        <p:nvPicPr>
          <p:cNvPr id="23" name="Рисунок 22">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4" name="Рисунок 23">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421" y="-274321"/>
            <a:ext cx="13016647" cy="744583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31" y="1438742"/>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149531" y="1175658"/>
            <a:ext cx="8556172" cy="461665"/>
          </a:xfrm>
          <a:prstGeom prst="rect">
            <a:avLst/>
          </a:prstGeom>
        </p:spPr>
        <p:txBody>
          <a:bodyPr wrap="square">
            <a:spAutoFit/>
          </a:bodyPr>
          <a:lstStyle/>
          <a:p>
            <a:r>
              <a:rPr lang="ru-RU" sz="2400" b="1" dirty="0" smtClean="0">
                <a:solidFill>
                  <a:srgbClr val="002060"/>
                </a:solidFill>
                <a:effectLst>
                  <a:outerShdw blurRad="38100" dist="38100" dir="2700000" algn="tl">
                    <a:srgbClr val="000000">
                      <a:alpha val="43137"/>
                    </a:srgbClr>
                  </a:outerShdw>
                </a:effectLst>
              </a:rPr>
              <a:t>Игра «Дорожка»</a:t>
            </a:r>
            <a:endParaRPr lang="ru-RU" sz="24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149531" y="1645920"/>
            <a:ext cx="9849395" cy="3165448"/>
          </a:xfrm>
          <a:prstGeom prst="rect">
            <a:avLst/>
          </a:prstGeom>
        </p:spPr>
        <p:txBody>
          <a:bodyPr wrap="square">
            <a:spAutoFit/>
          </a:bodyPr>
          <a:lstStyle/>
          <a:p>
            <a:pPr algn="just"/>
            <a:r>
              <a:rPr lang="ru-RU" sz="2000" dirty="0" smtClean="0"/>
              <a:t>Цель: развитие мелкой моторики руки</a:t>
            </a:r>
          </a:p>
          <a:p>
            <a:pPr algn="just"/>
            <a:r>
              <a:rPr lang="ru-RU" sz="2000" dirty="0" smtClean="0"/>
              <a:t>Задача: посыпать «дорожку»  манкой или пшеном.</a:t>
            </a:r>
          </a:p>
          <a:p>
            <a:pPr algn="just"/>
            <a:r>
              <a:rPr lang="ru-RU" sz="2000" dirty="0" smtClean="0"/>
              <a:t>Дидактический материал: листы бумаги, крупа (манка или пшено)</a:t>
            </a:r>
          </a:p>
          <a:p>
            <a:pPr algn="just"/>
            <a:r>
              <a:rPr lang="ru-RU" sz="2000" dirty="0" smtClean="0"/>
              <a:t>Содержание: Сделать на столе дорожку шириной 3-5 см, ограниченную с обеих сторон полосками бумаги. Предложите малышу посыпать ее манкой или пшеном. Крупу нужно брать тремя пальцами и стараться не просыпать за края дорожки</a:t>
            </a:r>
            <a:r>
              <a:rPr lang="ru-RU" sz="2000" b="1" dirty="0" smtClean="0"/>
              <a:t>.</a:t>
            </a:r>
            <a:endParaRPr lang="ru-RU" sz="2000" dirty="0" smtClean="0"/>
          </a:p>
          <a:p>
            <a:pPr algn="just"/>
            <a:r>
              <a:rPr lang="ru-RU" sz="2000" dirty="0" smtClean="0"/>
              <a:t>Методы, приемы: объяснение, показ.</a:t>
            </a:r>
          </a:p>
          <a:p>
            <a:pPr algn="just"/>
            <a:r>
              <a:rPr lang="ru-RU" sz="2000" dirty="0" smtClean="0"/>
              <a:t>Варианты использования: В начале игры дорожка должна быть прямой, затем можно усложнять  (зигзаги, волны)</a:t>
            </a:r>
          </a:p>
          <a:p>
            <a:pPr algn="just" fontAlgn="base">
              <a:spcBef>
                <a:spcPct val="0"/>
              </a:spcBef>
              <a:spcAft>
                <a:spcPct val="0"/>
              </a:spcAft>
            </a:pPr>
            <a:r>
              <a:rPr lang="ru-RU" dirty="0" smtClean="0">
                <a:solidFill>
                  <a:srgbClr val="000000"/>
                </a:solidFill>
                <a:ea typeface="Times New Roman" pitchFamily="18" charset="0"/>
                <a:cs typeface="Arial" pitchFamily="34" charset="0"/>
              </a:rPr>
              <a:t> </a:t>
            </a:r>
            <a:endParaRPr lang="ru-RU" dirty="0" smtClean="0"/>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421" y="-274321"/>
            <a:ext cx="13016647" cy="744583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31" y="1438742"/>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0700" y="4980064"/>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149531" y="1018904"/>
            <a:ext cx="8556172" cy="830997"/>
          </a:xfrm>
          <a:prstGeom prst="rect">
            <a:avLst/>
          </a:prstGeom>
        </p:spPr>
        <p:txBody>
          <a:bodyPr wrap="square">
            <a:spAutoFit/>
          </a:bodyPr>
          <a:lstStyle/>
          <a:p>
            <a:r>
              <a:rPr lang="ru-RU" sz="2400" b="1" dirty="0" smtClean="0">
                <a:solidFill>
                  <a:srgbClr val="002060"/>
                </a:solidFill>
                <a:effectLst>
                  <a:outerShdw blurRad="38100" dist="38100" dir="2700000" algn="tl">
                    <a:srgbClr val="000000">
                      <a:alpha val="43137"/>
                    </a:srgbClr>
                  </a:outerShdw>
                </a:effectLst>
              </a:rPr>
              <a:t>Игра «Фруктовая ладошка»</a:t>
            </a:r>
          </a:p>
          <a:p>
            <a:endParaRPr lang="ru-RU" sz="24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149531" y="1632858"/>
            <a:ext cx="9849395" cy="369332"/>
          </a:xfrm>
          <a:prstGeom prst="rect">
            <a:avLst/>
          </a:prstGeom>
        </p:spPr>
        <p:txBody>
          <a:bodyPr wrap="square">
            <a:spAutoFit/>
          </a:bodyPr>
          <a:lstStyle/>
          <a:p>
            <a:pPr algn="just" fontAlgn="base">
              <a:spcBef>
                <a:spcPct val="0"/>
              </a:spcBef>
              <a:spcAft>
                <a:spcPct val="0"/>
              </a:spcAft>
            </a:pPr>
            <a:r>
              <a:rPr lang="ru-RU" dirty="0" smtClean="0">
                <a:solidFill>
                  <a:srgbClr val="000000"/>
                </a:solidFill>
                <a:ea typeface="Times New Roman" pitchFamily="18" charset="0"/>
                <a:cs typeface="Arial" pitchFamily="34" charset="0"/>
              </a:rPr>
              <a:t> </a:t>
            </a:r>
            <a:endParaRPr lang="ru-RU" dirty="0" smtClean="0"/>
          </a:p>
        </p:txBody>
      </p:sp>
      <p:sp>
        <p:nvSpPr>
          <p:cNvPr id="16" name="Прямоугольник 15"/>
          <p:cNvSpPr/>
          <p:nvPr/>
        </p:nvSpPr>
        <p:spPr>
          <a:xfrm>
            <a:off x="1188719" y="1580607"/>
            <a:ext cx="9744891" cy="3477875"/>
          </a:xfrm>
          <a:prstGeom prst="rect">
            <a:avLst/>
          </a:prstGeom>
        </p:spPr>
        <p:txBody>
          <a:bodyPr wrap="square">
            <a:spAutoFit/>
          </a:bodyPr>
          <a:lstStyle/>
          <a:p>
            <a:r>
              <a:rPr lang="ru-RU" sz="2000" dirty="0" smtClean="0"/>
              <a:t>Цель:  развитие мелкой моторики,  координации движений пальцев рук.</a:t>
            </a:r>
          </a:p>
          <a:p>
            <a:r>
              <a:rPr lang="ru-RU" sz="2000" dirty="0" smtClean="0"/>
              <a:t>Этот пальчик - апельсин,  </a:t>
            </a:r>
            <a:r>
              <a:rPr lang="ru-RU" sz="2000" i="1" dirty="0" smtClean="0"/>
              <a:t>Поочерёдно разгибают пальчики из кулачка,</a:t>
            </a:r>
            <a:r>
              <a:rPr lang="ru-RU" sz="2000" dirty="0" smtClean="0"/>
              <a:t> </a:t>
            </a:r>
          </a:p>
          <a:p>
            <a:r>
              <a:rPr lang="ru-RU" sz="2000" dirty="0" smtClean="0"/>
              <a:t>Он, конечно, не один</a:t>
            </a:r>
            <a:r>
              <a:rPr lang="ru-RU" sz="2000" i="1" dirty="0" smtClean="0"/>
              <a:t>,        начиная с большого</a:t>
            </a:r>
            <a:r>
              <a:rPr lang="ru-RU" sz="2000" dirty="0" smtClean="0"/>
              <a:t/>
            </a:r>
            <a:br>
              <a:rPr lang="ru-RU" sz="2000" dirty="0" smtClean="0"/>
            </a:br>
            <a:r>
              <a:rPr lang="ru-RU" sz="2000" dirty="0" smtClean="0"/>
              <a:t>Этот пальчик – слива,</a:t>
            </a:r>
            <a:br>
              <a:rPr lang="ru-RU" sz="2000" dirty="0" smtClean="0"/>
            </a:br>
            <a:r>
              <a:rPr lang="ru-RU" sz="2000" dirty="0" smtClean="0"/>
              <a:t>Вкусная, красивая.</a:t>
            </a:r>
            <a:br>
              <a:rPr lang="ru-RU" sz="2000" dirty="0" smtClean="0"/>
            </a:br>
            <a:r>
              <a:rPr lang="ru-RU" sz="2000" dirty="0" smtClean="0"/>
              <a:t>Этот пальчик – абрикос,</a:t>
            </a:r>
            <a:br>
              <a:rPr lang="ru-RU" sz="2000" dirty="0" smtClean="0"/>
            </a:br>
            <a:r>
              <a:rPr lang="ru-RU" sz="2000" dirty="0" smtClean="0"/>
              <a:t>Высоко на ветке рос.</a:t>
            </a:r>
            <a:br>
              <a:rPr lang="ru-RU" sz="2000" dirty="0" smtClean="0"/>
            </a:br>
            <a:r>
              <a:rPr lang="ru-RU" sz="2000" dirty="0" smtClean="0"/>
              <a:t>Этот пальчик – груша,</a:t>
            </a:r>
            <a:br>
              <a:rPr lang="ru-RU" sz="2000" dirty="0" smtClean="0"/>
            </a:br>
            <a:r>
              <a:rPr lang="ru-RU" sz="2000" dirty="0" smtClean="0"/>
              <a:t>Просит: «Ну-ка, скушай!»</a:t>
            </a:r>
            <a:br>
              <a:rPr lang="ru-RU" sz="2000" dirty="0" smtClean="0"/>
            </a:br>
            <a:r>
              <a:rPr lang="ru-RU" sz="2000" dirty="0" smtClean="0"/>
              <a:t>Этот пальчик – ананас, </a:t>
            </a:r>
            <a:br>
              <a:rPr lang="ru-RU" sz="2000" dirty="0" smtClean="0"/>
            </a:br>
            <a:r>
              <a:rPr lang="ru-RU" sz="2000" dirty="0" smtClean="0"/>
              <a:t>Фрукт для вас и для нас. </a:t>
            </a:r>
            <a:r>
              <a:rPr lang="ru-RU" sz="2000" i="1" dirty="0" smtClean="0"/>
              <a:t>Показывают ладошками вокруг и на себя.</a:t>
            </a:r>
            <a:endParaRPr lang="ru-RU" sz="2000" dirty="0"/>
          </a:p>
        </p:txBody>
      </p:sp>
      <p:pic>
        <p:nvPicPr>
          <p:cNvPr id="312322" name="Picture 2"/>
          <p:cNvPicPr>
            <a:picLocks noChangeAspect="1" noChangeArrowheads="1"/>
          </p:cNvPicPr>
          <p:nvPr/>
        </p:nvPicPr>
        <p:blipFill>
          <a:blip r:embed="rId10" cstate="print"/>
          <a:srcRect/>
          <a:stretch>
            <a:fillRect/>
          </a:stretch>
        </p:blipFill>
        <p:spPr bwMode="auto">
          <a:xfrm>
            <a:off x="8589508" y="2301673"/>
            <a:ext cx="2331040" cy="3024573"/>
          </a:xfrm>
          <a:prstGeom prst="rect">
            <a:avLst/>
          </a:prstGeom>
          <a:noFill/>
          <a:ln w="9525">
            <a:noFill/>
            <a:miter lim="800000"/>
            <a:headEnd/>
            <a:tailEnd/>
          </a:ln>
        </p:spPr>
      </p:pic>
      <p:pic>
        <p:nvPicPr>
          <p:cNvPr id="17" name="Рисунок 16">
            <a:hlinkClick r:id="rId11" action="ppaction://hlinksldjump"/>
          </p:cNvPr>
          <p:cNvPicPr>
            <a:picLocks noChangeAspect="1"/>
          </p:cNvPicPr>
          <p:nvPr/>
        </p:nvPicPr>
        <p:blipFill rotWithShape="1">
          <a:blip r:embed="rId12"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8"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421" y="-274321"/>
            <a:ext cx="13016647" cy="744583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31" y="1438742"/>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7477" y="5162944"/>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110343" y="992777"/>
            <a:ext cx="8595360" cy="461665"/>
          </a:xfrm>
          <a:prstGeom prst="rect">
            <a:avLst/>
          </a:prstGeom>
        </p:spPr>
        <p:txBody>
          <a:bodyPr wrap="square">
            <a:spAutoFit/>
          </a:bodyPr>
          <a:lstStyle/>
          <a:p>
            <a:r>
              <a:rPr lang="ru-RU" sz="2400" b="1" dirty="0" smtClean="0">
                <a:solidFill>
                  <a:srgbClr val="002060"/>
                </a:solidFill>
                <a:effectLst>
                  <a:outerShdw blurRad="38100" dist="38100" dir="2700000" algn="tl">
                    <a:srgbClr val="000000">
                      <a:alpha val="43137"/>
                    </a:srgbClr>
                  </a:outerShdw>
                </a:effectLst>
              </a:rPr>
              <a:t>Игра «Вежливый Зайка»</a:t>
            </a:r>
            <a:endParaRPr lang="ru-RU" sz="24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097281" y="1384663"/>
            <a:ext cx="9901646" cy="3139321"/>
          </a:xfrm>
          <a:prstGeom prst="rect">
            <a:avLst/>
          </a:prstGeom>
        </p:spPr>
        <p:txBody>
          <a:bodyPr wrap="square">
            <a:spAutoFit/>
          </a:bodyPr>
          <a:lstStyle/>
          <a:p>
            <a:r>
              <a:rPr lang="ru-RU" sz="2000" dirty="0" smtClean="0"/>
              <a:t>Цель:  развитие мелкой моторики,  координации движений пальцев рук.</a:t>
            </a:r>
          </a:p>
          <a:p>
            <a:r>
              <a:rPr lang="ru-RU" sz="2000" dirty="0" smtClean="0"/>
              <a:t>Дайте капусты </a:t>
            </a:r>
            <a:r>
              <a:rPr lang="ru-RU" sz="2000" dirty="0" err="1" smtClean="0"/>
              <a:t>кочанчик</a:t>
            </a:r>
            <a:r>
              <a:rPr lang="ru-RU" sz="2000" dirty="0" smtClean="0"/>
              <a:t> другой! </a:t>
            </a:r>
            <a:r>
              <a:rPr lang="ru-RU" sz="2000" i="1" dirty="0" smtClean="0"/>
              <a:t>(махать двумя руками к себе)</a:t>
            </a:r>
            <a:endParaRPr lang="ru-RU" sz="2000" dirty="0" smtClean="0"/>
          </a:p>
          <a:p>
            <a:r>
              <a:rPr lang="ru-RU" sz="2000" dirty="0" smtClean="0"/>
              <a:t>Разве так просят? Подумай, косой. </a:t>
            </a:r>
            <a:r>
              <a:rPr lang="ru-RU" sz="2000" i="1" dirty="0" smtClean="0"/>
              <a:t>(повороты в сторону)</a:t>
            </a:r>
            <a:endParaRPr lang="ru-RU" sz="2000" dirty="0" smtClean="0"/>
          </a:p>
          <a:p>
            <a:r>
              <a:rPr lang="ru-RU" sz="2000" dirty="0" smtClean="0"/>
              <a:t>Дайте, пожалуйста, - вспомнил Зайчишка,- </a:t>
            </a:r>
            <a:r>
              <a:rPr lang="ru-RU" sz="2000" i="1" dirty="0" smtClean="0"/>
              <a:t>(наклоны вперед руки вперед)</a:t>
            </a:r>
            <a:endParaRPr lang="ru-RU" sz="2000" dirty="0" smtClean="0"/>
          </a:p>
          <a:p>
            <a:r>
              <a:rPr lang="ru-RU" sz="2000" dirty="0" smtClean="0"/>
              <a:t>И, если можно, с большой кочерыжкой</a:t>
            </a:r>
            <a:r>
              <a:rPr lang="ru-RU" sz="2000" i="1" dirty="0" smtClean="0"/>
              <a:t>. (показать большой круг)</a:t>
            </a:r>
            <a:endParaRPr lang="ru-RU" sz="2000" dirty="0" smtClean="0"/>
          </a:p>
          <a:p>
            <a:r>
              <a:rPr lang="ru-RU" sz="2000" dirty="0" smtClean="0"/>
              <a:t>Вот, молодец, ему лапу пожали </a:t>
            </a:r>
            <a:r>
              <a:rPr lang="ru-RU" sz="2000" i="1" dirty="0" smtClean="0"/>
              <a:t>(пожать ладошки)</a:t>
            </a:r>
            <a:endParaRPr lang="ru-RU" sz="2000" dirty="0" smtClean="0"/>
          </a:p>
          <a:p>
            <a:r>
              <a:rPr lang="ru-RU" sz="2000" dirty="0" smtClean="0"/>
              <a:t>И самых вкусных </a:t>
            </a:r>
            <a:r>
              <a:rPr lang="ru-RU" sz="2000" dirty="0" err="1" smtClean="0"/>
              <a:t>кочанчиков</a:t>
            </a:r>
            <a:r>
              <a:rPr lang="ru-RU" sz="2000" dirty="0" smtClean="0"/>
              <a:t> дали</a:t>
            </a:r>
            <a:r>
              <a:rPr lang="ru-RU" sz="2000" i="1" dirty="0" smtClean="0"/>
              <a:t>… (погладить живот</a:t>
            </a:r>
            <a:r>
              <a:rPr lang="ru-RU" sz="2000" dirty="0" smtClean="0"/>
              <a:t>)</a:t>
            </a:r>
          </a:p>
          <a:p>
            <a:r>
              <a:rPr lang="ru-RU" sz="2000" dirty="0" smtClean="0"/>
              <a:t/>
            </a:r>
            <a:br>
              <a:rPr lang="ru-RU" sz="2000" dirty="0" smtClean="0"/>
            </a:br>
            <a:endParaRPr lang="ru-RU" sz="2000" dirty="0" smtClean="0"/>
          </a:p>
          <a:p>
            <a:pPr algn="just" fontAlgn="base">
              <a:spcBef>
                <a:spcPct val="0"/>
              </a:spcBef>
              <a:spcAft>
                <a:spcPct val="0"/>
              </a:spcAft>
            </a:pPr>
            <a:r>
              <a:rPr lang="ru-RU" dirty="0" smtClean="0">
                <a:solidFill>
                  <a:srgbClr val="000000"/>
                </a:solidFill>
                <a:ea typeface="Times New Roman" pitchFamily="18" charset="0"/>
                <a:cs typeface="Arial" pitchFamily="34" charset="0"/>
              </a:rPr>
              <a:t> </a:t>
            </a:r>
            <a:endParaRPr lang="ru-RU" dirty="0" smtClean="0"/>
          </a:p>
        </p:txBody>
      </p:sp>
      <p:sp>
        <p:nvSpPr>
          <p:cNvPr id="313346" name="AutoShape 2" descr="Картинки по запросу зайка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3348" name="AutoShape 4" descr="Картинки по запросу зайка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3350" name="Picture 6" descr="Картинки по запросу зайка  картинки"/>
          <p:cNvPicPr>
            <a:picLocks noChangeAspect="1" noChangeArrowheads="1"/>
          </p:cNvPicPr>
          <p:nvPr/>
        </p:nvPicPr>
        <p:blipFill>
          <a:blip r:embed="rId10" cstate="print"/>
          <a:srcRect/>
          <a:stretch>
            <a:fillRect/>
          </a:stretch>
        </p:blipFill>
        <p:spPr bwMode="auto">
          <a:xfrm>
            <a:off x="7797347" y="2221684"/>
            <a:ext cx="3724094" cy="3724095"/>
          </a:xfrm>
          <a:prstGeom prst="rect">
            <a:avLst/>
          </a:prstGeom>
          <a:noFill/>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421" y="-274321"/>
            <a:ext cx="13016647" cy="744583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31" y="1438742"/>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7477" y="5162944"/>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23681" y="1162595"/>
            <a:ext cx="8482021" cy="461665"/>
          </a:xfrm>
          <a:prstGeom prst="rect">
            <a:avLst/>
          </a:prstGeom>
        </p:spPr>
        <p:txBody>
          <a:bodyPr wrap="square">
            <a:spAutoFit/>
          </a:bodyPr>
          <a:lstStyle/>
          <a:p>
            <a:r>
              <a:rPr lang="ru-RU" sz="2400" b="1" dirty="0" smtClean="0">
                <a:solidFill>
                  <a:srgbClr val="002060"/>
                </a:solidFill>
                <a:effectLst>
                  <a:outerShdw blurRad="38100" dist="38100" dir="2700000" algn="tl">
                    <a:srgbClr val="000000">
                      <a:alpha val="43137"/>
                    </a:srgbClr>
                  </a:outerShdw>
                </a:effectLst>
              </a:rPr>
              <a:t>Игра «Волшебная бумага»</a:t>
            </a:r>
            <a:endParaRPr lang="ru-RU" sz="24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196787" y="1593669"/>
            <a:ext cx="9802139" cy="4062651"/>
          </a:xfrm>
          <a:prstGeom prst="rect">
            <a:avLst/>
          </a:prstGeom>
        </p:spPr>
        <p:txBody>
          <a:bodyPr wrap="square">
            <a:spAutoFit/>
          </a:bodyPr>
          <a:lstStyle/>
          <a:p>
            <a:pPr algn="just"/>
            <a:r>
              <a:rPr lang="ru-RU" sz="2000" dirty="0" smtClean="0"/>
              <a:t>Цель: развитие мелкой моторики руки</a:t>
            </a:r>
          </a:p>
          <a:p>
            <a:pPr algn="just"/>
            <a:r>
              <a:rPr lang="ru-RU" sz="2000" dirty="0" smtClean="0"/>
              <a:t>Задача: развитие силы рук</a:t>
            </a:r>
          </a:p>
          <a:p>
            <a:pPr algn="just"/>
            <a:r>
              <a:rPr lang="ru-RU" sz="2000" dirty="0" smtClean="0"/>
              <a:t>Дидактический материал: лист бумаги или салфетка</a:t>
            </a:r>
          </a:p>
          <a:p>
            <a:pPr algn="just"/>
            <a:r>
              <a:rPr lang="ru-RU" sz="2000" dirty="0" smtClean="0"/>
              <a:t>Содержание: Ребенку дается лист бумаги или салфетка и предлагается ее смять. Получившийся  «шарик»  можно бросать в корзину с расстояния.</a:t>
            </a:r>
          </a:p>
          <a:p>
            <a:pPr algn="just"/>
            <a:r>
              <a:rPr lang="ru-RU" sz="2000" dirty="0" smtClean="0"/>
              <a:t>Методы, приемы: объяснение, показ</a:t>
            </a:r>
          </a:p>
          <a:p>
            <a:pPr algn="just"/>
            <a:r>
              <a:rPr lang="ru-RU" sz="2000" dirty="0" smtClean="0"/>
              <a:t>Варианты использования: Бумагу можно рвать (развитие соотносящих движений)  – захватываем пальцами обеих рук лист и тянем в разные стороны. Получаются полоски. Эти полоски мы складываем в коробочку и делаем  «дождик» , высыпая наши полоски из коробки.</a:t>
            </a:r>
          </a:p>
          <a:p>
            <a:r>
              <a:rPr lang="ru-RU" sz="2000" dirty="0" smtClean="0"/>
              <a:t/>
            </a:r>
            <a:br>
              <a:rPr lang="ru-RU" sz="2000" dirty="0" smtClean="0"/>
            </a:br>
            <a:endParaRPr lang="ru-RU" sz="2000" dirty="0" smtClean="0"/>
          </a:p>
          <a:p>
            <a:pPr algn="just" fontAlgn="base">
              <a:spcBef>
                <a:spcPct val="0"/>
              </a:spcBef>
              <a:spcAft>
                <a:spcPct val="0"/>
              </a:spcAft>
            </a:pPr>
            <a:r>
              <a:rPr lang="ru-RU" dirty="0" smtClean="0">
                <a:solidFill>
                  <a:srgbClr val="000000"/>
                </a:solidFill>
                <a:ea typeface="Times New Roman" pitchFamily="18" charset="0"/>
                <a:cs typeface="Arial" pitchFamily="34" charset="0"/>
              </a:rPr>
              <a:t> </a:t>
            </a:r>
            <a:endParaRPr lang="ru-RU" dirty="0" smtClean="0"/>
          </a:p>
        </p:txBody>
      </p:sp>
      <p:sp>
        <p:nvSpPr>
          <p:cNvPr id="313346" name="AutoShape 2" descr="Картинки по запросу зайка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3348" name="AutoShape 4" descr="Картинки по запросу зайка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547" y="-300447"/>
            <a:ext cx="13016647" cy="744583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31" y="1438742"/>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7477" y="5162944"/>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071155" y="862149"/>
            <a:ext cx="8634548" cy="461665"/>
          </a:xfrm>
          <a:prstGeom prst="rect">
            <a:avLst/>
          </a:prstGeom>
        </p:spPr>
        <p:txBody>
          <a:bodyPr wrap="square">
            <a:spAutoFit/>
          </a:bodyPr>
          <a:lstStyle/>
          <a:p>
            <a:r>
              <a:rPr lang="ru-RU" sz="2400" b="1" dirty="0" smtClean="0">
                <a:solidFill>
                  <a:srgbClr val="002060"/>
                </a:solidFill>
                <a:effectLst>
                  <a:outerShdw blurRad="38100" dist="38100" dir="2700000" algn="tl">
                    <a:srgbClr val="000000">
                      <a:alpha val="43137"/>
                    </a:srgbClr>
                  </a:outerShdw>
                </a:effectLst>
              </a:rPr>
              <a:t>Игра «Елочка»</a:t>
            </a:r>
            <a:endParaRPr lang="ru-RU" sz="24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031967" y="1175657"/>
            <a:ext cx="9966960" cy="4062651"/>
          </a:xfrm>
          <a:prstGeom prst="rect">
            <a:avLst/>
          </a:prstGeom>
        </p:spPr>
        <p:txBody>
          <a:bodyPr wrap="square">
            <a:spAutoFit/>
          </a:bodyPr>
          <a:lstStyle/>
          <a:p>
            <a:r>
              <a:rPr lang="ru-RU" sz="2000" dirty="0" smtClean="0"/>
              <a:t>Цель:  развитие мелкой моторики,  координации движений пальцев рук</a:t>
            </a:r>
            <a:br>
              <a:rPr lang="ru-RU" sz="2000" dirty="0" smtClean="0"/>
            </a:br>
            <a:r>
              <a:rPr lang="ru-RU" sz="2000" dirty="0" smtClean="0"/>
              <a:t>Ждут красавицу колючую </a:t>
            </a:r>
            <a:r>
              <a:rPr lang="ru-RU" sz="2000" i="1" dirty="0" smtClean="0"/>
              <a:t>(«Рисуют» руками елочку.)</a:t>
            </a:r>
            <a:br>
              <a:rPr lang="ru-RU" sz="2000" i="1" dirty="0" smtClean="0"/>
            </a:br>
            <a:r>
              <a:rPr lang="ru-RU" sz="2000" dirty="0" smtClean="0"/>
              <a:t>В каждом доме в декабре. (</a:t>
            </a:r>
            <a:r>
              <a:rPr lang="ru-RU" sz="2000" i="1" dirty="0" smtClean="0"/>
              <a:t>Делают ладошками «дом».)</a:t>
            </a:r>
            <a:br>
              <a:rPr lang="ru-RU" sz="2000" i="1" dirty="0" smtClean="0"/>
            </a:br>
            <a:r>
              <a:rPr lang="ru-RU" sz="2000" dirty="0" smtClean="0"/>
              <a:t>На ветвях зажгут фонарики, (</a:t>
            </a:r>
            <a:r>
              <a:rPr lang="ru-RU" sz="2000" i="1" dirty="0" smtClean="0"/>
              <a:t>Показывают «фонарики</a:t>
            </a:r>
            <a:r>
              <a:rPr lang="ru-RU" sz="2000" dirty="0" smtClean="0"/>
              <a:t>».)</a:t>
            </a:r>
            <a:br>
              <a:rPr lang="ru-RU" sz="2000" dirty="0" smtClean="0"/>
            </a:br>
            <a:r>
              <a:rPr lang="ru-RU" sz="2000" dirty="0" smtClean="0"/>
              <a:t>Искры брызнут в серебре. (</a:t>
            </a:r>
            <a:r>
              <a:rPr lang="ru-RU" sz="2000" i="1" dirty="0" smtClean="0"/>
              <a:t>Руки над головой, пальцы оттопырены</a:t>
            </a:r>
            <a:r>
              <a:rPr lang="ru-RU" sz="2000" dirty="0" smtClean="0"/>
              <a:t>.)</a:t>
            </a:r>
            <a:br>
              <a:rPr lang="ru-RU" sz="2000" dirty="0" smtClean="0"/>
            </a:br>
            <a:r>
              <a:rPr lang="ru-RU" sz="2000" dirty="0" smtClean="0"/>
              <a:t>Сразу станет в доме празднично, (</a:t>
            </a:r>
            <a:r>
              <a:rPr lang="ru-RU" sz="2000" i="1" dirty="0" smtClean="0"/>
              <a:t>Берутся за руки и становятся в хоровод</a:t>
            </a:r>
            <a:r>
              <a:rPr lang="ru-RU" sz="2000" dirty="0" smtClean="0"/>
              <a:t>.)</a:t>
            </a:r>
            <a:br>
              <a:rPr lang="ru-RU" sz="2000" dirty="0" smtClean="0"/>
            </a:br>
            <a:r>
              <a:rPr lang="ru-RU" sz="2000" dirty="0" smtClean="0"/>
              <a:t>Закружится хоровод.</a:t>
            </a:r>
            <a:br>
              <a:rPr lang="ru-RU" sz="2000" dirty="0" smtClean="0"/>
            </a:br>
            <a:r>
              <a:rPr lang="ru-RU" sz="2000" dirty="0" smtClean="0"/>
              <a:t>Дед Мороз спешит с подарками, ( </a:t>
            </a:r>
            <a:r>
              <a:rPr lang="ru-RU" sz="2000" i="1" dirty="0" smtClean="0"/>
              <a:t>Идут по кругу с воображаемым</a:t>
            </a:r>
            <a:r>
              <a:rPr lang="ru-RU" sz="2000" dirty="0" smtClean="0"/>
              <a:t/>
            </a:r>
            <a:br>
              <a:rPr lang="ru-RU" sz="2000" dirty="0" smtClean="0"/>
            </a:br>
            <a:r>
              <a:rPr lang="ru-RU" sz="2000" dirty="0" smtClean="0"/>
              <a:t>Наступает Новый год.    </a:t>
            </a:r>
            <a:r>
              <a:rPr lang="ru-RU" sz="2000" i="1" dirty="0" smtClean="0"/>
              <a:t>мешком за плечами.)</a:t>
            </a:r>
            <a:endParaRPr lang="ru-RU" sz="2000" dirty="0" smtClean="0"/>
          </a:p>
          <a:p>
            <a:pPr algn="just"/>
            <a:endParaRPr lang="ru-RU" sz="2000" dirty="0" smtClean="0"/>
          </a:p>
          <a:p>
            <a:pPr algn="just"/>
            <a:r>
              <a:rPr lang="ru-RU" sz="2000" dirty="0" smtClean="0"/>
              <a:t/>
            </a:r>
            <a:br>
              <a:rPr lang="ru-RU" sz="2000" dirty="0" smtClean="0"/>
            </a:br>
            <a:endParaRPr lang="ru-RU" sz="2000" dirty="0" smtClean="0"/>
          </a:p>
          <a:p>
            <a:pPr algn="just" fontAlgn="base">
              <a:spcBef>
                <a:spcPct val="0"/>
              </a:spcBef>
              <a:spcAft>
                <a:spcPct val="0"/>
              </a:spcAft>
            </a:pPr>
            <a:r>
              <a:rPr lang="ru-RU" dirty="0" smtClean="0">
                <a:solidFill>
                  <a:srgbClr val="000000"/>
                </a:solidFill>
                <a:ea typeface="Times New Roman" pitchFamily="18" charset="0"/>
                <a:cs typeface="Arial" pitchFamily="34" charset="0"/>
              </a:rPr>
              <a:t> </a:t>
            </a:r>
            <a:endParaRPr lang="ru-RU" dirty="0" smtClean="0"/>
          </a:p>
        </p:txBody>
      </p:sp>
      <p:sp>
        <p:nvSpPr>
          <p:cNvPr id="313346" name="AutoShape 2" descr="Картинки по запросу зайка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3348" name="AutoShape 4" descr="Картинки по запросу зайка  картин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5394" name="Picture 2" descr="Картинки по запросу елочка  картинки"/>
          <p:cNvPicPr>
            <a:picLocks noChangeAspect="1" noChangeArrowheads="1"/>
          </p:cNvPicPr>
          <p:nvPr/>
        </p:nvPicPr>
        <p:blipFill>
          <a:blip r:embed="rId10" cstate="print"/>
          <a:srcRect/>
          <a:stretch>
            <a:fillRect/>
          </a:stretch>
        </p:blipFill>
        <p:spPr bwMode="auto">
          <a:xfrm>
            <a:off x="8515806" y="1828801"/>
            <a:ext cx="2565563" cy="3448594"/>
          </a:xfrm>
          <a:prstGeom prst="rect">
            <a:avLst/>
          </a:prstGeom>
          <a:noFill/>
        </p:spPr>
      </p:pic>
      <p:pic>
        <p:nvPicPr>
          <p:cNvPr id="16" name="Рисунок 15">
            <a:hlinkClick r:id="rId11" action="ppaction://hlinksldjump"/>
          </p:cNvPr>
          <p:cNvPicPr>
            <a:picLocks noChangeAspect="1"/>
          </p:cNvPicPr>
          <p:nvPr/>
        </p:nvPicPr>
        <p:blipFill rotWithShape="1">
          <a:blip r:embed="rId12"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7" name="Picture 2">
            <a:hlinkClick r:id="rId13" action="ppaction://hlinksldjump"/>
          </p:cNvPr>
          <p:cNvPicPr>
            <a:picLocks noChangeAspect="1" noChangeArrowheads="1"/>
          </p:cNvPicPr>
          <p:nvPr/>
        </p:nvPicPr>
        <p:blipFill>
          <a:blip r:embed="rId14"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1672046" y="1247963"/>
            <a:ext cx="3891469" cy="523220"/>
          </a:xfrm>
          <a:prstGeom prst="rect">
            <a:avLst/>
          </a:prstGeom>
        </p:spPr>
        <p:txBody>
          <a:bodyPr wrap="square">
            <a:spAutoFit/>
          </a:bodyPr>
          <a:lstStyle/>
          <a:p>
            <a:r>
              <a:rPr lang="ru-RU" sz="2800" b="1" dirty="0">
                <a:solidFill>
                  <a:schemeClr val="accent1">
                    <a:lumMod val="50000"/>
                  </a:schemeClr>
                </a:solidFill>
                <a:effectLst>
                  <a:outerShdw blurRad="38100" dist="38100" dir="2700000" algn="tl">
                    <a:srgbClr val="000000">
                      <a:alpha val="43137"/>
                    </a:srgbClr>
                  </a:outerShdw>
                </a:effectLst>
              </a:rPr>
              <a:t>Игра </a:t>
            </a:r>
            <a:r>
              <a:rPr lang="ru-RU" sz="2800" b="1" dirty="0" smtClean="0">
                <a:solidFill>
                  <a:schemeClr val="accent1">
                    <a:lumMod val="50000"/>
                  </a:schemeClr>
                </a:solidFill>
                <a:effectLst>
                  <a:outerShdw blurRad="38100" dist="38100" dir="2700000" algn="tl">
                    <a:srgbClr val="000000">
                      <a:alpha val="43137"/>
                    </a:srgbClr>
                  </a:outerShdw>
                </a:effectLst>
              </a:rPr>
              <a:t>«Кто с рогами?»</a:t>
            </a:r>
            <a:endParaRPr lang="ru-RU" sz="2800" b="1" dirty="0">
              <a:solidFill>
                <a:schemeClr val="accent1">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737361" y="2056342"/>
            <a:ext cx="4511430" cy="430887"/>
          </a:xfrm>
          <a:prstGeom prst="rect">
            <a:avLst/>
          </a:prstGeom>
          <a:noFill/>
        </p:spPr>
        <p:txBody>
          <a:bodyPr wrap="square" rtlCol="0">
            <a:spAutoFit/>
          </a:bodyPr>
          <a:lstStyle/>
          <a:p>
            <a:r>
              <a:rPr lang="ru-RU" sz="2200" dirty="0" smtClean="0"/>
              <a:t>Цель: развивать память, внимание.</a:t>
            </a:r>
            <a:endParaRPr lang="ru-RU" sz="2200" dirty="0"/>
          </a:p>
        </p:txBody>
      </p:sp>
      <p:sp>
        <p:nvSpPr>
          <p:cNvPr id="16" name="TextBox 15"/>
          <p:cNvSpPr txBox="1"/>
          <p:nvPr/>
        </p:nvSpPr>
        <p:spPr>
          <a:xfrm>
            <a:off x="1659689" y="2713393"/>
            <a:ext cx="8349177" cy="2462213"/>
          </a:xfrm>
          <a:prstGeom prst="rect">
            <a:avLst/>
          </a:prstGeom>
          <a:noFill/>
        </p:spPr>
        <p:txBody>
          <a:bodyPr wrap="square" rtlCol="0">
            <a:spAutoFit/>
          </a:bodyPr>
          <a:lstStyle/>
          <a:p>
            <a:pPr algn="just"/>
            <a:r>
              <a:rPr lang="ru-RU" sz="2200" dirty="0" smtClean="0"/>
              <a:t>Описание</a:t>
            </a:r>
            <a:r>
              <a:rPr lang="ru-RU" sz="2200" dirty="0"/>
              <a:t>: </a:t>
            </a:r>
            <a:r>
              <a:rPr lang="ru-RU" sz="2200" dirty="0" smtClean="0"/>
              <a:t>воспитатель, рисуя животных, например, зайчика, </a:t>
            </a:r>
            <a:r>
              <a:rPr lang="ru-RU" sz="2200" dirty="0"/>
              <a:t>козу, корову, оленя, кошку, лису, </a:t>
            </a:r>
            <a:r>
              <a:rPr lang="ru-RU" sz="2200" dirty="0" smtClean="0"/>
              <a:t>собаку, «забывает» </a:t>
            </a:r>
            <a:r>
              <a:rPr lang="ru-RU" sz="2200" dirty="0"/>
              <a:t>нарисовать рога </a:t>
            </a:r>
            <a:r>
              <a:rPr lang="ru-RU" sz="2200" dirty="0" smtClean="0"/>
              <a:t>(уши, хвост) тем</a:t>
            </a:r>
            <a:r>
              <a:rPr lang="ru-RU" sz="2200" dirty="0"/>
              <a:t>, у кого они должны быть.  </a:t>
            </a:r>
            <a:r>
              <a:rPr lang="ru-RU" sz="2200" dirty="0" smtClean="0"/>
              <a:t>Предложить ребенку показать этих животных, дорисовать рога (уши, хвост). Если дорисовать недостающие части тела животных ребенку сложно, закончить рисунок самим. Повторить, </a:t>
            </a:r>
            <a:r>
              <a:rPr lang="ru-RU" sz="2200" dirty="0"/>
              <a:t>какие из животных дикие, а какие домашние. Кто, где </a:t>
            </a:r>
            <a:r>
              <a:rPr lang="ru-RU" sz="2200" dirty="0" smtClean="0"/>
              <a:t>живет; кто</a:t>
            </a:r>
            <a:r>
              <a:rPr lang="ru-RU" sz="2200" dirty="0"/>
              <a:t>, как «кричит». </a:t>
            </a:r>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112543" y="5781821"/>
            <a:ext cx="1698274" cy="956604"/>
          </a:xfrm>
          <a:prstGeom prst="rect">
            <a:avLst/>
          </a:prstGeom>
          <a:scene3d>
            <a:camera prst="orthographicFront"/>
            <a:lightRig rig="threePt" dir="t"/>
          </a:scene3d>
          <a:sp3d>
            <a:bevelT/>
          </a:sp3d>
        </p:spPr>
      </p:pic>
      <p:pic>
        <p:nvPicPr>
          <p:cNvPr id="20" name="Рисунок 19">
            <a:hlinkClick r:id="rId13" action="ppaction://hlinksldjump"/>
          </p:cNvPr>
          <p:cNvPicPr>
            <a:picLocks noChangeAspect="1"/>
          </p:cNvPicPr>
          <p:nvPr/>
        </p:nvPicPr>
        <p:blipFill rotWithShape="1">
          <a:blip r:embed="rId14" cstate="print"/>
          <a:srcRect l="18135" t="25262" r="19515" b="23171"/>
          <a:stretch/>
        </p:blipFill>
        <p:spPr>
          <a:xfrm>
            <a:off x="10194878" y="5854890"/>
            <a:ext cx="1828800" cy="90075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9686652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sndAc>
          <p:stSnd>
            <p:snd r:embed="rId1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48640" y="0"/>
            <a:ext cx="4754879" cy="1619794"/>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390" y="1512784"/>
            <a:ext cx="499426" cy="502800"/>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6385" y="6449478"/>
            <a:ext cx="405780" cy="408522"/>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14520"/>
            <a:ext cx="807211" cy="94707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60" y="1453299"/>
            <a:ext cx="689471" cy="710577"/>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5584" y="1028627"/>
            <a:ext cx="405493" cy="424672"/>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370" y="3536497"/>
            <a:ext cx="487136" cy="470143"/>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0189" y="6151108"/>
            <a:ext cx="706892" cy="706892"/>
          </a:xfrm>
          <a:prstGeom prst="rect">
            <a:avLst/>
          </a:prstGeom>
        </p:spPr>
      </p:pic>
      <p:sp>
        <p:nvSpPr>
          <p:cNvPr id="20"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21"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6" name="Рисунок 1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042262" y="404948"/>
            <a:ext cx="6779623" cy="1737359"/>
          </a:xfrm>
          <a:prstGeom prst="rect">
            <a:avLst/>
          </a:prstGeom>
        </p:spPr>
      </p:pic>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606732" y="2116183"/>
            <a:ext cx="8477794" cy="1894114"/>
          </a:xfrm>
          <a:prstGeom prst="rect">
            <a:avLst/>
          </a:prstGeom>
        </p:spPr>
      </p:pic>
      <p:pic>
        <p:nvPicPr>
          <p:cNvPr id="22" name="Рисунок 2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44137" y="4232364"/>
            <a:ext cx="7916091" cy="1907179"/>
          </a:xfrm>
          <a:prstGeom prst="rect">
            <a:avLst/>
          </a:prstGeom>
        </p:spPr>
      </p:pic>
      <p:pic>
        <p:nvPicPr>
          <p:cNvPr id="23" name="Рисунок 2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508810" y="4053326"/>
            <a:ext cx="4527586" cy="1567543"/>
          </a:xfrm>
          <a:prstGeom prst="rect">
            <a:avLst/>
          </a:prstGeom>
        </p:spPr>
      </p:pic>
      <p:sp>
        <p:nvSpPr>
          <p:cNvPr id="24" name="Прямоугольник 23">
            <a:hlinkClick r:id="rId10" action="ppaction://hlinksldjump"/>
          </p:cNvPr>
          <p:cNvSpPr/>
          <p:nvPr/>
        </p:nvSpPr>
        <p:spPr>
          <a:xfrm>
            <a:off x="1476103" y="483325"/>
            <a:ext cx="3485861" cy="523220"/>
          </a:xfrm>
          <a:prstGeom prst="rect">
            <a:avLst/>
          </a:prstGeom>
        </p:spPr>
        <p:txBody>
          <a:bodyPr wrap="square">
            <a:spAutoFit/>
          </a:bodyPr>
          <a:lstStyle/>
          <a:p>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«Матрешки</a:t>
            </a:r>
            <a:r>
              <a:rPr lang="ru-RU" sz="2400" b="1" dirty="0" smtClean="0">
                <a:solidFill>
                  <a:srgbClr val="FF6600"/>
                </a:solidFill>
                <a:effectLst>
                  <a:outerShdw blurRad="38100" dist="38100" dir="2700000" algn="tl">
                    <a:srgbClr val="000000">
                      <a:alpha val="43137"/>
                    </a:srgbClr>
                  </a:outerShdw>
                </a:effectLst>
                <a:cs typeface="Times New Roman" pitchFamily="18" charset="0"/>
              </a:rPr>
              <a:t>» </a:t>
            </a:r>
            <a:endParaRPr lang="ru-RU" sz="2400" dirty="0" smtClean="0"/>
          </a:p>
        </p:txBody>
      </p:sp>
      <p:sp>
        <p:nvSpPr>
          <p:cNvPr id="25" name="Прямоугольник 24">
            <a:hlinkClick r:id="rId11" action="ppaction://hlinksldjump"/>
          </p:cNvPr>
          <p:cNvSpPr/>
          <p:nvPr/>
        </p:nvSpPr>
        <p:spPr>
          <a:xfrm>
            <a:off x="6126479" y="979714"/>
            <a:ext cx="5016138" cy="523220"/>
          </a:xfrm>
          <a:prstGeom prst="rect">
            <a:avLst/>
          </a:prstGeom>
        </p:spPr>
        <p:txBody>
          <a:bodyPr wrap="square">
            <a:spAutoFit/>
          </a:bodyPr>
          <a:lstStyle/>
          <a:p>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«Сосчитай правильно» </a:t>
            </a:r>
            <a:endParaRPr lang="ru-RU" sz="2800" dirty="0" smtClean="0"/>
          </a:p>
        </p:txBody>
      </p:sp>
      <p:sp>
        <p:nvSpPr>
          <p:cNvPr id="26" name="Прямоугольник 25">
            <a:hlinkClick r:id="rId12" action="ppaction://hlinksldjump"/>
          </p:cNvPr>
          <p:cNvSpPr/>
          <p:nvPr/>
        </p:nvSpPr>
        <p:spPr>
          <a:xfrm>
            <a:off x="2939142" y="2808514"/>
            <a:ext cx="6544491" cy="523220"/>
          </a:xfrm>
          <a:prstGeom prst="rect">
            <a:avLst/>
          </a:prstGeom>
        </p:spPr>
        <p:txBody>
          <a:bodyPr wrap="square">
            <a:spAutoFit/>
          </a:bodyPr>
          <a:lstStyle/>
          <a:p>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«Божьи коровки на ромашках»</a:t>
            </a:r>
          </a:p>
        </p:txBody>
      </p:sp>
      <p:sp>
        <p:nvSpPr>
          <p:cNvPr id="27" name="Прямоугольник 26">
            <a:hlinkClick r:id="rId13" action="ppaction://hlinksldjump"/>
          </p:cNvPr>
          <p:cNvSpPr/>
          <p:nvPr/>
        </p:nvSpPr>
        <p:spPr>
          <a:xfrm>
            <a:off x="862149" y="4911633"/>
            <a:ext cx="6048103" cy="523220"/>
          </a:xfrm>
          <a:prstGeom prst="rect">
            <a:avLst/>
          </a:prstGeom>
        </p:spPr>
        <p:txBody>
          <a:bodyPr wrap="square">
            <a:spAutoFit/>
          </a:bodyPr>
          <a:lstStyle/>
          <a:p>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«Математическая рыбалка» </a:t>
            </a:r>
            <a:endParaRPr lang="ru-RU" sz="2800" dirty="0" smtClean="0"/>
          </a:p>
        </p:txBody>
      </p:sp>
      <p:sp>
        <p:nvSpPr>
          <p:cNvPr id="28" name="Прямоугольник 27">
            <a:hlinkClick r:id="rId14" action="ppaction://hlinksldjump"/>
          </p:cNvPr>
          <p:cNvSpPr/>
          <p:nvPr/>
        </p:nvSpPr>
        <p:spPr>
          <a:xfrm>
            <a:off x="8154679" y="4576994"/>
            <a:ext cx="3226527" cy="523220"/>
          </a:xfrm>
          <a:prstGeom prst="rect">
            <a:avLst/>
          </a:prstGeom>
        </p:spPr>
        <p:txBody>
          <a:bodyPr wrap="square">
            <a:spAutoFit/>
          </a:bodyPr>
          <a:lstStyle/>
          <a:p>
            <a:pPr algn="ctr"/>
            <a:r>
              <a:rPr lang="ru-RU" sz="2800" b="1" dirty="0" smtClean="0">
                <a:solidFill>
                  <a:srgbClr val="FF6600"/>
                </a:solidFill>
                <a:effectLst>
                  <a:outerShdw blurRad="38100" dist="38100" dir="2700000" algn="tl">
                    <a:srgbClr val="000000">
                      <a:alpha val="43137"/>
                    </a:srgbClr>
                  </a:outerShdw>
                </a:effectLst>
                <a:cs typeface="Times New Roman" pitchFamily="18" charset="0"/>
              </a:rPr>
              <a:t>Игра «Поезд» </a:t>
            </a:r>
            <a:endParaRPr lang="ru-RU" sz="2800" dirty="0" smtClean="0"/>
          </a:p>
        </p:txBody>
      </p:sp>
      <p:pic>
        <p:nvPicPr>
          <p:cNvPr id="29" name="Рисунок 28">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30" name="Рисунок 29">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16869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87828" y="-378823"/>
            <a:ext cx="12997543" cy="7628708"/>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842" y="1395218"/>
            <a:ext cx="499426" cy="502800"/>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831" y="5523297"/>
            <a:ext cx="405780" cy="408522"/>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61" y="623080"/>
            <a:ext cx="807211" cy="94707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60" y="1453299"/>
            <a:ext cx="689471" cy="710577"/>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5584" y="1028627"/>
            <a:ext cx="405493" cy="424672"/>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798" y="3314428"/>
            <a:ext cx="487136" cy="470143"/>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0622" y="5203546"/>
            <a:ext cx="706892" cy="706892"/>
          </a:xfrm>
          <a:prstGeom prst="rect">
            <a:avLst/>
          </a:prstGeom>
        </p:spPr>
      </p:pic>
      <p:sp>
        <p:nvSpPr>
          <p:cNvPr id="20"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21"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Прямоугольник 15"/>
          <p:cNvSpPr/>
          <p:nvPr/>
        </p:nvSpPr>
        <p:spPr>
          <a:xfrm>
            <a:off x="1110343" y="757646"/>
            <a:ext cx="10032273" cy="3860272"/>
          </a:xfrm>
          <a:prstGeom prst="rect">
            <a:avLst/>
          </a:prstGeom>
        </p:spPr>
        <p:txBody>
          <a:bodyPr wrap="square">
            <a:spAutoFit/>
          </a:bodyPr>
          <a:lstStyle/>
          <a:p>
            <a:pPr algn="just"/>
            <a:r>
              <a:rPr lang="ru-RU" sz="2400" b="1" dirty="0" smtClean="0">
                <a:solidFill>
                  <a:srgbClr val="FF6600"/>
                </a:solidFill>
                <a:effectLst>
                  <a:outerShdw blurRad="38100" dist="38100" dir="2700000" algn="tl">
                    <a:srgbClr val="000000">
                      <a:alpha val="43137"/>
                    </a:srgbClr>
                  </a:outerShdw>
                </a:effectLst>
                <a:cs typeface="Times New Roman" pitchFamily="18" charset="0"/>
              </a:rPr>
              <a:t>Игра «Матрешки</a:t>
            </a:r>
            <a:r>
              <a:rPr lang="ru-RU" sz="2000" b="1" dirty="0" smtClean="0">
                <a:solidFill>
                  <a:srgbClr val="FF6600"/>
                </a:solidFill>
                <a:effectLst>
                  <a:outerShdw blurRad="38100" dist="38100" dir="2700000" algn="tl">
                    <a:srgbClr val="000000">
                      <a:alpha val="43137"/>
                    </a:srgbClr>
                  </a:outerShdw>
                </a:effectLst>
                <a:cs typeface="Times New Roman" pitchFamily="18" charset="0"/>
              </a:rPr>
              <a:t>» </a:t>
            </a:r>
            <a:endParaRPr lang="ru-RU" sz="2000" dirty="0" smtClean="0"/>
          </a:p>
          <a:p>
            <a:pPr algn="just"/>
            <a:r>
              <a:rPr lang="ru-RU" sz="2000" dirty="0" smtClean="0"/>
              <a:t>Цель. Упражнять в порядковом счете; развивать внимание, память. </a:t>
            </a:r>
          </a:p>
          <a:p>
            <a:pPr algn="just"/>
            <a:r>
              <a:rPr lang="ru-RU" sz="2000" dirty="0" smtClean="0"/>
              <a:t>Материал. Цветные косынки (красная, зеленая, и т. д.) - от пяти до десяти штук. </a:t>
            </a:r>
          </a:p>
          <a:p>
            <a:pPr algn="just"/>
            <a:r>
              <a:rPr lang="ru-RU" sz="2000" dirty="0" smtClean="0"/>
              <a:t>Содержание. Выбирается водящий. Дети повязывают косынки и становятся в ряд – это матрешки. Они пересчитываются вслух по порядку: «Первая, вторая, третья» и т. д. Водящий запоминает, на каком месте стоит каждая матрешка, и выходит за дверь. В это время две матрешки меняются местами. Водящий входит и говорит, что изменилось, например: «Красная матрешка была пятой, а стала второй, а вторая стала пятой». Иногда матрешки могут оставаться на своих местах. </a:t>
            </a:r>
          </a:p>
          <a:p>
            <a:pPr algn="just"/>
            <a:r>
              <a:rPr lang="ru-RU" sz="2000" dirty="0" smtClean="0"/>
              <a:t>Правила игры. Водящий не должен подсматривать, как меняются местами матрешки. Водящему нельзя подсказывать. Если водящий правильно заметит, как поменялись местами матрешки, то одну из них он назначает водящей, а сам становится матрешкой. </a:t>
            </a:r>
            <a:endParaRPr lang="ru-RU" sz="2000" dirty="0"/>
          </a:p>
        </p:txBody>
      </p:sp>
      <p:pic>
        <p:nvPicPr>
          <p:cNvPr id="1026" name="Picture 2" descr="Картинки по запросу Матрешки картинка"/>
          <p:cNvPicPr>
            <a:picLocks noChangeAspect="1" noChangeArrowheads="1"/>
          </p:cNvPicPr>
          <p:nvPr/>
        </p:nvPicPr>
        <p:blipFill>
          <a:blip r:embed="rId10" cstate="print"/>
          <a:srcRect/>
          <a:stretch>
            <a:fillRect/>
          </a:stretch>
        </p:blipFill>
        <p:spPr bwMode="auto">
          <a:xfrm>
            <a:off x="4403706" y="4418745"/>
            <a:ext cx="2833118" cy="1446478"/>
          </a:xfrm>
          <a:prstGeom prst="rect">
            <a:avLst/>
          </a:prstGeom>
          <a:noFill/>
        </p:spPr>
      </p:pic>
      <p:pic>
        <p:nvPicPr>
          <p:cNvPr id="19" name="Рисунок 18">
            <a:hlinkClick r:id="rId11" action="ppaction://hlinksldjump"/>
          </p:cNvPr>
          <p:cNvPicPr>
            <a:picLocks noChangeAspect="1"/>
          </p:cNvPicPr>
          <p:nvPr/>
        </p:nvPicPr>
        <p:blipFill rotWithShape="1">
          <a:blip r:embed="rId12"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2" name="Picture 3">
            <a:hlinkClick r:id="rId13" action="ppaction://hlinksldjump"/>
          </p:cNvPr>
          <p:cNvPicPr>
            <a:picLocks noChangeAspect="1" noChangeArrowheads="1"/>
          </p:cNvPicPr>
          <p:nvPr/>
        </p:nvPicPr>
        <p:blipFill>
          <a:blip r:embed="rId14"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869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96389" y="-287383"/>
            <a:ext cx="12753703" cy="7498080"/>
          </a:xfrm>
          <a:prstGeom prst="rect">
            <a:avLst/>
          </a:prstGeom>
        </p:spPr>
      </p:pic>
      <p:sp>
        <p:nvSpPr>
          <p:cNvPr id="4" name="Прямоугольник 3"/>
          <p:cNvSpPr/>
          <p:nvPr/>
        </p:nvSpPr>
        <p:spPr>
          <a:xfrm>
            <a:off x="1306286" y="1214846"/>
            <a:ext cx="9470571" cy="3231654"/>
          </a:xfrm>
          <a:prstGeom prst="rect">
            <a:avLst/>
          </a:prstGeom>
        </p:spPr>
        <p:txBody>
          <a:bodyPr wrap="square">
            <a:spAutoFit/>
          </a:bodyPr>
          <a:lstStyle/>
          <a:p>
            <a:r>
              <a:rPr lang="ru-RU" sz="2400" b="1" dirty="0" smtClean="0">
                <a:solidFill>
                  <a:srgbClr val="FF6600"/>
                </a:solidFill>
                <a:effectLst>
                  <a:outerShdw blurRad="38100" dist="38100" dir="2700000" algn="tl">
                    <a:srgbClr val="000000">
                      <a:alpha val="43137"/>
                    </a:srgbClr>
                  </a:outerShdw>
                </a:effectLst>
                <a:cs typeface="Times New Roman" pitchFamily="18" charset="0"/>
              </a:rPr>
              <a:t>Игра «Сосчитай правильно</a:t>
            </a:r>
            <a:r>
              <a:rPr lang="ru-RU" sz="2000" b="1" dirty="0" smtClean="0">
                <a:solidFill>
                  <a:srgbClr val="FF6600"/>
                </a:solidFill>
                <a:effectLst>
                  <a:outerShdw blurRad="38100" dist="38100" dir="2700000" algn="tl">
                    <a:srgbClr val="000000">
                      <a:alpha val="43137"/>
                    </a:srgbClr>
                  </a:outerShdw>
                </a:effectLst>
                <a:cs typeface="Times New Roman" pitchFamily="18" charset="0"/>
              </a:rPr>
              <a:t>» </a:t>
            </a:r>
            <a:endParaRPr lang="ru-RU" sz="2000" dirty="0" smtClean="0"/>
          </a:p>
          <a:p>
            <a:pPr algn="just"/>
            <a:r>
              <a:rPr lang="ru-RU" sz="2000" dirty="0" smtClean="0"/>
              <a:t>Цель. Упражнение в порядковом  счете предметов по осязанию. </a:t>
            </a:r>
          </a:p>
          <a:p>
            <a:pPr algn="just"/>
            <a:r>
              <a:rPr lang="ru-RU" sz="2000" dirty="0" smtClean="0"/>
              <a:t>Материал. Карточки с нашитыми на них в ряд пуговицами — от двух до десяти. </a:t>
            </a:r>
          </a:p>
          <a:p>
            <a:pPr algn="just"/>
            <a:r>
              <a:rPr lang="ru-RU" sz="2000" dirty="0" smtClean="0"/>
              <a:t>Содержание. Дети становятся в ряд, руки держат за спиной. Ведущий раздает всем по одной карточке. По сигналу: «Пошли, пошли!»— дети передают карточки друг другу слева направо. По сигналу: «Стоп!» — перестают передавать карточки. Затем, ведущий называет числа: «2, З и т. д.», а дети, в руках у которых карточка с таким же числом пуговиц, показывают ее. </a:t>
            </a:r>
          </a:p>
          <a:p>
            <a:pPr algn="just"/>
            <a:r>
              <a:rPr lang="ru-RU" sz="2000" dirty="0" smtClean="0"/>
              <a:t>Правила игры. Считать пуговицы можно только за спиной. Если ребенок ошибся, он выходит из игры, его место занимает другой. Игра продолжается. </a:t>
            </a:r>
            <a:endParaRPr lang="ru-RU" sz="2000" dirty="0"/>
          </a:p>
        </p:txBody>
      </p:sp>
      <p:pic>
        <p:nvPicPr>
          <p:cNvPr id="5" name="Рисунок 4">
            <a:hlinkClick r:id="rId3" action="ppaction://hlinksldjump"/>
          </p:cNvPr>
          <p:cNvPicPr>
            <a:picLocks noChangeAspect="1"/>
          </p:cNvPicPr>
          <p:nvPr/>
        </p:nvPicPr>
        <p:blipFill rotWithShape="1">
          <a:blip r:embed="rId4"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6" name="Picture 3">
            <a:hlinkClick r:id="rId5" action="ppaction://hlinksldjump"/>
          </p:cNvPr>
          <p:cNvPicPr>
            <a:picLocks noChangeAspect="1" noChangeArrowheads="1"/>
          </p:cNvPicPr>
          <p:nvPr/>
        </p:nvPicPr>
        <p:blipFill>
          <a:blip r:embed="rId6"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61703" y="-339634"/>
            <a:ext cx="12753703" cy="7680960"/>
          </a:xfrm>
          <a:prstGeom prst="rect">
            <a:avLst/>
          </a:prstGeom>
        </p:spPr>
      </p:pic>
      <p:sp>
        <p:nvSpPr>
          <p:cNvPr id="4" name="Прямоугольник 3"/>
          <p:cNvSpPr/>
          <p:nvPr/>
        </p:nvSpPr>
        <p:spPr>
          <a:xfrm>
            <a:off x="1149532" y="901337"/>
            <a:ext cx="9627326" cy="1077218"/>
          </a:xfrm>
          <a:prstGeom prst="rect">
            <a:avLst/>
          </a:prstGeom>
        </p:spPr>
        <p:txBody>
          <a:bodyPr wrap="square">
            <a:spAutoFit/>
          </a:bodyPr>
          <a:lstStyle/>
          <a:p>
            <a:r>
              <a:rPr lang="ru-RU" sz="2400" b="1" dirty="0" smtClean="0">
                <a:solidFill>
                  <a:srgbClr val="FF6600"/>
                </a:solidFill>
                <a:effectLst>
                  <a:outerShdw blurRad="38100" dist="38100" dir="2700000" algn="tl">
                    <a:srgbClr val="000000">
                      <a:alpha val="43137"/>
                    </a:srgbClr>
                  </a:outerShdw>
                </a:effectLst>
                <a:cs typeface="Times New Roman" pitchFamily="18" charset="0"/>
              </a:rPr>
              <a:t>Игра «Божьи коровки на ромашках</a:t>
            </a:r>
            <a:r>
              <a:rPr lang="ru-RU" sz="2000" b="1" dirty="0" smtClean="0">
                <a:solidFill>
                  <a:srgbClr val="FF6600"/>
                </a:solidFill>
                <a:effectLst>
                  <a:outerShdw blurRad="38100" dist="38100" dir="2700000" algn="tl">
                    <a:srgbClr val="000000">
                      <a:alpha val="43137"/>
                    </a:srgbClr>
                  </a:outerShdw>
                </a:effectLst>
                <a:cs typeface="Times New Roman" pitchFamily="18" charset="0"/>
              </a:rPr>
              <a:t>»</a:t>
            </a:r>
          </a:p>
          <a:p>
            <a:r>
              <a:rPr lang="ru-RU" sz="2000" b="1" dirty="0" smtClean="0">
                <a:solidFill>
                  <a:srgbClr val="FF6600"/>
                </a:solidFill>
                <a:effectLst>
                  <a:outerShdw blurRad="38100" dist="38100" dir="2700000" algn="tl">
                    <a:srgbClr val="000000">
                      <a:alpha val="43137"/>
                    </a:srgbClr>
                  </a:outerShdw>
                </a:effectLst>
                <a:cs typeface="Times New Roman" pitchFamily="18" charset="0"/>
              </a:rPr>
              <a:t> </a:t>
            </a:r>
          </a:p>
          <a:p>
            <a:endParaRPr lang="ru-RU" sz="2000" dirty="0" smtClean="0"/>
          </a:p>
        </p:txBody>
      </p:sp>
      <p:sp>
        <p:nvSpPr>
          <p:cNvPr id="5" name="Прямоугольник 4"/>
          <p:cNvSpPr/>
          <p:nvPr/>
        </p:nvSpPr>
        <p:spPr>
          <a:xfrm>
            <a:off x="1332411" y="1854926"/>
            <a:ext cx="9496698" cy="400110"/>
          </a:xfrm>
          <a:prstGeom prst="rect">
            <a:avLst/>
          </a:prstGeom>
        </p:spPr>
        <p:txBody>
          <a:bodyPr wrap="square">
            <a:spAutoFit/>
          </a:bodyPr>
          <a:lstStyle/>
          <a:p>
            <a:pPr algn="just"/>
            <a:r>
              <a:rPr lang="ru-RU" sz="2000" dirty="0" smtClean="0"/>
              <a:t> </a:t>
            </a:r>
            <a:endParaRPr lang="ru-RU" sz="2000" dirty="0"/>
          </a:p>
        </p:txBody>
      </p:sp>
      <p:sp>
        <p:nvSpPr>
          <p:cNvPr id="6" name="Прямоугольник 5"/>
          <p:cNvSpPr/>
          <p:nvPr/>
        </p:nvSpPr>
        <p:spPr>
          <a:xfrm>
            <a:off x="1136470" y="1293223"/>
            <a:ext cx="9705702" cy="2431435"/>
          </a:xfrm>
          <a:prstGeom prst="rect">
            <a:avLst/>
          </a:prstGeom>
        </p:spPr>
        <p:txBody>
          <a:bodyPr wrap="square">
            <a:spAutoFit/>
          </a:bodyPr>
          <a:lstStyle/>
          <a:p>
            <a:pPr algn="just"/>
            <a:r>
              <a:rPr lang="ru-RU" sz="2000" dirty="0" smtClean="0"/>
              <a:t>Цель: упражнять детей в прямом и обратном счёте до 5, закреплять знания цифр до 5, ориентироваться на плоскости. Воспитывать внимание.</a:t>
            </a:r>
          </a:p>
          <a:p>
            <a:pPr algn="just"/>
            <a:r>
              <a:rPr lang="ru-RU" sz="2000" dirty="0" smtClean="0"/>
              <a:t>Материалы: для игры понадобятся карточки с ромашками с изображением цифры в середине (от 1 до 5, божьи коровки с точками на крыльях от 1 до 5.</a:t>
            </a:r>
          </a:p>
          <a:p>
            <a:pPr algn="just"/>
            <a:endParaRPr lang="ru-RU" dirty="0" smtClean="0"/>
          </a:p>
          <a:p>
            <a:pPr algn="just"/>
            <a:endParaRPr lang="ru-RU" dirty="0" smtClean="0"/>
          </a:p>
          <a:p>
            <a:pPr algn="just"/>
            <a:r>
              <a:rPr lang="ru-RU" dirty="0" smtClean="0"/>
              <a:t/>
            </a:r>
            <a:br>
              <a:rPr lang="ru-RU" dirty="0" smtClean="0"/>
            </a:br>
            <a:endParaRPr lang="ru-RU" dirty="0"/>
          </a:p>
        </p:txBody>
      </p:sp>
      <p:sp>
        <p:nvSpPr>
          <p:cNvPr id="7" name="Прямоугольник 6"/>
          <p:cNvSpPr/>
          <p:nvPr/>
        </p:nvSpPr>
        <p:spPr>
          <a:xfrm>
            <a:off x="1123407" y="2468880"/>
            <a:ext cx="9679576" cy="1323439"/>
          </a:xfrm>
          <a:prstGeom prst="rect">
            <a:avLst/>
          </a:prstGeom>
        </p:spPr>
        <p:txBody>
          <a:bodyPr wrap="square">
            <a:spAutoFit/>
          </a:bodyPr>
          <a:lstStyle/>
          <a:p>
            <a:pPr algn="just"/>
            <a:r>
              <a:rPr lang="ru-RU" sz="2000" dirty="0" smtClean="0"/>
              <a:t>Ход игры: разложи ромашки по порядку, пересчитай их. Сосчитай в обратном порядке. Посади божью коровку на свою ромашку (сосчитай точки на крыльях). Построй божьи коровки по порядку. Поисковый вопрос: «Покажи самую старшую (младшую)». Подбери соседей для божьей коровки с тремя точками и т. д.</a:t>
            </a:r>
          </a:p>
        </p:txBody>
      </p:sp>
      <p:pic>
        <p:nvPicPr>
          <p:cNvPr id="310274" name="Picture 2" descr="https://www.maam.ru/upload/blogs/detsad-244027-1419090630.jpg"/>
          <p:cNvPicPr>
            <a:picLocks noChangeAspect="1" noChangeArrowheads="1"/>
          </p:cNvPicPr>
          <p:nvPr/>
        </p:nvPicPr>
        <p:blipFill>
          <a:blip r:embed="rId3" cstate="print"/>
          <a:srcRect/>
          <a:stretch>
            <a:fillRect/>
          </a:stretch>
        </p:blipFill>
        <p:spPr bwMode="auto">
          <a:xfrm>
            <a:off x="2521131" y="3772943"/>
            <a:ext cx="2821577" cy="2113655"/>
          </a:xfrm>
          <a:prstGeom prst="rect">
            <a:avLst/>
          </a:prstGeom>
          <a:noFill/>
        </p:spPr>
      </p:pic>
      <p:sp>
        <p:nvSpPr>
          <p:cNvPr id="310276" name="AutoShape 4" descr="https://www.maam.ru/upload/blogs/detsad-244027-141909064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0278" name="Picture 6" descr="https://www.maam.ru/upload/blogs/detsad-244027-1419090642.jpg"/>
          <p:cNvPicPr>
            <a:picLocks noChangeAspect="1" noChangeArrowheads="1"/>
          </p:cNvPicPr>
          <p:nvPr/>
        </p:nvPicPr>
        <p:blipFill>
          <a:blip r:embed="rId4" cstate="print"/>
          <a:srcRect/>
          <a:stretch>
            <a:fillRect/>
          </a:stretch>
        </p:blipFill>
        <p:spPr bwMode="auto">
          <a:xfrm>
            <a:off x="5656218" y="3782744"/>
            <a:ext cx="2834640" cy="2128521"/>
          </a:xfrm>
          <a:prstGeom prst="rect">
            <a:avLst/>
          </a:prstGeom>
          <a:noFill/>
        </p:spPr>
      </p:pic>
      <p:pic>
        <p:nvPicPr>
          <p:cNvPr id="10" name="Рисунок 9">
            <a:hlinkClick r:id="rId5" action="ppaction://hlinksldjump"/>
          </p:cNvPr>
          <p:cNvPicPr>
            <a:picLocks noChangeAspect="1"/>
          </p:cNvPicPr>
          <p:nvPr/>
        </p:nvPicPr>
        <p:blipFill rotWithShape="1">
          <a:blip r:embed="rId6"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1" name="Picture 3">
            <a:hlinkClick r:id="rId7" action="ppaction://hlinksldjump"/>
          </p:cNvPr>
          <p:cNvPicPr>
            <a:picLocks noChangeAspect="1" noChangeArrowheads="1"/>
          </p:cNvPicPr>
          <p:nvPr/>
        </p:nvPicPr>
        <p:blipFill>
          <a:blip r:embed="rId8"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13954" y="-365760"/>
            <a:ext cx="12805954" cy="7471954"/>
          </a:xfrm>
          <a:prstGeom prst="rect">
            <a:avLst/>
          </a:prstGeom>
        </p:spPr>
      </p:pic>
      <p:sp>
        <p:nvSpPr>
          <p:cNvPr id="4" name="Прямоугольник 3"/>
          <p:cNvSpPr/>
          <p:nvPr/>
        </p:nvSpPr>
        <p:spPr>
          <a:xfrm>
            <a:off x="1031966" y="809896"/>
            <a:ext cx="9901646" cy="4154984"/>
          </a:xfrm>
          <a:prstGeom prst="rect">
            <a:avLst/>
          </a:prstGeom>
        </p:spPr>
        <p:txBody>
          <a:bodyPr wrap="square">
            <a:spAutoFit/>
          </a:bodyPr>
          <a:lstStyle/>
          <a:p>
            <a:r>
              <a:rPr lang="ru-RU" sz="2400" b="1" dirty="0" smtClean="0">
                <a:solidFill>
                  <a:srgbClr val="FF6600"/>
                </a:solidFill>
                <a:effectLst>
                  <a:outerShdw blurRad="38100" dist="38100" dir="2700000" algn="tl">
                    <a:srgbClr val="000000">
                      <a:alpha val="43137"/>
                    </a:srgbClr>
                  </a:outerShdw>
                </a:effectLst>
                <a:cs typeface="Times New Roman" pitchFamily="18" charset="0"/>
              </a:rPr>
              <a:t>Игра «Математическая рыбалка</a:t>
            </a:r>
            <a:r>
              <a:rPr lang="ru-RU" sz="2000" b="1" dirty="0" smtClean="0">
                <a:solidFill>
                  <a:srgbClr val="FF6600"/>
                </a:solidFill>
                <a:effectLst>
                  <a:outerShdw blurRad="38100" dist="38100" dir="2700000" algn="tl">
                    <a:srgbClr val="000000">
                      <a:alpha val="43137"/>
                    </a:srgbClr>
                  </a:outerShdw>
                </a:effectLst>
                <a:cs typeface="Times New Roman" pitchFamily="18" charset="0"/>
              </a:rPr>
              <a:t>» </a:t>
            </a:r>
            <a:endParaRPr lang="ru-RU" sz="2000" dirty="0" smtClean="0"/>
          </a:p>
          <a:p>
            <a:pPr algn="just"/>
            <a:r>
              <a:rPr lang="ru-RU" sz="2000" dirty="0" smtClean="0"/>
              <a:t>Цель: развивать и закреплять представления детей о цифрах. Упражнять в ловкости, умении соревноваться. Сравнивать «улов» кто больше поймал цифр, у кого значение цифры больше. Закреплять знания о составе числа из двух меньших.</a:t>
            </a:r>
          </a:p>
          <a:p>
            <a:pPr algn="just"/>
            <a:r>
              <a:rPr lang="ru-RU" sz="2000" dirty="0" smtClean="0"/>
              <a:t>Материалы: аквариум из 5-и литровой пластиковой бутылки или банки от конструктора круглой формы. Удочку из магнитной рыбалки. Цифры из набора магнитных цифр. На дно можно положить ракушки мелкие камешки для схожести с аквариумом. </a:t>
            </a:r>
          </a:p>
          <a:p>
            <a:pPr algn="just"/>
            <a:r>
              <a:rPr lang="ru-RU" sz="2000" dirty="0" smtClean="0"/>
              <a:t>Ход игры: дети ловят цифры удочкой, считают кто сколько поймал. У кого значение цифры самое большое? (подсчёт очков). У кого такое же количество очков только из двух цифр? Разложите цифры по порядку (в обратном порядке).</a:t>
            </a:r>
          </a:p>
          <a:p>
            <a:pPr algn="just"/>
            <a:endParaRPr lang="ru-RU" sz="2000" dirty="0" smtClean="0"/>
          </a:p>
          <a:p>
            <a:pPr algn="just"/>
            <a:endParaRPr lang="ru-RU" sz="2000" dirty="0" smtClean="0"/>
          </a:p>
          <a:p>
            <a:pPr algn="just"/>
            <a:endParaRPr lang="ru-RU" sz="2000" dirty="0"/>
          </a:p>
        </p:txBody>
      </p:sp>
      <p:pic>
        <p:nvPicPr>
          <p:cNvPr id="309252" name="Picture 4" descr="https://www.maam.ru/upload/blogs/detsad-244027-1419090721.jpg"/>
          <p:cNvPicPr>
            <a:picLocks noChangeAspect="1" noChangeArrowheads="1"/>
          </p:cNvPicPr>
          <p:nvPr/>
        </p:nvPicPr>
        <p:blipFill>
          <a:blip r:embed="rId3" cstate="print"/>
          <a:srcRect/>
          <a:stretch>
            <a:fillRect/>
          </a:stretch>
        </p:blipFill>
        <p:spPr bwMode="auto">
          <a:xfrm>
            <a:off x="7536090" y="3665868"/>
            <a:ext cx="2692127" cy="2017882"/>
          </a:xfrm>
          <a:prstGeom prst="rect">
            <a:avLst/>
          </a:prstGeom>
          <a:noFill/>
        </p:spPr>
      </p:pic>
      <p:pic>
        <p:nvPicPr>
          <p:cNvPr id="5" name="Рисунок 4">
            <a:hlinkClick r:id="rId4" action="ppaction://hlinksldjump"/>
          </p:cNvPr>
          <p:cNvPicPr>
            <a:picLocks noChangeAspect="1"/>
          </p:cNvPicPr>
          <p:nvPr/>
        </p:nvPicPr>
        <p:blipFill rotWithShape="1">
          <a:blip r:embed="rId5"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6" name="Picture 3">
            <a:hlinkClick r:id="rId6" action="ppaction://hlinksldjump"/>
          </p:cNvPr>
          <p:cNvPicPr>
            <a:picLocks noChangeAspect="1" noChangeArrowheads="1"/>
          </p:cNvPicPr>
          <p:nvPr/>
        </p:nvPicPr>
        <p:blipFill>
          <a:blip r:embed="rId7"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96389" y="-287383"/>
            <a:ext cx="12753703" cy="7498080"/>
          </a:xfrm>
          <a:prstGeom prst="rect">
            <a:avLst/>
          </a:prstGeom>
        </p:spPr>
      </p:pic>
      <p:sp>
        <p:nvSpPr>
          <p:cNvPr id="4" name="Прямоугольник 3"/>
          <p:cNvSpPr/>
          <p:nvPr/>
        </p:nvSpPr>
        <p:spPr>
          <a:xfrm>
            <a:off x="1306286" y="901337"/>
            <a:ext cx="9470571" cy="2308324"/>
          </a:xfrm>
          <a:prstGeom prst="rect">
            <a:avLst/>
          </a:prstGeom>
        </p:spPr>
        <p:txBody>
          <a:bodyPr wrap="square">
            <a:spAutoFit/>
          </a:bodyPr>
          <a:lstStyle/>
          <a:p>
            <a:r>
              <a:rPr lang="ru-RU" sz="2400" b="1" dirty="0" smtClean="0">
                <a:solidFill>
                  <a:srgbClr val="FF6600"/>
                </a:solidFill>
                <a:effectLst>
                  <a:outerShdw blurRad="38100" dist="38100" dir="2700000" algn="tl">
                    <a:srgbClr val="000000">
                      <a:alpha val="43137"/>
                    </a:srgbClr>
                  </a:outerShdw>
                </a:effectLst>
                <a:cs typeface="Times New Roman" pitchFamily="18" charset="0"/>
              </a:rPr>
              <a:t>Игра «Поезд</a:t>
            </a:r>
            <a:r>
              <a:rPr lang="ru-RU" sz="2000" b="1" dirty="0" smtClean="0">
                <a:solidFill>
                  <a:srgbClr val="FF6600"/>
                </a:solidFill>
                <a:effectLst>
                  <a:outerShdw blurRad="38100" dist="38100" dir="2700000" algn="tl">
                    <a:srgbClr val="000000">
                      <a:alpha val="43137"/>
                    </a:srgbClr>
                  </a:outerShdw>
                </a:effectLst>
                <a:cs typeface="Times New Roman" pitchFamily="18" charset="0"/>
              </a:rPr>
              <a:t>» </a:t>
            </a:r>
            <a:endParaRPr lang="ru-RU" sz="2000" dirty="0" smtClean="0"/>
          </a:p>
          <a:p>
            <a:pPr algn="just"/>
            <a:r>
              <a:rPr lang="ru-RU" sz="2000" dirty="0" smtClean="0"/>
              <a:t>Цель: упражнять детей в счёте до 6 и обратно, находить соседей, закрепить знания цифр до 6, развивать внимание, память.</a:t>
            </a:r>
          </a:p>
          <a:p>
            <a:pPr algn="just"/>
            <a:r>
              <a:rPr lang="ru-RU" sz="2000" dirty="0" smtClean="0"/>
              <a:t>Материал. Для игры делаем карточки два поезда с вагонами от 1 до 6. На колёсах вагонов цифры и точки (на пример на одном колесе 2 на другом две точки). </a:t>
            </a:r>
          </a:p>
          <a:p>
            <a:pPr algn="just"/>
            <a:r>
              <a:rPr lang="ru-RU" sz="2000" dirty="0" smtClean="0"/>
              <a:t>Ход игры: разложи вагоны по порядку, работа в паре кто быстрее построит поезд.</a:t>
            </a:r>
          </a:p>
          <a:p>
            <a:pPr algn="just"/>
            <a:endParaRPr lang="ru-RU" sz="2000" dirty="0"/>
          </a:p>
        </p:txBody>
      </p:sp>
      <p:pic>
        <p:nvPicPr>
          <p:cNvPr id="311298" name="Picture 2" descr="https://www.maam.ru/upload/blogs/detsad-244027-1419090757.jpg"/>
          <p:cNvPicPr>
            <a:picLocks noChangeAspect="1" noChangeArrowheads="1"/>
          </p:cNvPicPr>
          <p:nvPr/>
        </p:nvPicPr>
        <p:blipFill>
          <a:blip r:embed="rId3" cstate="print"/>
          <a:srcRect/>
          <a:stretch>
            <a:fillRect/>
          </a:stretch>
        </p:blipFill>
        <p:spPr bwMode="auto">
          <a:xfrm>
            <a:off x="1710057" y="2924926"/>
            <a:ext cx="3802469" cy="2851851"/>
          </a:xfrm>
          <a:prstGeom prst="rect">
            <a:avLst/>
          </a:prstGeom>
          <a:noFill/>
        </p:spPr>
      </p:pic>
      <p:pic>
        <p:nvPicPr>
          <p:cNvPr id="311300" name="Picture 4" descr="https://www.maam.ru/upload/blogs/detsad-244027-1419090770.jpg"/>
          <p:cNvPicPr>
            <a:picLocks noChangeAspect="1" noChangeArrowheads="1"/>
          </p:cNvPicPr>
          <p:nvPr/>
        </p:nvPicPr>
        <p:blipFill>
          <a:blip r:embed="rId4" cstate="print"/>
          <a:srcRect/>
          <a:stretch>
            <a:fillRect/>
          </a:stretch>
        </p:blipFill>
        <p:spPr bwMode="auto">
          <a:xfrm>
            <a:off x="5929358" y="2969269"/>
            <a:ext cx="3750219" cy="2805921"/>
          </a:xfrm>
          <a:prstGeom prst="rect">
            <a:avLst/>
          </a:prstGeom>
          <a:noFill/>
        </p:spPr>
      </p:pic>
      <p:pic>
        <p:nvPicPr>
          <p:cNvPr id="6" name="Рисунок 5">
            <a:hlinkClick r:id="rId5" action="ppaction://hlinksldjump"/>
          </p:cNvPr>
          <p:cNvPicPr>
            <a:picLocks noChangeAspect="1"/>
          </p:cNvPicPr>
          <p:nvPr/>
        </p:nvPicPr>
        <p:blipFill rotWithShape="1">
          <a:blip r:embed="rId6"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7" name="Picture 3">
            <a:hlinkClick r:id="rId7" action="ppaction://hlinksldjump"/>
          </p:cNvPr>
          <p:cNvPicPr>
            <a:picLocks noChangeAspect="1" noChangeArrowheads="1"/>
          </p:cNvPicPr>
          <p:nvPr/>
        </p:nvPicPr>
        <p:blipFill>
          <a:blip r:embed="rId8" cstate="print"/>
          <a:srcRect l="20423" t="17498" r="6152" b="10499"/>
          <a:stretch>
            <a:fillRect/>
          </a:stretch>
        </p:blipFill>
        <p:spPr bwMode="auto">
          <a:xfrm>
            <a:off x="10325819" y="5813636"/>
            <a:ext cx="1658783" cy="91496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1"/>
            <a:ext cx="6557554" cy="1515291"/>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27" y="3405603"/>
            <a:ext cx="1922681" cy="1935674"/>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0096" y="3077686"/>
            <a:ext cx="877050" cy="846455"/>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43" y="1170529"/>
            <a:ext cx="473130" cy="45662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0570" y="1553506"/>
            <a:ext cx="693032" cy="707322"/>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7346" y="3853230"/>
            <a:ext cx="950170" cy="884345"/>
          </a:xfrm>
          <a:prstGeom prst="rect">
            <a:avLst/>
          </a:prstGeom>
        </p:spPr>
      </p:pic>
      <p:sp>
        <p:nvSpPr>
          <p:cNvPr id="14" name="Прямоугольник 13">
            <a:hlinkClick r:id="rId9" action="ppaction://hlinksldjump"/>
          </p:cNvPr>
          <p:cNvSpPr/>
          <p:nvPr/>
        </p:nvSpPr>
        <p:spPr>
          <a:xfrm>
            <a:off x="1144494" y="518986"/>
            <a:ext cx="5616303" cy="461665"/>
          </a:xfrm>
          <a:prstGeom prst="rect">
            <a:avLst/>
          </a:prstGeom>
        </p:spPr>
        <p:txBody>
          <a:bodyPr wrap="square">
            <a:spAutoFit/>
          </a:bodyPr>
          <a:lstStyle/>
          <a:p>
            <a:r>
              <a:rPr lang="ru-RU" sz="2400" b="1" dirty="0">
                <a:solidFill>
                  <a:schemeClr val="accent6">
                    <a:lumMod val="50000"/>
                  </a:schemeClr>
                </a:solidFill>
                <a:effectLst>
                  <a:outerShdw blurRad="38100" dist="38100" dir="2700000" algn="tl">
                    <a:srgbClr val="000000">
                      <a:alpha val="43137"/>
                    </a:srgbClr>
                  </a:outerShdw>
                </a:effectLst>
              </a:rPr>
              <a:t>Игра </a:t>
            </a:r>
            <a:r>
              <a:rPr lang="ru-RU" sz="2400" b="1" dirty="0" smtClean="0">
                <a:solidFill>
                  <a:schemeClr val="accent6">
                    <a:lumMod val="50000"/>
                  </a:schemeClr>
                </a:solidFill>
                <a:effectLst>
                  <a:outerShdw blurRad="38100" dist="38100" dir="2700000" algn="tl">
                    <a:srgbClr val="000000">
                      <a:alpha val="43137"/>
                    </a:srgbClr>
                  </a:outerShdw>
                </a:effectLst>
              </a:rPr>
              <a:t>«Сундук с сокровищами»</a:t>
            </a:r>
            <a:endParaRPr lang="ru-RU" sz="2400" b="1" dirty="0">
              <a:solidFill>
                <a:schemeClr val="accent6">
                  <a:lumMod val="50000"/>
                </a:schemeClr>
              </a:solidFill>
              <a:effectLst>
                <a:outerShdw blurRad="38100" dist="38100" dir="2700000" algn="tl">
                  <a:srgbClr val="000000">
                    <a:alpha val="43137"/>
                  </a:srgbClr>
                </a:outerShdw>
              </a:effectLst>
            </a:endParaRPr>
          </a:p>
        </p:txBody>
      </p:sp>
      <p:pic>
        <p:nvPicPr>
          <p:cNvPr id="18" name="Рисунок 1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630333" y="3163030"/>
            <a:ext cx="6434667" cy="1368572"/>
          </a:xfrm>
          <a:prstGeom prst="rect">
            <a:avLst/>
          </a:prstGeom>
        </p:spPr>
      </p:pic>
      <p:pic>
        <p:nvPicPr>
          <p:cNvPr id="19" name="Рисунок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806682" y="411722"/>
            <a:ext cx="5774267" cy="1524000"/>
          </a:xfrm>
          <a:prstGeom prst="rect">
            <a:avLst/>
          </a:prstGeom>
        </p:spPr>
      </p:pic>
      <p:pic>
        <p:nvPicPr>
          <p:cNvPr id="22" name="Рисунок 2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30388" y="1807778"/>
            <a:ext cx="7046196" cy="1391571"/>
          </a:xfrm>
          <a:prstGeom prst="rect">
            <a:avLst/>
          </a:prstGeom>
        </p:spPr>
      </p:pic>
      <p:sp>
        <p:nvSpPr>
          <p:cNvPr id="11" name="Прямоугольник 10">
            <a:hlinkClick r:id="rId10" action="ppaction://hlinksldjump"/>
          </p:cNvPr>
          <p:cNvSpPr/>
          <p:nvPr/>
        </p:nvSpPr>
        <p:spPr>
          <a:xfrm>
            <a:off x="7315200" y="922866"/>
            <a:ext cx="3674533"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«Кто кем был?» </a:t>
            </a:r>
            <a:endParaRPr lang="ru-RU" sz="2400" dirty="0">
              <a:solidFill>
                <a:schemeClr val="accent6">
                  <a:lumMod val="50000"/>
                </a:schemeClr>
              </a:solidFill>
              <a:effectLst>
                <a:outerShdw blurRad="38100" dist="38100" dir="2700000" algn="tl">
                  <a:srgbClr val="000000">
                    <a:alpha val="43137"/>
                  </a:srgbClr>
                </a:outerShdw>
              </a:effectLst>
            </a:endParaRPr>
          </a:p>
        </p:txBody>
      </p:sp>
      <p:pic>
        <p:nvPicPr>
          <p:cNvPr id="25" name="Рисунок 2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87020" y="4172607"/>
            <a:ext cx="6282520" cy="1336540"/>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25895">
            <a:off x="7521227" y="4981308"/>
            <a:ext cx="1878996" cy="1883705"/>
          </a:xfrm>
          <a:prstGeom prst="rect">
            <a:avLst/>
          </a:prstGeom>
        </p:spPr>
      </p:pic>
      <p:sp>
        <p:nvSpPr>
          <p:cNvPr id="27" name="Прямоугольник 26">
            <a:hlinkClick r:id="rId12" action="ppaction://hlinksldjump"/>
          </p:cNvPr>
          <p:cNvSpPr/>
          <p:nvPr/>
        </p:nvSpPr>
        <p:spPr>
          <a:xfrm>
            <a:off x="6595534" y="3576024"/>
            <a:ext cx="5137303"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«Визуальные "</a:t>
            </a:r>
            <a:r>
              <a:rPr lang="ru-RU" sz="2400" b="1" dirty="0" err="1" smtClean="0">
                <a:solidFill>
                  <a:schemeClr val="accent6">
                    <a:lumMod val="50000"/>
                  </a:schemeClr>
                </a:solidFill>
                <a:effectLst>
                  <a:outerShdw blurRad="38100" dist="38100" dir="2700000" algn="tl">
                    <a:srgbClr val="000000">
                      <a:alpha val="43137"/>
                    </a:srgbClr>
                  </a:outerShdw>
                </a:effectLst>
              </a:rPr>
              <a:t>да-нет-ки</a:t>
            </a:r>
            <a:r>
              <a:rPr lang="ru-RU" sz="2400" b="1" dirty="0" smtClean="0">
                <a:solidFill>
                  <a:schemeClr val="accent6">
                    <a:lumMod val="50000"/>
                  </a:schemeClr>
                </a:solidFill>
                <a:effectLst>
                  <a:outerShdw blurRad="38100" dist="38100" dir="2700000" algn="tl">
                    <a:srgbClr val="000000">
                      <a:alpha val="43137"/>
                    </a:srgbClr>
                  </a:outerShdw>
                </a:effectLst>
              </a:rPr>
              <a:t>"». </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8" name="Прямоугольник 27">
            <a:hlinkClick r:id="rId13" action="ppaction://hlinksldjump"/>
          </p:cNvPr>
          <p:cNvSpPr/>
          <p:nvPr/>
        </p:nvSpPr>
        <p:spPr>
          <a:xfrm>
            <a:off x="1930810" y="4615979"/>
            <a:ext cx="4874402" cy="461665"/>
          </a:xfrm>
          <a:prstGeom prst="rect">
            <a:avLst/>
          </a:prstGeom>
        </p:spPr>
        <p:txBody>
          <a:bodyPr wrap="squar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«Третий лишний» </a:t>
            </a:r>
            <a:endParaRPr lang="ru-RU" sz="2400" b="1" dirty="0">
              <a:solidFill>
                <a:schemeClr val="accent6">
                  <a:lumMod val="50000"/>
                </a:schemeClr>
              </a:solidFill>
              <a:effectLst>
                <a:outerShdw blurRad="38100" dist="38100" dir="2700000" algn="tl">
                  <a:srgbClr val="000000">
                    <a:alpha val="43137"/>
                  </a:srgbClr>
                </a:outerShdw>
              </a:effectLst>
            </a:endParaRPr>
          </a:p>
        </p:txBody>
      </p:sp>
      <p:sp>
        <p:nvSpPr>
          <p:cNvPr id="29" name="Прямоугольник 28">
            <a:hlinkClick r:id="rId14" action="ppaction://hlinksldjump"/>
          </p:cNvPr>
          <p:cNvSpPr/>
          <p:nvPr/>
        </p:nvSpPr>
        <p:spPr>
          <a:xfrm>
            <a:off x="1261613" y="2271689"/>
            <a:ext cx="4478085" cy="461665"/>
          </a:xfrm>
          <a:prstGeom prst="rect">
            <a:avLst/>
          </a:prstGeom>
        </p:spPr>
        <p:txBody>
          <a:bodyPr wrap="none">
            <a:spAutoFit/>
          </a:bodyPr>
          <a:lstStyle/>
          <a:p>
            <a:r>
              <a:rPr lang="ru-RU" sz="2400" b="1" dirty="0" smtClean="0">
                <a:solidFill>
                  <a:schemeClr val="accent6">
                    <a:lumMod val="50000"/>
                  </a:schemeClr>
                </a:solidFill>
                <a:effectLst>
                  <a:outerShdw blurRad="38100" dist="38100" dir="2700000" algn="tl">
                    <a:srgbClr val="000000">
                      <a:alpha val="43137"/>
                    </a:srgbClr>
                  </a:outerShdw>
                </a:effectLst>
              </a:rPr>
              <a:t>Игра «Отгадай по описанию». </a:t>
            </a:r>
            <a:endParaRPr lang="ru-RU" sz="2400" b="1" dirty="0">
              <a:solidFill>
                <a:schemeClr val="accent6">
                  <a:lumMod val="50000"/>
                </a:schemeClr>
              </a:solidFill>
              <a:effectLst>
                <a:outerShdw blurRad="38100" dist="38100" dir="2700000" algn="tl">
                  <a:srgbClr val="000000">
                    <a:alpha val="43137"/>
                  </a:srgbClr>
                </a:outerShdw>
              </a:effectLst>
            </a:endParaRPr>
          </a:p>
        </p:txBody>
      </p:sp>
      <p:pic>
        <p:nvPicPr>
          <p:cNvPr id="20" name="Рисунок 19">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3" name="Рисунок 22">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085980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3" y="-303153"/>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554481" y="1144598"/>
            <a:ext cx="7962052" cy="523220"/>
          </a:xfrm>
          <a:prstGeom prst="rect">
            <a:avLst/>
          </a:prstGeom>
        </p:spPr>
        <p:txBody>
          <a:bodyPr wrap="square">
            <a:spAutoFit/>
          </a:bodyPr>
          <a:lstStyle/>
          <a:p>
            <a:r>
              <a:rPr lang="ru-RU" sz="2800" b="1" dirty="0" smtClean="0">
                <a:solidFill>
                  <a:srgbClr val="70AD47">
                    <a:lumMod val="50000"/>
                  </a:srgbClr>
                </a:solidFill>
                <a:effectLst>
                  <a:outerShdw blurRad="38100" dist="38100" dir="2700000" algn="tl">
                    <a:srgbClr val="000000">
                      <a:alpha val="43137"/>
                    </a:srgbClr>
                  </a:outerShdw>
                </a:effectLst>
              </a:rPr>
              <a:t>Игра «Сундук с сокровищами»</a:t>
            </a:r>
            <a:endParaRPr lang="ru-RU" sz="2800" b="1" dirty="0">
              <a:solidFill>
                <a:srgbClr val="70AD47">
                  <a:lumMod val="50000"/>
                </a:srgbClr>
              </a:solidFill>
              <a:effectLst>
                <a:outerShdw blurRad="38100" dist="38100" dir="2700000" algn="tl">
                  <a:srgbClr val="000000">
                    <a:alpha val="43137"/>
                  </a:srgbClr>
                </a:outerShdw>
              </a:effectLst>
            </a:endParaRPr>
          </a:p>
        </p:txBody>
      </p:sp>
      <p:sp>
        <p:nvSpPr>
          <p:cNvPr id="20" name="Прямоугольник 19"/>
          <p:cNvSpPr/>
          <p:nvPr/>
        </p:nvSpPr>
        <p:spPr>
          <a:xfrm>
            <a:off x="1554480" y="1781370"/>
            <a:ext cx="4778587" cy="2308324"/>
          </a:xfrm>
          <a:prstGeom prst="rect">
            <a:avLst/>
          </a:prstGeom>
        </p:spPr>
        <p:txBody>
          <a:bodyPr wrap="square">
            <a:spAutoFit/>
          </a:bodyPr>
          <a:lstStyle/>
          <a:p>
            <a:pPr algn="just"/>
            <a:r>
              <a:rPr lang="ru-RU" sz="2000" dirty="0" smtClean="0">
                <a:solidFill>
                  <a:prstClr val="black"/>
                </a:solidFill>
              </a:rPr>
              <a:t>Цель: развивать навыки анализа.</a:t>
            </a:r>
          </a:p>
          <a:p>
            <a:endParaRPr lang="ru-RU" sz="2000" dirty="0" smtClean="0">
              <a:solidFill>
                <a:prstClr val="black"/>
              </a:solidFill>
            </a:endParaRPr>
          </a:p>
          <a:p>
            <a:pPr algn="just"/>
            <a:r>
              <a:rPr lang="ru-RU" sz="2000" dirty="0" smtClean="0">
                <a:solidFill>
                  <a:prstClr val="black"/>
                </a:solidFill>
              </a:rPr>
              <a:t>Игровой материал и наглядные пособия:  коробка (сумка); любая съедобная (несъедобная) вещь, которая помещается в коробку (сумку).</a:t>
            </a:r>
          </a:p>
          <a:p>
            <a:endParaRPr lang="ru-RU" sz="2400" dirty="0" smtClean="0">
              <a:solidFill>
                <a:prstClr val="black"/>
              </a:solidFill>
            </a:endParaRPr>
          </a:p>
        </p:txBody>
      </p:sp>
      <p:sp>
        <p:nvSpPr>
          <p:cNvPr id="21" name="Прямоугольник 20"/>
          <p:cNvSpPr/>
          <p:nvPr/>
        </p:nvSpPr>
        <p:spPr>
          <a:xfrm>
            <a:off x="1632858" y="3771668"/>
            <a:ext cx="4649410" cy="1015663"/>
          </a:xfrm>
          <a:prstGeom prst="rect">
            <a:avLst/>
          </a:prstGeom>
        </p:spPr>
        <p:txBody>
          <a:bodyPr wrap="square">
            <a:spAutoFit/>
          </a:bodyPr>
          <a:lstStyle/>
          <a:p>
            <a:pPr algn="just"/>
            <a:r>
              <a:rPr lang="ru-RU" sz="2000" dirty="0" smtClean="0">
                <a:solidFill>
                  <a:prstClr val="black"/>
                </a:solidFill>
              </a:rPr>
              <a:t>Описание: предложить ребенку с помощью десяти вопросов отгадать, что внутри.</a:t>
            </a:r>
            <a:endParaRPr lang="ru-RU" sz="2000" dirty="0">
              <a:solidFill>
                <a:prstClr val="black"/>
              </a:solidFill>
            </a:endParaRPr>
          </a:p>
        </p:txBody>
      </p:sp>
      <p:pic>
        <p:nvPicPr>
          <p:cNvPr id="22" name="Рисунок 21" descr="depositphotos_162642234-stock-illustration-vector-opened-treasure-chest-full.jpg"/>
          <p:cNvPicPr>
            <a:picLocks noChangeAspect="1"/>
          </p:cNvPicPr>
          <p:nvPr/>
        </p:nvPicPr>
        <p:blipFill>
          <a:blip r:embed="rId11" cstate="print"/>
          <a:stretch>
            <a:fillRect/>
          </a:stretch>
        </p:blipFill>
        <p:spPr>
          <a:xfrm>
            <a:off x="6358467" y="1682221"/>
            <a:ext cx="3781953" cy="3931165"/>
          </a:xfrm>
          <a:prstGeom prst="rect">
            <a:avLst/>
          </a:prstGeom>
        </p:spPr>
      </p:pic>
      <p:pic>
        <p:nvPicPr>
          <p:cNvPr id="18" name="Рисунок 17">
            <a:hlinkClick r:id="rId12" action="ppaction://hlinksldjump"/>
          </p:cNvPr>
          <p:cNvPicPr>
            <a:picLocks noChangeAspect="1"/>
          </p:cNvPicPr>
          <p:nvPr/>
        </p:nvPicPr>
        <p:blipFill rotWithShape="1">
          <a:blip r:embed="rId13"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3" name="Picture 2">
            <a:hlinkClick r:id="rId14" action="ppaction://hlinksldjump"/>
          </p:cNvPr>
          <p:cNvPicPr>
            <a:picLocks noChangeAspect="1" noChangeArrowheads="1"/>
          </p:cNvPicPr>
          <p:nvPr/>
        </p:nvPicPr>
        <p:blipFill>
          <a:blip r:embed="rId15"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7" y="-294687"/>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0431" y="11339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82043" y="223118"/>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703905" y="1144598"/>
            <a:ext cx="7812627" cy="523220"/>
          </a:xfrm>
          <a:prstGeom prst="rect">
            <a:avLst/>
          </a:prstGeom>
        </p:spPr>
        <p:txBody>
          <a:bodyPr wrap="square">
            <a:spAutoFit/>
          </a:bodyPr>
          <a:lstStyle/>
          <a:p>
            <a:r>
              <a:rPr lang="ru-RU" sz="2800" b="1" dirty="0" smtClean="0">
                <a:solidFill>
                  <a:srgbClr val="70AD47">
                    <a:lumMod val="50000"/>
                  </a:srgbClr>
                </a:solidFill>
                <a:effectLst>
                  <a:outerShdw blurRad="38100" dist="38100" dir="2700000" algn="tl">
                    <a:srgbClr val="000000">
                      <a:alpha val="43137"/>
                    </a:srgbClr>
                  </a:outerShdw>
                </a:effectLst>
              </a:rPr>
              <a:t>Игра «Кто кем был?» </a:t>
            </a:r>
            <a:endParaRPr lang="ru-RU" sz="2800" dirty="0">
              <a:solidFill>
                <a:srgbClr val="70AD47">
                  <a:lumMod val="50000"/>
                </a:srgbClr>
              </a:solidFill>
              <a:effectLst>
                <a:outerShdw blurRad="38100" dist="38100" dir="2700000" algn="tl">
                  <a:srgbClr val="000000">
                    <a:alpha val="43137"/>
                  </a:srgbClr>
                </a:outerShdw>
              </a:effectLst>
            </a:endParaRPr>
          </a:p>
        </p:txBody>
      </p:sp>
      <p:sp>
        <p:nvSpPr>
          <p:cNvPr id="20" name="Прямоугольник 19"/>
          <p:cNvSpPr/>
          <p:nvPr/>
        </p:nvSpPr>
        <p:spPr>
          <a:xfrm>
            <a:off x="1803400" y="1781370"/>
            <a:ext cx="7763933" cy="400110"/>
          </a:xfrm>
          <a:prstGeom prst="rect">
            <a:avLst/>
          </a:prstGeom>
        </p:spPr>
        <p:txBody>
          <a:bodyPr wrap="square">
            <a:spAutoFit/>
          </a:bodyPr>
          <a:lstStyle/>
          <a:p>
            <a:r>
              <a:rPr lang="ru-RU" sz="2000" dirty="0" smtClean="0">
                <a:solidFill>
                  <a:prstClr val="black"/>
                </a:solidFill>
              </a:rPr>
              <a:t>Цель: развивать мышление.</a:t>
            </a:r>
          </a:p>
        </p:txBody>
      </p:sp>
      <p:sp>
        <p:nvSpPr>
          <p:cNvPr id="21" name="Прямоугольник 20"/>
          <p:cNvSpPr/>
          <p:nvPr/>
        </p:nvSpPr>
        <p:spPr>
          <a:xfrm>
            <a:off x="1811865" y="2459335"/>
            <a:ext cx="7919964" cy="2246769"/>
          </a:xfrm>
          <a:prstGeom prst="rect">
            <a:avLst/>
          </a:prstGeom>
        </p:spPr>
        <p:txBody>
          <a:bodyPr wrap="square">
            <a:spAutoFit/>
          </a:bodyPr>
          <a:lstStyle/>
          <a:p>
            <a:pPr algn="just"/>
            <a:r>
              <a:rPr lang="ru-RU" sz="2000" dirty="0" smtClean="0">
                <a:solidFill>
                  <a:prstClr val="black"/>
                </a:solidFill>
              </a:rPr>
              <a:t>Описание: ребенок должен назвать состояние, предшествовавшее тому, что называет ему воспитатель.</a:t>
            </a:r>
          </a:p>
          <a:p>
            <a:pPr algn="just"/>
            <a:r>
              <a:rPr lang="ru-RU" sz="2000" dirty="0" smtClean="0">
                <a:solidFill>
                  <a:prstClr val="black"/>
                </a:solidFill>
              </a:rPr>
              <a:t>Например:</a:t>
            </a:r>
          </a:p>
          <a:p>
            <a:pPr algn="just"/>
            <a:r>
              <a:rPr lang="ru-RU" sz="2000" dirty="0" smtClean="0">
                <a:solidFill>
                  <a:prstClr val="black"/>
                </a:solidFill>
              </a:rPr>
              <a:t>- Кем был старичок? (Мальчиком.)</a:t>
            </a:r>
          </a:p>
          <a:p>
            <a:pPr algn="just"/>
            <a:r>
              <a:rPr lang="ru-RU" sz="2000" dirty="0" smtClean="0">
                <a:solidFill>
                  <a:prstClr val="black"/>
                </a:solidFill>
              </a:rPr>
              <a:t>- Чем было дерево? (Ростком.)</a:t>
            </a:r>
          </a:p>
          <a:p>
            <a:pPr algn="just"/>
            <a:r>
              <a:rPr lang="ru-RU" sz="2000" dirty="0" smtClean="0">
                <a:solidFill>
                  <a:prstClr val="black"/>
                </a:solidFill>
              </a:rPr>
              <a:t>- Чем был Буратино? (Поленом.)</a:t>
            </a:r>
            <a:endParaRPr lang="ru-RU" dirty="0" smtClean="0">
              <a:solidFill>
                <a:prstClr val="black"/>
              </a:solidFill>
            </a:endParaRPr>
          </a:p>
          <a:p>
            <a:pPr algn="just"/>
            <a:endParaRPr lang="ru-RU" sz="2000" dirty="0">
              <a:solidFill>
                <a:prstClr val="black"/>
              </a:solidFill>
            </a:endParaRPr>
          </a:p>
        </p:txBody>
      </p:sp>
      <p:pic>
        <p:nvPicPr>
          <p:cNvPr id="18" name="Рисунок 17" descr="12337-flora-devuska-multfilm-zhenshhina-spektakl-x750.jpg"/>
          <p:cNvPicPr>
            <a:picLocks noChangeAspect="1"/>
          </p:cNvPicPr>
          <p:nvPr/>
        </p:nvPicPr>
        <p:blipFill>
          <a:blip r:embed="rId11" cstate="print"/>
          <a:stretch>
            <a:fillRect/>
          </a:stretch>
        </p:blipFill>
        <p:spPr>
          <a:xfrm>
            <a:off x="5452533" y="2887133"/>
            <a:ext cx="4546599" cy="2767542"/>
          </a:xfrm>
          <a:prstGeom prst="rect">
            <a:avLst/>
          </a:prstGeom>
        </p:spPr>
      </p:pic>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4376793"/>
            <a:ext cx="763515" cy="736881"/>
          </a:xfrm>
          <a:prstGeom prst="rect">
            <a:avLst/>
          </a:prstGeom>
        </p:spPr>
      </p:pic>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0688" y="4576210"/>
            <a:ext cx="766685" cy="713571"/>
          </a:xfrm>
          <a:prstGeom prst="rect">
            <a:avLst/>
          </a:prstGeom>
        </p:spPr>
      </p:pic>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1634" y="5014864"/>
            <a:ext cx="435211" cy="454601"/>
          </a:xfrm>
          <a:prstGeom prst="rect">
            <a:avLst/>
          </a:prstGeom>
        </p:spPr>
      </p:pic>
      <p:pic>
        <p:nvPicPr>
          <p:cNvPr id="25" name="Рисунок 24">
            <a:hlinkClick r:id="rId12" action="ppaction://hlinksldjump"/>
          </p:cNvPr>
          <p:cNvPicPr>
            <a:picLocks noChangeAspect="1"/>
          </p:cNvPicPr>
          <p:nvPr/>
        </p:nvPicPr>
        <p:blipFill rotWithShape="1">
          <a:blip r:embed="rId13"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6" name="Picture 2">
            <a:hlinkClick r:id="rId14" action="ppaction://hlinksldjump"/>
          </p:cNvPr>
          <p:cNvPicPr>
            <a:picLocks noChangeAspect="1" noChangeArrowheads="1"/>
          </p:cNvPicPr>
          <p:nvPr/>
        </p:nvPicPr>
        <p:blipFill>
          <a:blip r:embed="rId15"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606731" y="1144598"/>
            <a:ext cx="7909801" cy="523220"/>
          </a:xfrm>
          <a:prstGeom prst="rect">
            <a:avLst/>
          </a:prstGeom>
        </p:spPr>
        <p:txBody>
          <a:bodyPr wrap="square">
            <a:spAutoFit/>
          </a:bodyPr>
          <a:lstStyle/>
          <a:p>
            <a:r>
              <a:rPr lang="ru-RU" sz="2800" b="1" dirty="0" smtClean="0">
                <a:solidFill>
                  <a:schemeClr val="accent6">
                    <a:lumMod val="50000"/>
                  </a:schemeClr>
                </a:solidFill>
                <a:effectLst>
                  <a:outerShdw blurRad="38100" dist="38100" dir="2700000" algn="tl">
                    <a:srgbClr val="000000">
                      <a:alpha val="43137"/>
                    </a:srgbClr>
                  </a:outerShdw>
                </a:effectLst>
              </a:rPr>
              <a:t>Игра «Отгадай по описанию»</a:t>
            </a:r>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0" name="Прямоугольник 19"/>
          <p:cNvSpPr/>
          <p:nvPr/>
        </p:nvSpPr>
        <p:spPr>
          <a:xfrm>
            <a:off x="1658984" y="1781370"/>
            <a:ext cx="7908350" cy="769441"/>
          </a:xfrm>
          <a:prstGeom prst="rect">
            <a:avLst/>
          </a:prstGeom>
        </p:spPr>
        <p:txBody>
          <a:bodyPr wrap="square">
            <a:spAutoFit/>
          </a:bodyPr>
          <a:lstStyle/>
          <a:p>
            <a:pPr algn="just"/>
            <a:r>
              <a:rPr lang="ru-RU" sz="2000" dirty="0" smtClean="0"/>
              <a:t>Цель: развивать мышление.</a:t>
            </a:r>
          </a:p>
          <a:p>
            <a:endParaRPr lang="ru-RU" sz="2400" dirty="0" smtClean="0"/>
          </a:p>
        </p:txBody>
      </p:sp>
      <p:sp>
        <p:nvSpPr>
          <p:cNvPr id="21" name="Прямоугольник 20"/>
          <p:cNvSpPr/>
          <p:nvPr/>
        </p:nvSpPr>
        <p:spPr>
          <a:xfrm>
            <a:off x="1658983" y="2181497"/>
            <a:ext cx="8608423" cy="3785652"/>
          </a:xfrm>
          <a:prstGeom prst="rect">
            <a:avLst/>
          </a:prstGeom>
        </p:spPr>
        <p:txBody>
          <a:bodyPr wrap="square">
            <a:spAutoFit/>
          </a:bodyPr>
          <a:lstStyle/>
          <a:p>
            <a:pPr algn="just"/>
            <a:r>
              <a:rPr lang="ru-RU" sz="2000" dirty="0" smtClean="0"/>
              <a:t>Описание: заранее подготовить предложения-загадки, на которые дети должны дать ответ.</a:t>
            </a:r>
          </a:p>
          <a:p>
            <a:pPr algn="just"/>
            <a:r>
              <a:rPr lang="ru-RU" sz="2000" dirty="0" smtClean="0"/>
              <a:t>Например:</a:t>
            </a:r>
          </a:p>
          <a:p>
            <a:pPr algn="just"/>
            <a:r>
              <a:rPr lang="ru-RU" sz="2000" dirty="0" smtClean="0"/>
              <a:t>• Красивое насекомое с разноцветными крылышками, любит летать, питается нектаром. (Бабочка.)</a:t>
            </a:r>
          </a:p>
          <a:p>
            <a:pPr algn="just"/>
            <a:r>
              <a:rPr lang="ru-RU" sz="2000" dirty="0" smtClean="0"/>
              <a:t>• Транспорт, длинный, состоит из нескольких частей, ездит по железным рельсам. (Поезд.)</a:t>
            </a:r>
          </a:p>
          <a:p>
            <a:pPr algn="just"/>
            <a:r>
              <a:rPr lang="ru-RU" sz="2000" dirty="0" smtClean="0"/>
              <a:t>• Дикое животное, живет в лесу, воет на луну. (Волк.)</a:t>
            </a:r>
          </a:p>
          <a:p>
            <a:pPr algn="just"/>
            <a:r>
              <a:rPr lang="ru-RU" sz="2000" dirty="0" smtClean="0"/>
              <a:t>• Дикое животное, с шерстью рыжего цвета, в сказках всегда обманывает. (Лиса.)</a:t>
            </a:r>
          </a:p>
          <a:p>
            <a:pPr algn="just"/>
            <a:r>
              <a:rPr lang="ru-RU" sz="2000" dirty="0" smtClean="0"/>
              <a:t>• Фрукт с желтой кожурой. (Лимон.)</a:t>
            </a:r>
          </a:p>
          <a:p>
            <a:pPr algn="just"/>
            <a:endParaRPr lang="ru-RU" sz="2000" dirty="0"/>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2"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 y="-328553"/>
            <a:ext cx="12141199" cy="7322019"/>
          </a:xfrm>
          <a:prstGeom prst="rect">
            <a:avLst/>
          </a:prstGeom>
        </p:spPr>
      </p:pic>
      <p:sp>
        <p:nvSpPr>
          <p:cNvPr id="5"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14" y="1651282"/>
            <a:ext cx="779556" cy="80342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39" y="414356"/>
            <a:ext cx="864687" cy="101450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5324" y="3212685"/>
            <a:ext cx="450734" cy="472052"/>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8420" y="509064"/>
            <a:ext cx="457418" cy="460509"/>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3072153"/>
            <a:ext cx="643420" cy="62097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6036" y="5763742"/>
            <a:ext cx="817948" cy="959672"/>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0901" y="4050556"/>
            <a:ext cx="505709" cy="509126"/>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25776"/>
            <a:ext cx="927092" cy="862866"/>
          </a:xfrm>
          <a:prstGeom prst="rect">
            <a:avLst/>
          </a:prstGeom>
        </p:spPr>
      </p:pic>
      <p:sp>
        <p:nvSpPr>
          <p:cNvPr id="6" name="Прямоугольник 5"/>
          <p:cNvSpPr/>
          <p:nvPr/>
        </p:nvSpPr>
        <p:spPr>
          <a:xfrm>
            <a:off x="1813001" y="1247963"/>
            <a:ext cx="5994013" cy="523220"/>
          </a:xfrm>
          <a:prstGeom prst="rect">
            <a:avLst/>
          </a:prstGeom>
        </p:spPr>
        <p:txBody>
          <a:bodyPr wrap="none">
            <a:spAutoFit/>
          </a:bodyPr>
          <a:lstStyle/>
          <a:p>
            <a:r>
              <a:rPr lang="ru-RU" sz="2800" b="1" dirty="0">
                <a:solidFill>
                  <a:schemeClr val="accent1">
                    <a:lumMod val="50000"/>
                  </a:schemeClr>
                </a:solidFill>
                <a:effectLst>
                  <a:outerShdw blurRad="38100" dist="38100" dir="2700000" algn="tl">
                    <a:srgbClr val="000000">
                      <a:alpha val="43137"/>
                    </a:srgbClr>
                  </a:outerShdw>
                </a:effectLst>
              </a:rPr>
              <a:t>Игра «Какой игрушки не хватает?»</a:t>
            </a:r>
          </a:p>
        </p:txBody>
      </p:sp>
      <p:sp>
        <p:nvSpPr>
          <p:cNvPr id="7" name="TextBox 6"/>
          <p:cNvSpPr txBox="1"/>
          <p:nvPr/>
        </p:nvSpPr>
        <p:spPr>
          <a:xfrm>
            <a:off x="1606730" y="1837978"/>
            <a:ext cx="7471955" cy="430887"/>
          </a:xfrm>
          <a:prstGeom prst="rect">
            <a:avLst/>
          </a:prstGeom>
          <a:noFill/>
        </p:spPr>
        <p:txBody>
          <a:bodyPr wrap="square" rtlCol="0">
            <a:spAutoFit/>
          </a:bodyPr>
          <a:lstStyle/>
          <a:p>
            <a:r>
              <a:rPr lang="ru-RU" sz="2200" dirty="0"/>
              <a:t>Цель: развить зрительную память и </a:t>
            </a:r>
            <a:r>
              <a:rPr lang="ru-RU" sz="2200" dirty="0" smtClean="0"/>
              <a:t>внимание.</a:t>
            </a:r>
            <a:endParaRPr lang="ru-RU" sz="2200" dirty="0"/>
          </a:p>
        </p:txBody>
      </p:sp>
      <p:sp>
        <p:nvSpPr>
          <p:cNvPr id="16" name="TextBox 15"/>
          <p:cNvSpPr txBox="1"/>
          <p:nvPr/>
        </p:nvSpPr>
        <p:spPr>
          <a:xfrm>
            <a:off x="1564154" y="2249369"/>
            <a:ext cx="8862736" cy="2462213"/>
          </a:xfrm>
          <a:prstGeom prst="rect">
            <a:avLst/>
          </a:prstGeom>
          <a:noFill/>
        </p:spPr>
        <p:txBody>
          <a:bodyPr wrap="square" rtlCol="0">
            <a:spAutoFit/>
          </a:bodyPr>
          <a:lstStyle/>
          <a:p>
            <a:pPr algn="just"/>
            <a:r>
              <a:rPr lang="ru-RU" sz="2200" dirty="0" smtClean="0"/>
              <a:t>Описание</a:t>
            </a:r>
            <a:r>
              <a:rPr lang="ru-RU" sz="2200" dirty="0"/>
              <a:t>: </a:t>
            </a:r>
            <a:r>
              <a:rPr lang="ru-RU" sz="2200" dirty="0" smtClean="0"/>
              <a:t>воспитатель ставит перед </a:t>
            </a:r>
            <a:r>
              <a:rPr lang="ru-RU" sz="2200" dirty="0"/>
              <a:t>ребенком на 15-20 секунд 5 игрушек. Затем </a:t>
            </a:r>
            <a:r>
              <a:rPr lang="ru-RU" sz="2200" dirty="0" smtClean="0"/>
              <a:t>просит </a:t>
            </a:r>
            <a:r>
              <a:rPr lang="ru-RU" sz="2200" dirty="0"/>
              <a:t>ребенка отвернуться и </a:t>
            </a:r>
            <a:r>
              <a:rPr lang="ru-RU" sz="2200" dirty="0" smtClean="0"/>
              <a:t>убирает </a:t>
            </a:r>
            <a:r>
              <a:rPr lang="ru-RU" sz="2200" dirty="0"/>
              <a:t>одну игрушку. </a:t>
            </a:r>
            <a:r>
              <a:rPr lang="ru-RU" sz="2200" dirty="0" smtClean="0"/>
              <a:t>Просит и ребенка повернуться и спрашивает: «Какой </a:t>
            </a:r>
            <a:r>
              <a:rPr lang="ru-RU" sz="2200" dirty="0"/>
              <a:t>игрушки не хватает</a:t>
            </a:r>
            <a:r>
              <a:rPr lang="ru-RU" sz="2200" dirty="0" smtClean="0"/>
              <a:t>?»</a:t>
            </a:r>
            <a:endParaRPr lang="ru-RU" sz="2200" dirty="0"/>
          </a:p>
          <a:p>
            <a:pPr algn="just"/>
            <a:r>
              <a:rPr lang="ru-RU" sz="2200" i="1" dirty="0" smtClean="0"/>
              <a:t>игру </a:t>
            </a:r>
            <a:r>
              <a:rPr lang="ru-RU" sz="2200" i="1" dirty="0"/>
              <a:t>можно </a:t>
            </a:r>
            <a:r>
              <a:rPr lang="ru-RU" sz="2200" i="1" dirty="0" smtClean="0"/>
              <a:t>усложнить</a:t>
            </a:r>
            <a:endParaRPr lang="ru-RU" sz="2200" i="1" dirty="0"/>
          </a:p>
          <a:p>
            <a:pPr algn="just"/>
            <a:r>
              <a:rPr lang="ru-RU" sz="2200" dirty="0" smtClean="0"/>
              <a:t>- </a:t>
            </a:r>
            <a:r>
              <a:rPr lang="ru-RU" sz="2200" dirty="0"/>
              <a:t>увеличив количество игрушек;</a:t>
            </a:r>
          </a:p>
          <a:p>
            <a:pPr algn="just"/>
            <a:r>
              <a:rPr lang="ru-RU" sz="2200" dirty="0" smtClean="0"/>
              <a:t>- </a:t>
            </a:r>
            <a:r>
              <a:rPr lang="ru-RU" sz="2200" dirty="0"/>
              <a:t>ничего не убирая, только менять игрушки местами.</a:t>
            </a:r>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112543" y="5781821"/>
            <a:ext cx="1698274" cy="956604"/>
          </a:xfrm>
          <a:prstGeom prst="rect">
            <a:avLst/>
          </a:prstGeom>
          <a:scene3d>
            <a:camera prst="orthographicFront"/>
            <a:lightRig rig="threePt" dir="t"/>
          </a:scene3d>
          <a:sp3d>
            <a:bevelT/>
          </a:sp3d>
        </p:spPr>
      </p:pic>
      <p:sp>
        <p:nvSpPr>
          <p:cNvPr id="3" name="Прямоугольник 2"/>
          <p:cNvSpPr/>
          <p:nvPr/>
        </p:nvSpPr>
        <p:spPr>
          <a:xfrm>
            <a:off x="1678674" y="4710204"/>
            <a:ext cx="8625385" cy="923330"/>
          </a:xfrm>
          <a:prstGeom prst="rect">
            <a:avLst/>
          </a:prstGeom>
          <a:ln w="57150">
            <a:solidFill>
              <a:srgbClr val="0070C0"/>
            </a:solidFill>
          </a:ln>
        </p:spPr>
        <p:txBody>
          <a:bodyPr wrap="square">
            <a:spAutoFit/>
          </a:bodyPr>
          <a:lstStyle/>
          <a:p>
            <a:pPr algn="ctr"/>
            <a:r>
              <a:rPr lang="ru-RU" dirty="0"/>
              <a:t>Игрушки для проведения игры могут быть следующие: заяц, попугай, медведь, крокодил, собака</a:t>
            </a:r>
            <a:r>
              <a:rPr lang="ru-RU" dirty="0" smtClean="0"/>
              <a:t>.</a:t>
            </a:r>
            <a:endParaRPr lang="ru-RU" dirty="0"/>
          </a:p>
          <a:p>
            <a:pPr algn="ctr"/>
            <a:r>
              <a:rPr lang="ru-RU" dirty="0"/>
              <a:t>Игра будет восприниматься ребенком как новая, если брать другой набор игрушек.</a:t>
            </a:r>
          </a:p>
        </p:txBody>
      </p:sp>
      <p:pic>
        <p:nvPicPr>
          <p:cNvPr id="19" name="Рисунок 18">
            <a:hlinkClick r:id="rId13" action="ppaction://hlinksldjump"/>
          </p:cNvPr>
          <p:cNvPicPr>
            <a:picLocks noChangeAspect="1"/>
          </p:cNvPicPr>
          <p:nvPr/>
        </p:nvPicPr>
        <p:blipFill rotWithShape="1">
          <a:blip r:embed="rId14" cstate="print"/>
          <a:srcRect l="18135" t="25262" r="19515" b="23171"/>
          <a:stretch/>
        </p:blipFill>
        <p:spPr>
          <a:xfrm>
            <a:off x="10194878" y="5854890"/>
            <a:ext cx="1828800" cy="90075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2438260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sndAc>
          <p:stSnd>
            <p:snd r:embed="rId15"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33" y="-337020"/>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703905" y="1144598"/>
            <a:ext cx="7812627" cy="523220"/>
          </a:xfrm>
          <a:prstGeom prst="rect">
            <a:avLst/>
          </a:prstGeom>
        </p:spPr>
        <p:txBody>
          <a:bodyPr wrap="square">
            <a:spAutoFit/>
          </a:bodyPr>
          <a:lstStyle/>
          <a:p>
            <a:r>
              <a:rPr lang="ru-RU" sz="2800" b="1" dirty="0" smtClean="0">
                <a:solidFill>
                  <a:schemeClr val="accent6">
                    <a:lumMod val="50000"/>
                  </a:schemeClr>
                </a:solidFill>
                <a:effectLst>
                  <a:outerShdw blurRad="38100" dist="38100" dir="2700000" algn="tl">
                    <a:srgbClr val="000000">
                      <a:alpha val="43137"/>
                    </a:srgbClr>
                  </a:outerShdw>
                </a:effectLst>
              </a:rPr>
              <a:t>Игра «Визуальные "</a:t>
            </a:r>
            <a:r>
              <a:rPr lang="ru-RU" sz="2800" b="1" dirty="0" err="1" smtClean="0">
                <a:solidFill>
                  <a:schemeClr val="accent6">
                    <a:lumMod val="50000"/>
                  </a:schemeClr>
                </a:solidFill>
                <a:effectLst>
                  <a:outerShdw blurRad="38100" dist="38100" dir="2700000" algn="tl">
                    <a:srgbClr val="000000">
                      <a:alpha val="43137"/>
                    </a:srgbClr>
                  </a:outerShdw>
                </a:effectLst>
              </a:rPr>
              <a:t>да-нет-ки</a:t>
            </a:r>
            <a:r>
              <a:rPr lang="ru-RU" sz="2800" b="1" dirty="0" smtClean="0">
                <a:solidFill>
                  <a:schemeClr val="accent6">
                    <a:lumMod val="50000"/>
                  </a:schemeClr>
                </a:solidFill>
                <a:effectLst>
                  <a:outerShdw blurRad="38100" dist="38100" dir="2700000" algn="tl">
                    <a:srgbClr val="000000">
                      <a:alpha val="43137"/>
                    </a:srgbClr>
                  </a:outerShdw>
                </a:effectLst>
              </a:rPr>
              <a:t>"». </a:t>
            </a:r>
            <a:endParaRPr lang="ru-RU" sz="2800" b="1" dirty="0">
              <a:solidFill>
                <a:schemeClr val="accent6">
                  <a:lumMod val="50000"/>
                </a:schemeClr>
              </a:solidFill>
              <a:effectLst>
                <a:outerShdw blurRad="38100" dist="38100" dir="2700000" algn="tl">
                  <a:srgbClr val="000000">
                    <a:alpha val="43137"/>
                  </a:srgbClr>
                </a:outerShdw>
              </a:effectLst>
            </a:endParaRPr>
          </a:p>
        </p:txBody>
      </p:sp>
      <p:sp>
        <p:nvSpPr>
          <p:cNvPr id="20" name="Прямоугольник 19"/>
          <p:cNvSpPr/>
          <p:nvPr/>
        </p:nvSpPr>
        <p:spPr>
          <a:xfrm>
            <a:off x="1658984" y="1781370"/>
            <a:ext cx="8595360" cy="1631216"/>
          </a:xfrm>
          <a:prstGeom prst="rect">
            <a:avLst/>
          </a:prstGeom>
        </p:spPr>
        <p:txBody>
          <a:bodyPr wrap="square">
            <a:spAutoFit/>
          </a:bodyPr>
          <a:lstStyle/>
          <a:p>
            <a:pPr algn="just"/>
            <a:r>
              <a:rPr lang="ru-RU" sz="2000" dirty="0" smtClean="0"/>
              <a:t>Цель: учить анализировать; развивать мышление.</a:t>
            </a:r>
          </a:p>
          <a:p>
            <a:pPr algn="just"/>
            <a:endParaRPr lang="ru-RU" sz="2000" dirty="0" smtClean="0"/>
          </a:p>
          <a:p>
            <a:pPr algn="just"/>
            <a:r>
              <a:rPr lang="ru-RU" sz="2000" dirty="0" smtClean="0"/>
              <a:t>Игровой материал и наглядные пособия: карточки с изображениями предметов (животных) или небольшие игрушки.</a:t>
            </a:r>
          </a:p>
          <a:p>
            <a:pPr algn="just"/>
            <a:r>
              <a:rPr lang="ru-RU" sz="2000" dirty="0" smtClean="0"/>
              <a:t> </a:t>
            </a:r>
          </a:p>
        </p:txBody>
      </p:sp>
      <p:sp>
        <p:nvSpPr>
          <p:cNvPr id="21" name="Прямоугольник 20"/>
          <p:cNvSpPr/>
          <p:nvPr/>
        </p:nvSpPr>
        <p:spPr>
          <a:xfrm>
            <a:off x="1711235" y="3373735"/>
            <a:ext cx="8569234" cy="2554545"/>
          </a:xfrm>
          <a:prstGeom prst="rect">
            <a:avLst/>
          </a:prstGeom>
        </p:spPr>
        <p:txBody>
          <a:bodyPr wrap="square">
            <a:spAutoFit/>
          </a:bodyPr>
          <a:lstStyle/>
          <a:p>
            <a:pPr algn="just"/>
            <a:r>
              <a:rPr lang="ru-RU" sz="2000" dirty="0" smtClean="0"/>
              <a:t>Описание: разложить на столе игрушки или картинки (не более 10), дать ребенку немного времени их рассмотреть. Затем спросить: «Какой предмет я загадала?» Ребенок с помощью наводящих вопросов (Он лежит в правой половине стола? Снизу? Он желтого цвета? Он тяжелый? Он круглый?) определяет загаданный предмет (картинку). Для начала в роли задающего вопросы лучше выступить воспитателю. Так ребенок быстрее поймет сценарий игры.</a:t>
            </a:r>
          </a:p>
          <a:p>
            <a:pPr algn="just"/>
            <a:endParaRPr lang="ru-RU" sz="2000" dirty="0"/>
          </a:p>
        </p:txBody>
      </p:sp>
      <p:pic>
        <p:nvPicPr>
          <p:cNvPr id="18" name="Рисунок 17">
            <a:hlinkClick r:id="rId11" action="ppaction://hlinksldjump"/>
          </p:cNvPr>
          <p:cNvPicPr>
            <a:picLocks noChangeAspect="1"/>
          </p:cNvPicPr>
          <p:nvPr/>
        </p:nvPicPr>
        <p:blipFill rotWithShape="1">
          <a:blip r:embed="rId12"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2" name="Picture 2">
            <a:hlinkClick r:id="rId13" action="ppaction://hlinksldjump"/>
          </p:cNvPr>
          <p:cNvPicPr>
            <a:picLocks noChangeAspect="1" noChangeArrowheads="1"/>
          </p:cNvPicPr>
          <p:nvPr/>
        </p:nvPicPr>
        <p:blipFill>
          <a:blip r:embed="rId14"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867" y="-337020"/>
            <a:ext cx="12141199" cy="7322019"/>
          </a:xfrm>
          <a:prstGeom prst="rect">
            <a:avLst/>
          </a:prstGeom>
        </p:spPr>
      </p:pic>
      <p:sp>
        <p:nvSpPr>
          <p:cNvPr id="3" name="Заголовок 1"/>
          <p:cNvSpPr txBox="1">
            <a:spLocks/>
          </p:cNvSpPr>
          <p:nvPr/>
        </p:nvSpPr>
        <p:spPr>
          <a:xfrm>
            <a:off x="2747685" y="1525782"/>
            <a:ext cx="5596216" cy="34381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471"/>
            <a:ext cx="827711" cy="77036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1" y="1365732"/>
            <a:ext cx="435211" cy="43815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37" y="3599349"/>
            <a:ext cx="547795" cy="57370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4485" y="5993927"/>
            <a:ext cx="437421" cy="422162"/>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364" y="1184777"/>
            <a:ext cx="473130" cy="456626"/>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09043" y="417852"/>
            <a:ext cx="693032" cy="707322"/>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955" y="6024010"/>
            <a:ext cx="766685" cy="713571"/>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2741" y="4905881"/>
            <a:ext cx="733758" cy="748887"/>
          </a:xfrm>
          <a:prstGeom prst="rect">
            <a:avLst/>
          </a:prstGeom>
        </p:spPr>
      </p:pic>
      <p:sp>
        <p:nvSpPr>
          <p:cNvPr id="19" name="Прямоугольник 18"/>
          <p:cNvSpPr/>
          <p:nvPr/>
        </p:nvSpPr>
        <p:spPr>
          <a:xfrm>
            <a:off x="1580607" y="1144598"/>
            <a:ext cx="7935926" cy="523220"/>
          </a:xfrm>
          <a:prstGeom prst="rect">
            <a:avLst/>
          </a:prstGeom>
        </p:spPr>
        <p:txBody>
          <a:bodyPr wrap="square">
            <a:spAutoFit/>
          </a:bodyPr>
          <a:lstStyle/>
          <a:p>
            <a:r>
              <a:rPr lang="ru-RU" sz="2800" b="1" dirty="0" smtClean="0">
                <a:solidFill>
                  <a:srgbClr val="70AD47">
                    <a:lumMod val="50000"/>
                  </a:srgbClr>
                </a:solidFill>
                <a:effectLst>
                  <a:outerShdw blurRad="38100" dist="38100" dir="2700000" algn="tl">
                    <a:srgbClr val="000000">
                      <a:alpha val="43137"/>
                    </a:srgbClr>
                  </a:outerShdw>
                </a:effectLst>
              </a:rPr>
              <a:t>Игра «Третий лишний» </a:t>
            </a:r>
            <a:endParaRPr lang="ru-RU" sz="2800" b="1" dirty="0">
              <a:solidFill>
                <a:srgbClr val="70AD47">
                  <a:lumMod val="50000"/>
                </a:srgbClr>
              </a:solidFill>
              <a:effectLst>
                <a:outerShdw blurRad="38100" dist="38100" dir="2700000" algn="tl">
                  <a:srgbClr val="000000">
                    <a:alpha val="43137"/>
                  </a:srgbClr>
                </a:outerShdw>
              </a:effectLst>
            </a:endParaRPr>
          </a:p>
        </p:txBody>
      </p:sp>
      <p:sp>
        <p:nvSpPr>
          <p:cNvPr id="20" name="Прямоугольник 19"/>
          <p:cNvSpPr/>
          <p:nvPr/>
        </p:nvSpPr>
        <p:spPr>
          <a:xfrm>
            <a:off x="1593669" y="1781370"/>
            <a:ext cx="4728754" cy="707886"/>
          </a:xfrm>
          <a:prstGeom prst="rect">
            <a:avLst/>
          </a:prstGeom>
        </p:spPr>
        <p:txBody>
          <a:bodyPr wrap="square">
            <a:spAutoFit/>
          </a:bodyPr>
          <a:lstStyle/>
          <a:p>
            <a:pPr algn="just"/>
            <a:r>
              <a:rPr lang="ru-RU" sz="2000" dirty="0" smtClean="0">
                <a:solidFill>
                  <a:prstClr val="black"/>
                </a:solidFill>
              </a:rPr>
              <a:t>Цель: учить классифицировать предметы по признакам, заданным в условиях.</a:t>
            </a:r>
          </a:p>
        </p:txBody>
      </p:sp>
      <p:sp>
        <p:nvSpPr>
          <p:cNvPr id="21" name="Прямоугольник 20"/>
          <p:cNvSpPr/>
          <p:nvPr/>
        </p:nvSpPr>
        <p:spPr>
          <a:xfrm>
            <a:off x="1554480" y="2468881"/>
            <a:ext cx="4833257" cy="3170099"/>
          </a:xfrm>
          <a:prstGeom prst="rect">
            <a:avLst/>
          </a:prstGeom>
        </p:spPr>
        <p:txBody>
          <a:bodyPr wrap="square">
            <a:spAutoFit/>
          </a:bodyPr>
          <a:lstStyle/>
          <a:p>
            <a:pPr algn="just"/>
            <a:r>
              <a:rPr lang="ru-RU" sz="2000" dirty="0" smtClean="0">
                <a:solidFill>
                  <a:prstClr val="black"/>
                </a:solidFill>
              </a:rPr>
              <a:t>Описание: воспитатель называет три слова, например: «собака», «кошка», «рыба». Ребенок должен определить: все три слова относятся к обозначениям живой природы, по «собака» и «кошка» обозначают животных, а «рыба» - нет. Значит, слово рыба «лишнее». Примеры слов: береза, сосна, роза; мыло, шампунь, зубная щетка; молоко, кефир, чай.</a:t>
            </a:r>
          </a:p>
          <a:p>
            <a:pPr algn="just"/>
            <a:endParaRPr lang="ru-RU" sz="2000" dirty="0">
              <a:solidFill>
                <a:prstClr val="black"/>
              </a:solidFill>
            </a:endParaRPr>
          </a:p>
        </p:txBody>
      </p:sp>
      <p:pic>
        <p:nvPicPr>
          <p:cNvPr id="22" name="Рисунок 21" descr="raduga_devochka_kraski_54160_1920x1200.jpg"/>
          <p:cNvPicPr>
            <a:picLocks noChangeAspect="1"/>
          </p:cNvPicPr>
          <p:nvPr/>
        </p:nvPicPr>
        <p:blipFill>
          <a:blip r:embed="rId11" cstate="print"/>
          <a:stretch>
            <a:fillRect/>
          </a:stretch>
        </p:blipFill>
        <p:spPr>
          <a:xfrm>
            <a:off x="6363165" y="1750423"/>
            <a:ext cx="3949233" cy="3338043"/>
          </a:xfrm>
          <a:prstGeom prst="rect">
            <a:avLst/>
          </a:prstGeom>
        </p:spPr>
      </p:pic>
      <p:pic>
        <p:nvPicPr>
          <p:cNvPr id="18" name="Рисунок 17">
            <a:hlinkClick r:id="rId12" action="ppaction://hlinksldjump"/>
          </p:cNvPr>
          <p:cNvPicPr>
            <a:picLocks noChangeAspect="1"/>
          </p:cNvPicPr>
          <p:nvPr/>
        </p:nvPicPr>
        <p:blipFill rotWithShape="1">
          <a:blip r:embed="rId13"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3" name="Picture 2">
            <a:hlinkClick r:id="rId14" action="ppaction://hlinksldjump"/>
          </p:cNvPr>
          <p:cNvPicPr>
            <a:picLocks noChangeAspect="1" noChangeArrowheads="1"/>
          </p:cNvPicPr>
          <p:nvPr/>
        </p:nvPicPr>
        <p:blipFill>
          <a:blip r:embed="rId15" cstate="print"/>
          <a:srcRect l="20423" t="17060" r="6152" b="9624"/>
          <a:stretch>
            <a:fillRect/>
          </a:stretch>
        </p:blipFill>
        <p:spPr bwMode="auto">
          <a:xfrm>
            <a:off x="10049773" y="5644557"/>
            <a:ext cx="1952839" cy="1096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459838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5500" y="1875411"/>
            <a:ext cx="710972" cy="725631"/>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405" y="5333286"/>
            <a:ext cx="657293" cy="771180"/>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669" y="967309"/>
            <a:ext cx="481119" cy="484369"/>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6947" y="6046896"/>
            <a:ext cx="416453" cy="419266"/>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2530" y="5045083"/>
            <a:ext cx="414623" cy="434234"/>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811" y="680933"/>
            <a:ext cx="747851" cy="770745"/>
          </a:xfrm>
          <a:prstGeom prst="rect">
            <a:avLst/>
          </a:prstGeom>
        </p:spPr>
      </p:pic>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3113" y="3931926"/>
            <a:ext cx="355050" cy="371843"/>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365" y="1301136"/>
            <a:ext cx="385530" cy="388135"/>
          </a:xfrm>
          <a:prstGeom prst="rect">
            <a:avLst/>
          </a:prstGeom>
        </p:spPr>
      </p:pic>
      <p:pic>
        <p:nvPicPr>
          <p:cNvPr id="17" name="Рисунок 1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50655" y="4109847"/>
            <a:ext cx="7320533" cy="1839740"/>
          </a:xfrm>
          <a:prstGeom prst="rect">
            <a:avLst/>
          </a:prstGeom>
        </p:spPr>
      </p:pic>
      <p:pic>
        <p:nvPicPr>
          <p:cNvPr id="18" name="Рисунок 1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77800" y="1900468"/>
            <a:ext cx="6726621" cy="1644783"/>
          </a:xfrm>
          <a:prstGeom prst="rect">
            <a:avLst/>
          </a:prstGeom>
        </p:spPr>
      </p:pic>
      <p:pic>
        <p:nvPicPr>
          <p:cNvPr id="19" name="Рисунок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905317" y="2759762"/>
            <a:ext cx="6491239" cy="1566854"/>
          </a:xfrm>
          <a:prstGeom prst="rect">
            <a:avLst/>
          </a:prstGeom>
        </p:spPr>
      </p:pic>
      <p:pic>
        <p:nvPicPr>
          <p:cNvPr id="20" name="Рисунок 19"/>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36477" y="232012"/>
            <a:ext cx="5554639" cy="1446662"/>
          </a:xfrm>
          <a:prstGeom prst="rect">
            <a:avLst/>
          </a:prstGeom>
        </p:spPr>
      </p:pic>
      <p:pic>
        <p:nvPicPr>
          <p:cNvPr id="26" name="Рисунок 25"/>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815590" y="355600"/>
            <a:ext cx="6524677" cy="1794933"/>
          </a:xfrm>
          <a:prstGeom prst="rect">
            <a:avLst/>
          </a:prstGeom>
        </p:spPr>
      </p:pic>
      <p:sp>
        <p:nvSpPr>
          <p:cNvPr id="4" name="TextBox 3">
            <a:hlinkClick r:id="rId11" action="ppaction://hlinksldjump"/>
          </p:cNvPr>
          <p:cNvSpPr txBox="1"/>
          <p:nvPr/>
        </p:nvSpPr>
        <p:spPr>
          <a:xfrm>
            <a:off x="1241947" y="696036"/>
            <a:ext cx="3987502" cy="523220"/>
          </a:xfrm>
          <a:prstGeom prst="rect">
            <a:avLst/>
          </a:prstGeom>
          <a:noFill/>
        </p:spPr>
        <p:txBody>
          <a:bodyPr wrap="none" rtlCol="0">
            <a:spAutoFit/>
          </a:bodyPr>
          <a:lstStyle/>
          <a:p>
            <a:r>
              <a:rPr lang="ru-RU" sz="2800" b="1" dirty="0" smtClean="0">
                <a:solidFill>
                  <a:srgbClr val="800080"/>
                </a:solidFill>
                <a:effectLst>
                  <a:outerShdw blurRad="38100" dist="38100" dir="2700000" algn="tl">
                    <a:srgbClr val="000000">
                      <a:alpha val="43137"/>
                    </a:srgbClr>
                  </a:outerShdw>
                </a:effectLst>
              </a:rPr>
              <a:t>Игра «Кто, где живет?»</a:t>
            </a:r>
            <a:endParaRPr lang="ru-RU" sz="2800" b="1" dirty="0">
              <a:solidFill>
                <a:srgbClr val="800080"/>
              </a:solidFill>
              <a:effectLst>
                <a:outerShdw blurRad="38100" dist="38100" dir="2700000" algn="tl">
                  <a:srgbClr val="000000">
                    <a:alpha val="43137"/>
                  </a:srgbClr>
                </a:outerShdw>
              </a:effectLst>
            </a:endParaRPr>
          </a:p>
        </p:txBody>
      </p:sp>
      <p:sp>
        <p:nvSpPr>
          <p:cNvPr id="24" name="TextBox 23">
            <a:hlinkClick r:id="rId12" action="ppaction://hlinksldjump"/>
          </p:cNvPr>
          <p:cNvSpPr txBox="1"/>
          <p:nvPr/>
        </p:nvSpPr>
        <p:spPr>
          <a:xfrm>
            <a:off x="807734" y="2426556"/>
            <a:ext cx="5263345" cy="523220"/>
          </a:xfrm>
          <a:prstGeom prst="rect">
            <a:avLst/>
          </a:prstGeom>
          <a:noFill/>
        </p:spPr>
        <p:txBody>
          <a:bodyPr wrap="square" rtlCol="0">
            <a:spAutoFit/>
          </a:bodyPr>
          <a:lstStyle/>
          <a:p>
            <a:r>
              <a:rPr lang="ru-RU" sz="2800" b="1" dirty="0" smtClean="0">
                <a:solidFill>
                  <a:srgbClr val="800080"/>
                </a:solidFill>
                <a:effectLst>
                  <a:outerShdw blurRad="38100" dist="38100" dir="2700000" algn="tl">
                    <a:srgbClr val="000000">
                      <a:alpha val="43137"/>
                    </a:srgbClr>
                  </a:outerShdw>
                </a:effectLst>
              </a:rPr>
              <a:t>Игра «Кто как передвигается»</a:t>
            </a:r>
            <a:endParaRPr lang="ru-RU" sz="2800" b="1" dirty="0">
              <a:solidFill>
                <a:srgbClr val="800080"/>
              </a:solidFill>
              <a:effectLst>
                <a:outerShdw blurRad="38100" dist="38100" dir="2700000" algn="tl">
                  <a:srgbClr val="000000">
                    <a:alpha val="43137"/>
                  </a:srgbClr>
                </a:outerShdw>
              </a:effectLst>
            </a:endParaRPr>
          </a:p>
        </p:txBody>
      </p:sp>
      <p:sp>
        <p:nvSpPr>
          <p:cNvPr id="25" name="Прямоугольник 24">
            <a:hlinkClick r:id="rId13" action="ppaction://hlinksldjump"/>
          </p:cNvPr>
          <p:cNvSpPr/>
          <p:nvPr/>
        </p:nvSpPr>
        <p:spPr>
          <a:xfrm>
            <a:off x="7011596" y="807100"/>
            <a:ext cx="4180170" cy="954107"/>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«Подскажи словечко»</a:t>
            </a:r>
            <a:endParaRPr lang="ru-RU" sz="2800" b="1" dirty="0">
              <a:solidFill>
                <a:srgbClr val="800080"/>
              </a:solidFill>
              <a:effectLst>
                <a:outerShdw blurRad="38100" dist="38100" dir="2700000" algn="tl">
                  <a:srgbClr val="000000">
                    <a:alpha val="43137"/>
                  </a:srgbClr>
                </a:outerShdw>
              </a:effectLst>
            </a:endParaRPr>
          </a:p>
        </p:txBody>
      </p:sp>
      <p:sp>
        <p:nvSpPr>
          <p:cNvPr id="27" name="Прямоугольник 26">
            <a:hlinkClick r:id="rId14" action="ppaction://hlinksldjump"/>
          </p:cNvPr>
          <p:cNvSpPr/>
          <p:nvPr/>
        </p:nvSpPr>
        <p:spPr>
          <a:xfrm>
            <a:off x="2064271" y="4731428"/>
            <a:ext cx="4908429" cy="523220"/>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«Кто кем был?»</a:t>
            </a:r>
            <a:endParaRPr lang="ru-RU" sz="2800" b="1" dirty="0">
              <a:solidFill>
                <a:srgbClr val="800080"/>
              </a:solidFill>
              <a:effectLst>
                <a:outerShdw blurRad="38100" dist="38100" dir="2700000" algn="tl">
                  <a:srgbClr val="000000">
                    <a:alpha val="43137"/>
                  </a:srgbClr>
                </a:outerShdw>
              </a:effectLst>
            </a:endParaRPr>
          </a:p>
        </p:txBody>
      </p:sp>
      <p:sp>
        <p:nvSpPr>
          <p:cNvPr id="28" name="Прямоугольник 27">
            <a:hlinkClick r:id="rId15" action="ppaction://hlinksldjump"/>
          </p:cNvPr>
          <p:cNvSpPr/>
          <p:nvPr/>
        </p:nvSpPr>
        <p:spPr>
          <a:xfrm>
            <a:off x="7153216" y="3101037"/>
            <a:ext cx="4037162" cy="954107"/>
          </a:xfrm>
          <a:prstGeom prst="rect">
            <a:avLst/>
          </a:prstGeom>
        </p:spPr>
        <p:txBody>
          <a:bodyPr wrap="square">
            <a:spAutoFit/>
          </a:bodyPr>
          <a:lstStyle/>
          <a:p>
            <a:pPr algn="ctr"/>
            <a:r>
              <a:rPr lang="ru-RU" sz="2800" b="1" dirty="0" smtClean="0">
                <a:solidFill>
                  <a:srgbClr val="800080"/>
                </a:solidFill>
                <a:effectLst>
                  <a:outerShdw blurRad="38100" dist="38100" dir="2700000" algn="tl">
                    <a:srgbClr val="000000">
                      <a:alpha val="43137"/>
                    </a:srgbClr>
                  </a:outerShdw>
                </a:effectLst>
              </a:rPr>
              <a:t>Игра «Горячий – холодный»</a:t>
            </a:r>
            <a:endParaRPr lang="ru-RU" sz="2800" b="1" dirty="0">
              <a:solidFill>
                <a:srgbClr val="800080"/>
              </a:solidFill>
              <a:effectLst>
                <a:outerShdw blurRad="38100" dist="38100" dir="2700000" algn="tl">
                  <a:srgbClr val="000000">
                    <a:alpha val="43137"/>
                  </a:srgbClr>
                </a:outerShdw>
              </a:effectLst>
            </a:endParaRPr>
          </a:p>
        </p:txBody>
      </p:sp>
      <p:pic>
        <p:nvPicPr>
          <p:cNvPr id="29" name="Рисунок 28">
            <a:hlinkClick r:id="rId16" action="ppaction://hlinksldjump"/>
          </p:cNvPr>
          <p:cNvPicPr>
            <a:picLocks noChangeAspect="1"/>
          </p:cNvPicPr>
          <p:nvPr/>
        </p:nvPicPr>
        <p:blipFill rotWithShape="1">
          <a:blip r:embed="rId17"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30" name="Рисунок 29">
            <a:hlinkClick r:id="rId18" action="ppaction://hlinksldjump"/>
          </p:cNvPr>
          <p:cNvPicPr>
            <a:picLocks noChangeAspect="1"/>
          </p:cNvPicPr>
          <p:nvPr/>
        </p:nvPicPr>
        <p:blipFill rotWithShape="1">
          <a:blip r:embed="rId19"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24052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78675" y="1110343"/>
            <a:ext cx="3987502" cy="523220"/>
          </a:xfrm>
          <a:prstGeom prst="rect">
            <a:avLst/>
          </a:prstGeom>
          <a:noFill/>
        </p:spPr>
        <p:txBody>
          <a:bodyPr wrap="square" rtlCol="0">
            <a:spAutoFit/>
          </a:bodyPr>
          <a:lstStyle/>
          <a:p>
            <a:r>
              <a:rPr lang="ru-RU" sz="2800" b="1" dirty="0" smtClean="0">
                <a:solidFill>
                  <a:srgbClr val="990099"/>
                </a:solidFill>
                <a:effectLst>
                  <a:outerShdw blurRad="38100" dist="38100" dir="2700000" algn="tl">
                    <a:srgbClr val="000000">
                      <a:alpha val="43137"/>
                    </a:srgbClr>
                  </a:outerShdw>
                </a:effectLst>
              </a:rPr>
              <a:t>Игра «Кто, где живет?»</a:t>
            </a:r>
            <a:endParaRPr lang="ru-RU"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1724296" y="1580606"/>
            <a:ext cx="8725989" cy="2400657"/>
          </a:xfrm>
          <a:prstGeom prst="rect">
            <a:avLst/>
          </a:prstGeom>
          <a:noFill/>
        </p:spPr>
        <p:txBody>
          <a:bodyPr wrap="square" rtlCol="0">
            <a:spAutoFit/>
          </a:bodyPr>
          <a:lstStyle/>
          <a:p>
            <a:pPr algn="just"/>
            <a:r>
              <a:rPr lang="ru-RU" sz="2000" dirty="0" smtClean="0">
                <a:solidFill>
                  <a:prstClr val="black"/>
                </a:solidFill>
              </a:rPr>
              <a:t>Цель: закрепление знания детей о жилищах животных, насекомых. Закрепление употребления в речи детей грамматической формы предложного падежа с предлогом «в».</a:t>
            </a:r>
          </a:p>
          <a:p>
            <a:endParaRPr lang="ru-RU" dirty="0" smtClean="0">
              <a:solidFill>
                <a:prstClr val="black"/>
              </a:solidFill>
            </a:endParaRPr>
          </a:p>
          <a:p>
            <a:endParaRPr lang="ru-RU" dirty="0" smtClean="0">
              <a:solidFill>
                <a:prstClr val="black"/>
              </a:solidFill>
            </a:endParaRPr>
          </a:p>
          <a:p>
            <a:endParaRPr lang="ru-RU" dirty="0" smtClean="0">
              <a:solidFill>
                <a:prstClr val="black"/>
              </a:solidFill>
            </a:endParaRPr>
          </a:p>
          <a:p>
            <a:endParaRPr lang="ru-RU" dirty="0" smtClean="0">
              <a:solidFill>
                <a:prstClr val="black"/>
              </a:solidFill>
            </a:endParaRPr>
          </a:p>
          <a:p>
            <a:endParaRPr lang="ru-RU" dirty="0" smtClean="0">
              <a:solidFill>
                <a:prstClr val="black"/>
              </a:solidFill>
            </a:endParaRPr>
          </a:p>
        </p:txBody>
      </p:sp>
      <p:sp>
        <p:nvSpPr>
          <p:cNvPr id="20" name="TextBox 19"/>
          <p:cNvSpPr txBox="1"/>
          <p:nvPr/>
        </p:nvSpPr>
        <p:spPr>
          <a:xfrm>
            <a:off x="1737360" y="2442755"/>
            <a:ext cx="8762891" cy="3170099"/>
          </a:xfrm>
          <a:prstGeom prst="rect">
            <a:avLst/>
          </a:prstGeom>
          <a:noFill/>
        </p:spPr>
        <p:txBody>
          <a:bodyPr wrap="square" rtlCol="0">
            <a:spAutoFit/>
          </a:bodyPr>
          <a:lstStyle/>
          <a:p>
            <a:pPr algn="just"/>
            <a:r>
              <a:rPr lang="ru-RU" sz="2000" dirty="0" smtClean="0">
                <a:solidFill>
                  <a:prstClr val="black"/>
                </a:solidFill>
              </a:rPr>
              <a:t>Описание: Бросая мяч поочерёдно каждому ребёнку, педагог задаёт вопрос, а ребёнок, возвращая мяч, отвечает. </a:t>
            </a:r>
          </a:p>
          <a:p>
            <a:pPr algn="just"/>
            <a:r>
              <a:rPr lang="ru-RU" sz="2000" dirty="0" smtClean="0">
                <a:solidFill>
                  <a:prstClr val="black"/>
                </a:solidFill>
              </a:rPr>
              <a:t>Вариант 1. педагог: – Дети: Кто живёт в дупле? -Белка. </a:t>
            </a:r>
          </a:p>
          <a:p>
            <a:pPr algn="just"/>
            <a:r>
              <a:rPr lang="ru-RU" sz="2000" dirty="0" smtClean="0">
                <a:solidFill>
                  <a:prstClr val="black"/>
                </a:solidFill>
              </a:rPr>
              <a:t>Кто живёт в скворечнике?- Скворцы. </a:t>
            </a:r>
          </a:p>
          <a:p>
            <a:pPr algn="just"/>
            <a:r>
              <a:rPr lang="ru-RU" sz="2000" dirty="0" smtClean="0">
                <a:solidFill>
                  <a:prstClr val="black"/>
                </a:solidFill>
              </a:rPr>
              <a:t>Кто живёт в гнезде?- Птицы. </a:t>
            </a:r>
          </a:p>
          <a:p>
            <a:pPr algn="just"/>
            <a:r>
              <a:rPr lang="ru-RU" sz="2000" dirty="0" smtClean="0">
                <a:solidFill>
                  <a:prstClr val="black"/>
                </a:solidFill>
              </a:rPr>
              <a:t>Кто живёт в будке?- Собака.</a:t>
            </a:r>
          </a:p>
          <a:p>
            <a:pPr algn="just"/>
            <a:r>
              <a:rPr lang="ru-RU" sz="2000" dirty="0" smtClean="0">
                <a:solidFill>
                  <a:prstClr val="black"/>
                </a:solidFill>
              </a:rPr>
              <a:t> Кто живёт в улье?- Пчёлы </a:t>
            </a:r>
          </a:p>
          <a:p>
            <a:pPr algn="just"/>
            <a:r>
              <a:rPr lang="ru-RU" sz="2000" dirty="0" smtClean="0">
                <a:solidFill>
                  <a:prstClr val="black"/>
                </a:solidFill>
              </a:rPr>
              <a:t>Кто живёт в норе?- Лиса. </a:t>
            </a:r>
          </a:p>
          <a:p>
            <a:pPr algn="just"/>
            <a:r>
              <a:rPr lang="ru-RU" sz="2000" dirty="0" smtClean="0">
                <a:solidFill>
                  <a:prstClr val="black"/>
                </a:solidFill>
              </a:rPr>
              <a:t>Кто живёт в логове?- Волк. </a:t>
            </a:r>
          </a:p>
          <a:p>
            <a:pPr algn="just"/>
            <a:r>
              <a:rPr lang="ru-RU" sz="2000" dirty="0" smtClean="0">
                <a:solidFill>
                  <a:prstClr val="black"/>
                </a:solidFill>
              </a:rPr>
              <a:t>Кто живёт в берлоге?- Медведь. </a:t>
            </a:r>
            <a:endParaRPr lang="ru-RU" dirty="0" smtClean="0">
              <a:solidFill>
                <a:prstClr val="black"/>
              </a:solidFill>
            </a:endParaRPr>
          </a:p>
        </p:txBody>
      </p:sp>
      <p:pic>
        <p:nvPicPr>
          <p:cNvPr id="21" name="Рисунок 20">
            <a:hlinkClick r:id="rId13" action="ppaction://hlinksldjump"/>
          </p:cNvPr>
          <p:cNvPicPr>
            <a:picLocks noChangeAspect="1"/>
          </p:cNvPicPr>
          <p:nvPr/>
        </p:nvPicPr>
        <p:blipFill rotWithShape="1">
          <a:blip r:embed="rId14"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2"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90" y="-146649"/>
            <a:ext cx="12193510" cy="710816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1153"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78675" y="1031966"/>
            <a:ext cx="4819076" cy="523220"/>
          </a:xfrm>
          <a:prstGeom prst="rect">
            <a:avLst/>
          </a:prstGeom>
          <a:noFill/>
        </p:spPr>
        <p:txBody>
          <a:bodyPr wrap="square" rtlCol="0">
            <a:spAutoFit/>
          </a:bodyPr>
          <a:lstStyle/>
          <a:p>
            <a:r>
              <a:rPr lang="ru-RU" sz="2800" b="1" dirty="0" smtClean="0">
                <a:solidFill>
                  <a:srgbClr val="800080"/>
                </a:solidFill>
                <a:effectLst>
                  <a:outerShdw blurRad="38100" dist="38100" dir="2700000" algn="tl">
                    <a:srgbClr val="000000">
                      <a:alpha val="43137"/>
                    </a:srgbClr>
                  </a:outerShdw>
                </a:effectLst>
              </a:rPr>
              <a:t>Игра «Подскажи словечко?»</a:t>
            </a:r>
            <a:endParaRPr lang="ru-RU" sz="2800" b="1" dirty="0">
              <a:solidFill>
                <a:srgbClr val="800080"/>
              </a:solidFill>
              <a:effectLst>
                <a:outerShdw blurRad="38100" dist="38100" dir="2700000" algn="tl">
                  <a:srgbClr val="000000">
                    <a:alpha val="43137"/>
                  </a:srgbClr>
                </a:outerShdw>
              </a:effectLst>
            </a:endParaRPr>
          </a:p>
        </p:txBody>
      </p:sp>
      <p:sp>
        <p:nvSpPr>
          <p:cNvPr id="19" name="TextBox 18"/>
          <p:cNvSpPr txBox="1"/>
          <p:nvPr/>
        </p:nvSpPr>
        <p:spPr>
          <a:xfrm>
            <a:off x="1734206" y="1410789"/>
            <a:ext cx="8539853" cy="2062103"/>
          </a:xfrm>
          <a:prstGeom prst="rect">
            <a:avLst/>
          </a:prstGeom>
          <a:noFill/>
        </p:spPr>
        <p:txBody>
          <a:bodyPr wrap="square" rtlCol="0">
            <a:spAutoFit/>
          </a:bodyPr>
          <a:lstStyle/>
          <a:p>
            <a:r>
              <a:rPr lang="ru-RU" sz="2000" dirty="0" smtClean="0"/>
              <a:t>Цель: развитие мышления, быстроты реакции.</a:t>
            </a:r>
          </a:p>
          <a:p>
            <a:endParaRPr lang="ru-RU" dirty="0" smtClean="0"/>
          </a:p>
          <a:p>
            <a:endParaRPr lang="ru-RU" dirty="0" smtClean="0"/>
          </a:p>
          <a:p>
            <a:endParaRPr lang="ru-RU" dirty="0" smtClean="0"/>
          </a:p>
          <a:p>
            <a:endParaRPr lang="ru-RU" dirty="0" smtClean="0"/>
          </a:p>
          <a:p>
            <a:endParaRPr lang="ru-RU" dirty="0" smtClean="0"/>
          </a:p>
          <a:p>
            <a:endParaRPr lang="ru-RU" dirty="0" smtClean="0"/>
          </a:p>
        </p:txBody>
      </p:sp>
      <p:sp>
        <p:nvSpPr>
          <p:cNvPr id="20" name="TextBox 19"/>
          <p:cNvSpPr txBox="1"/>
          <p:nvPr/>
        </p:nvSpPr>
        <p:spPr>
          <a:xfrm>
            <a:off x="1724297" y="1685110"/>
            <a:ext cx="5826034" cy="4487992"/>
          </a:xfrm>
          <a:prstGeom prst="rect">
            <a:avLst/>
          </a:prstGeom>
          <a:noFill/>
        </p:spPr>
        <p:txBody>
          <a:bodyPr wrap="square" rtlCol="0">
            <a:spAutoFit/>
          </a:bodyPr>
          <a:lstStyle/>
          <a:p>
            <a:pPr algn="just"/>
            <a:r>
              <a:rPr lang="ru-RU" sz="2000" dirty="0" smtClean="0"/>
              <a:t>Описание: педагог, бросая мяч поочерёдно каждому ребёнку, спрашивает: </a:t>
            </a:r>
          </a:p>
          <a:p>
            <a:pPr algn="just"/>
            <a:r>
              <a:rPr lang="ru-RU" sz="2000" dirty="0" smtClean="0"/>
              <a:t>– Ворона каркает, а сорока? </a:t>
            </a:r>
          </a:p>
          <a:p>
            <a:pPr algn="just"/>
            <a:r>
              <a:rPr lang="ru-RU" sz="2000" dirty="0" smtClean="0"/>
              <a:t>Ребёнок, возвращая мяч, должен ответить: </a:t>
            </a:r>
          </a:p>
          <a:p>
            <a:pPr algn="just"/>
            <a:r>
              <a:rPr lang="ru-RU" sz="2000" dirty="0" smtClean="0"/>
              <a:t>– Сорока стрекочет. </a:t>
            </a:r>
          </a:p>
          <a:p>
            <a:pPr algn="just"/>
            <a:r>
              <a:rPr lang="ru-RU" sz="2000" dirty="0" smtClean="0"/>
              <a:t>Примеры вопросов: </a:t>
            </a:r>
          </a:p>
          <a:p>
            <a:pPr algn="just"/>
            <a:r>
              <a:rPr lang="ru-RU" sz="2000" dirty="0" smtClean="0"/>
              <a:t>– Сова летает, а кролик? </a:t>
            </a:r>
          </a:p>
          <a:p>
            <a:pPr algn="just"/>
            <a:r>
              <a:rPr lang="ru-RU" sz="2000" dirty="0" smtClean="0"/>
              <a:t>– Корова ест сено, а лиса? </a:t>
            </a:r>
          </a:p>
          <a:p>
            <a:pPr algn="just"/>
            <a:r>
              <a:rPr lang="ru-RU" sz="2000" dirty="0" smtClean="0"/>
              <a:t>– Крот роет норки, а сорока? </a:t>
            </a:r>
          </a:p>
          <a:p>
            <a:pPr algn="just"/>
            <a:r>
              <a:rPr lang="ru-RU" sz="2000" dirty="0" smtClean="0"/>
              <a:t>– Петух кукарекает, а курица? </a:t>
            </a:r>
          </a:p>
          <a:p>
            <a:pPr algn="just"/>
            <a:r>
              <a:rPr lang="ru-RU" sz="2000" dirty="0" smtClean="0"/>
              <a:t>– Лягушка квакает, а лошадь? </a:t>
            </a:r>
          </a:p>
          <a:p>
            <a:pPr algn="just"/>
            <a:r>
              <a:rPr lang="ru-RU" sz="2000" dirty="0" smtClean="0"/>
              <a:t>– У коровы телёнок, а у овцы? </a:t>
            </a:r>
          </a:p>
          <a:p>
            <a:pPr algn="just"/>
            <a:r>
              <a:rPr lang="ru-RU" sz="2000" dirty="0" smtClean="0"/>
              <a:t>– У медвежонка мама медведица, а у бельчонка?</a:t>
            </a:r>
          </a:p>
          <a:p>
            <a:pPr algn="just"/>
            <a:endParaRPr lang="ru-RU" dirty="0" smtClean="0"/>
          </a:p>
        </p:txBody>
      </p:sp>
      <p:pic>
        <p:nvPicPr>
          <p:cNvPr id="24" name="Рисунок 23" descr="bce4eaa5627e5bb5a794a6c2848368b3--d-pictures-holly-hobbie.jpg"/>
          <p:cNvPicPr>
            <a:picLocks noChangeAspect="1"/>
          </p:cNvPicPr>
          <p:nvPr/>
        </p:nvPicPr>
        <p:blipFill>
          <a:blip r:embed="rId13" cstate="print"/>
          <a:stretch>
            <a:fillRect/>
          </a:stretch>
        </p:blipFill>
        <p:spPr>
          <a:xfrm>
            <a:off x="7525386" y="1308461"/>
            <a:ext cx="2803177" cy="4249737"/>
          </a:xfrm>
          <a:prstGeom prst="rect">
            <a:avLst/>
          </a:prstGeom>
        </p:spPr>
      </p:pic>
      <p:pic>
        <p:nvPicPr>
          <p:cNvPr id="21" name="Рисунок 20">
            <a:hlinkClick r:id="rId14" action="ppaction://hlinksldjump"/>
          </p:cNvPr>
          <p:cNvPicPr>
            <a:picLocks noChangeAspect="1"/>
          </p:cNvPicPr>
          <p:nvPr/>
        </p:nvPicPr>
        <p:blipFill rotWithShape="1">
          <a:blip r:embed="rId15"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2"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32857" y="1337481"/>
            <a:ext cx="5387088" cy="523220"/>
          </a:xfrm>
          <a:prstGeom prst="rect">
            <a:avLst/>
          </a:prstGeom>
          <a:noFill/>
        </p:spPr>
        <p:txBody>
          <a:bodyPr wrap="square" rtlCol="0">
            <a:spAutoFit/>
          </a:bodyPr>
          <a:lstStyle/>
          <a:p>
            <a:r>
              <a:rPr lang="ru-RU" sz="2800" b="1" dirty="0" smtClean="0">
                <a:solidFill>
                  <a:srgbClr val="800080"/>
                </a:solidFill>
                <a:effectLst>
                  <a:outerShdw blurRad="38100" dist="38100" dir="2700000" algn="tl">
                    <a:srgbClr val="000000">
                      <a:alpha val="43137"/>
                    </a:srgbClr>
                  </a:outerShdw>
                </a:effectLst>
              </a:rPr>
              <a:t>Игра «Кто как передвигается?»</a:t>
            </a:r>
            <a:endParaRPr lang="ru-RU" sz="2800" b="1" dirty="0">
              <a:solidFill>
                <a:srgbClr val="800080"/>
              </a:solidFill>
              <a:effectLst>
                <a:outerShdw blurRad="38100" dist="38100" dir="2700000" algn="tl">
                  <a:srgbClr val="000000">
                    <a:alpha val="43137"/>
                  </a:srgbClr>
                </a:outerShdw>
              </a:effectLst>
            </a:endParaRPr>
          </a:p>
        </p:txBody>
      </p:sp>
      <p:sp>
        <p:nvSpPr>
          <p:cNvPr id="19" name="TextBox 18"/>
          <p:cNvSpPr txBox="1"/>
          <p:nvPr/>
        </p:nvSpPr>
        <p:spPr>
          <a:xfrm>
            <a:off x="1600200" y="2060027"/>
            <a:ext cx="5519057" cy="1292662"/>
          </a:xfrm>
          <a:prstGeom prst="rect">
            <a:avLst/>
          </a:prstGeom>
          <a:noFill/>
        </p:spPr>
        <p:txBody>
          <a:bodyPr wrap="square" rtlCol="0">
            <a:spAutoFit/>
          </a:bodyPr>
          <a:lstStyle/>
          <a:p>
            <a:pPr algn="just"/>
            <a:r>
              <a:rPr lang="ru-RU" sz="2000" dirty="0" smtClean="0"/>
              <a:t>Цель: обогащение глагольного словаря детей, развитие мышления, внимания, воображения, ловкости.</a:t>
            </a:r>
          </a:p>
          <a:p>
            <a:endParaRPr lang="ru-RU" dirty="0" smtClean="0"/>
          </a:p>
        </p:txBody>
      </p:sp>
      <p:sp>
        <p:nvSpPr>
          <p:cNvPr id="20" name="TextBox 19"/>
          <p:cNvSpPr txBox="1"/>
          <p:nvPr/>
        </p:nvSpPr>
        <p:spPr>
          <a:xfrm>
            <a:off x="1615973" y="3099437"/>
            <a:ext cx="5477158" cy="2523768"/>
          </a:xfrm>
          <a:prstGeom prst="rect">
            <a:avLst/>
          </a:prstGeom>
          <a:noFill/>
        </p:spPr>
        <p:txBody>
          <a:bodyPr wrap="square" rtlCol="0">
            <a:spAutoFit/>
          </a:bodyPr>
          <a:lstStyle/>
          <a:p>
            <a:pPr algn="just"/>
            <a:r>
              <a:rPr lang="ru-RU" sz="2000" dirty="0" smtClean="0"/>
              <a:t>Описание: педагог, бросая мяч каждому ребёнку, называет какое-либо животное, а ребёнок, возвращая мяч, произносит глагол, который можно отнести к названному животному. педагог: -Дети: Собака- стоит, сидит, лежит, идёт, спит, лает, служит (кошка, мышка…).</a:t>
            </a:r>
          </a:p>
          <a:p>
            <a:pPr algn="just"/>
            <a:endParaRPr lang="ru-RU" dirty="0" smtClean="0"/>
          </a:p>
        </p:txBody>
      </p:sp>
      <p:pic>
        <p:nvPicPr>
          <p:cNvPr id="21" name="Рисунок 20" descr="aa07959f514e5bbdc84ac8645168d3b5--giraffe-images-jungle-animals.jpg"/>
          <p:cNvPicPr>
            <a:picLocks noChangeAspect="1"/>
          </p:cNvPicPr>
          <p:nvPr/>
        </p:nvPicPr>
        <p:blipFill>
          <a:blip r:embed="rId13" cstate="print"/>
          <a:stretch>
            <a:fillRect/>
          </a:stretch>
        </p:blipFill>
        <p:spPr>
          <a:xfrm>
            <a:off x="7406641" y="1397000"/>
            <a:ext cx="2360612" cy="4196644"/>
          </a:xfrm>
          <a:prstGeom prst="rect">
            <a:avLst/>
          </a:prstGeom>
        </p:spPr>
      </p:pic>
      <p:pic>
        <p:nvPicPr>
          <p:cNvPr id="22" name="Рисунок 21">
            <a:hlinkClick r:id="rId14" action="ppaction://hlinksldjump"/>
          </p:cNvPr>
          <p:cNvPicPr>
            <a:picLocks noChangeAspect="1"/>
          </p:cNvPicPr>
          <p:nvPr/>
        </p:nvPicPr>
        <p:blipFill rotWithShape="1">
          <a:blip r:embed="rId15"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3"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8801" y="5707552"/>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2362" y="469266"/>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9979" y="6486157"/>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78675" y="1175657"/>
            <a:ext cx="4968668" cy="523220"/>
          </a:xfrm>
          <a:prstGeom prst="rect">
            <a:avLst/>
          </a:prstGeom>
          <a:noFill/>
        </p:spPr>
        <p:txBody>
          <a:bodyPr wrap="square" rtlCol="0">
            <a:spAutoFit/>
          </a:bodyPr>
          <a:lstStyle/>
          <a:p>
            <a:r>
              <a:rPr lang="ru-RU" sz="2800" b="1" dirty="0" smtClean="0">
                <a:solidFill>
                  <a:srgbClr val="800080"/>
                </a:solidFill>
                <a:effectLst>
                  <a:outerShdw blurRad="38100" dist="38100" dir="2700000" algn="tl">
                    <a:srgbClr val="000000">
                      <a:alpha val="43137"/>
                    </a:srgbClr>
                  </a:outerShdw>
                </a:effectLst>
              </a:rPr>
              <a:t>Игра «Горячий – холодный?»</a:t>
            </a:r>
            <a:endParaRPr lang="ru-RU" sz="2800" b="1" dirty="0">
              <a:solidFill>
                <a:srgbClr val="800080"/>
              </a:solidFill>
              <a:effectLst>
                <a:outerShdw blurRad="38100" dist="38100" dir="2700000" algn="tl">
                  <a:srgbClr val="000000">
                    <a:alpha val="43137"/>
                  </a:srgbClr>
                </a:outerShdw>
              </a:effectLst>
            </a:endParaRPr>
          </a:p>
        </p:txBody>
      </p:sp>
      <p:sp>
        <p:nvSpPr>
          <p:cNvPr id="19" name="TextBox 18"/>
          <p:cNvSpPr txBox="1"/>
          <p:nvPr/>
        </p:nvSpPr>
        <p:spPr>
          <a:xfrm>
            <a:off x="1645920" y="1672046"/>
            <a:ext cx="8628139" cy="707886"/>
          </a:xfrm>
          <a:prstGeom prst="rect">
            <a:avLst/>
          </a:prstGeom>
          <a:noFill/>
        </p:spPr>
        <p:txBody>
          <a:bodyPr wrap="square" rtlCol="0">
            <a:spAutoFit/>
          </a:bodyPr>
          <a:lstStyle/>
          <a:p>
            <a:pPr algn="just"/>
            <a:r>
              <a:rPr lang="ru-RU" sz="2000" dirty="0" smtClean="0"/>
              <a:t>Цель: закрепление в представлении и словаре ребёнка противоположных признаков предметов или слов-антонимов.</a:t>
            </a:r>
          </a:p>
        </p:txBody>
      </p:sp>
      <p:sp>
        <p:nvSpPr>
          <p:cNvPr id="20" name="TextBox 19"/>
          <p:cNvSpPr txBox="1"/>
          <p:nvPr/>
        </p:nvSpPr>
        <p:spPr>
          <a:xfrm>
            <a:off x="1700639" y="2403567"/>
            <a:ext cx="8772628" cy="1323439"/>
          </a:xfrm>
          <a:prstGeom prst="rect">
            <a:avLst/>
          </a:prstGeom>
          <a:noFill/>
        </p:spPr>
        <p:txBody>
          <a:bodyPr wrap="square" rtlCol="0">
            <a:spAutoFit/>
          </a:bodyPr>
          <a:lstStyle/>
          <a:p>
            <a:pPr algn="just"/>
            <a:r>
              <a:rPr lang="ru-RU" sz="2000" dirty="0" smtClean="0"/>
              <a:t>Описание: педагог, бросая мяч ребёнку, произносит одно прилагательное, а ребёнок, возвращая мяч, называет другое – с противоположным значением. Педагог:- Дети: Горячий- холодный Хороший- плохой Умный- глупый Весёлый- грустный Острый- тупой Гладкий- шероховатый.</a:t>
            </a:r>
          </a:p>
        </p:txBody>
      </p:sp>
      <p:pic>
        <p:nvPicPr>
          <p:cNvPr id="21" name="Рисунок 20" descr="hello_html_m6f0c638.jpg"/>
          <p:cNvPicPr>
            <a:picLocks noChangeAspect="1"/>
          </p:cNvPicPr>
          <p:nvPr/>
        </p:nvPicPr>
        <p:blipFill>
          <a:blip r:embed="rId13" cstate="print"/>
          <a:stretch>
            <a:fillRect/>
          </a:stretch>
        </p:blipFill>
        <p:spPr>
          <a:xfrm>
            <a:off x="2321945" y="3921759"/>
            <a:ext cx="6822056" cy="1608667"/>
          </a:xfrm>
          <a:prstGeom prst="rect">
            <a:avLst/>
          </a:prstGeom>
        </p:spPr>
      </p:pic>
      <p:pic>
        <p:nvPicPr>
          <p:cNvPr id="22" name="Рисунок 21">
            <a:hlinkClick r:id="rId14" action="ppaction://hlinksldjump"/>
          </p:cNvPr>
          <p:cNvPicPr>
            <a:picLocks noChangeAspect="1"/>
          </p:cNvPicPr>
          <p:nvPr/>
        </p:nvPicPr>
        <p:blipFill rotWithShape="1">
          <a:blip r:embed="rId15"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3" name="Picture 2">
            <a:hlinkClick r:id="rId16" action="ppaction://hlinksldjump"/>
          </p:cNvPr>
          <p:cNvPicPr>
            <a:picLocks noChangeAspect="1" noChangeArrowheads="1"/>
          </p:cNvPicPr>
          <p:nvPr/>
        </p:nvPicPr>
        <p:blipFill>
          <a:blip r:embed="rId17"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64370" cy="685800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19" y="5843016"/>
            <a:ext cx="710972" cy="725631"/>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961" y="450948"/>
            <a:ext cx="852941" cy="100072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205" y="1209493"/>
            <a:ext cx="481119" cy="484369"/>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762" y="5687504"/>
            <a:ext cx="416453" cy="41926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571" y="3332125"/>
            <a:ext cx="391089" cy="40958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799" y="5843016"/>
            <a:ext cx="414623" cy="43423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29" y="680933"/>
            <a:ext cx="747851" cy="77074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779" y="4541526"/>
            <a:ext cx="355050" cy="371843"/>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663" y="1257609"/>
            <a:ext cx="385530" cy="388135"/>
          </a:xfrm>
          <a:prstGeom prst="rect">
            <a:avLst/>
          </a:prstGeom>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9822" y="4686515"/>
            <a:ext cx="673220" cy="684787"/>
          </a:xfrm>
          <a:prstGeom prst="rect">
            <a:avLst/>
          </a:prstGeom>
        </p:spPr>
      </p:pic>
      <p:sp>
        <p:nvSpPr>
          <p:cNvPr id="17" name="TextBox 16"/>
          <p:cNvSpPr txBox="1"/>
          <p:nvPr/>
        </p:nvSpPr>
        <p:spPr>
          <a:xfrm>
            <a:off x="1678675" y="1337481"/>
            <a:ext cx="4180825" cy="584775"/>
          </a:xfrm>
          <a:prstGeom prst="rect">
            <a:avLst/>
          </a:prstGeom>
          <a:noFill/>
        </p:spPr>
        <p:txBody>
          <a:bodyPr wrap="none" rtlCol="0">
            <a:spAutoFit/>
          </a:bodyPr>
          <a:lstStyle/>
          <a:p>
            <a:r>
              <a:rPr lang="ru-RU" sz="3200" b="1" dirty="0" smtClean="0">
                <a:solidFill>
                  <a:srgbClr val="800080"/>
                </a:solidFill>
                <a:effectLst>
                  <a:outerShdw blurRad="38100" dist="38100" dir="2700000" algn="tl">
                    <a:srgbClr val="000000">
                      <a:alpha val="43137"/>
                    </a:srgbClr>
                  </a:outerShdw>
                </a:effectLst>
              </a:rPr>
              <a:t>Игра «Кто кем был?»</a:t>
            </a:r>
            <a:endParaRPr lang="ru-RU" sz="3200" b="1" dirty="0">
              <a:solidFill>
                <a:srgbClr val="800080"/>
              </a:solidFill>
              <a:effectLst>
                <a:outerShdw blurRad="38100" dist="38100" dir="2700000" algn="tl">
                  <a:srgbClr val="000000">
                    <a:alpha val="43137"/>
                  </a:srgbClr>
                </a:outerShdw>
              </a:effectLst>
            </a:endParaRPr>
          </a:p>
        </p:txBody>
      </p:sp>
      <p:sp>
        <p:nvSpPr>
          <p:cNvPr id="19" name="TextBox 18"/>
          <p:cNvSpPr txBox="1"/>
          <p:nvPr/>
        </p:nvSpPr>
        <p:spPr>
          <a:xfrm>
            <a:off x="1658984" y="2060028"/>
            <a:ext cx="8615076" cy="707886"/>
          </a:xfrm>
          <a:prstGeom prst="rect">
            <a:avLst/>
          </a:prstGeom>
          <a:noFill/>
        </p:spPr>
        <p:txBody>
          <a:bodyPr wrap="square" rtlCol="0">
            <a:spAutoFit/>
          </a:bodyPr>
          <a:lstStyle/>
          <a:p>
            <a:pPr algn="just"/>
            <a:r>
              <a:rPr lang="ru-RU" sz="2000" dirty="0" smtClean="0"/>
              <a:t>Цель: развитие мышления, расширение словаря, закрепление падежных окончаний.</a:t>
            </a:r>
          </a:p>
        </p:txBody>
      </p:sp>
      <p:sp>
        <p:nvSpPr>
          <p:cNvPr id="20" name="TextBox 19"/>
          <p:cNvSpPr txBox="1"/>
          <p:nvPr/>
        </p:nvSpPr>
        <p:spPr>
          <a:xfrm>
            <a:off x="1666772" y="2847704"/>
            <a:ext cx="8748811" cy="2246769"/>
          </a:xfrm>
          <a:prstGeom prst="rect">
            <a:avLst/>
          </a:prstGeom>
          <a:noFill/>
        </p:spPr>
        <p:txBody>
          <a:bodyPr wrap="square" rtlCol="0">
            <a:spAutoFit/>
          </a:bodyPr>
          <a:lstStyle/>
          <a:p>
            <a:pPr algn="just"/>
            <a:r>
              <a:rPr lang="ru-RU" sz="2000" dirty="0" smtClean="0"/>
              <a:t>Описание: педагог, бросая мяч кому-либо из детей, называет предмет или животное, а ребёнок, возвращая мяч логопеду, отвечает на вопрос, кем (чем) был раньше названный объект: Цыплёнок – яйцом, Хлеб – мукой, Лошадь – жеребёнком, Шкаф – доской, Корова – телёнком, Велосипед – железом, Дуб – жёлудем, Рубашка – тканью, Рыба – икринкой, Ботинки – кожей, Яблоня – семечком, Дом – кирпичом, Лягушка – головастиком, Сильный – слабым, Бабочка – гусеницей, Взрослый – ребёнком.</a:t>
            </a:r>
          </a:p>
        </p:txBody>
      </p:sp>
      <p:pic>
        <p:nvPicPr>
          <p:cNvPr id="21" name="Рисунок 20">
            <a:hlinkClick r:id="rId13" action="ppaction://hlinksldjump"/>
          </p:cNvPr>
          <p:cNvPicPr>
            <a:picLocks noChangeAspect="1"/>
          </p:cNvPicPr>
          <p:nvPr/>
        </p:nvPicPr>
        <p:blipFill rotWithShape="1">
          <a:blip r:embed="rId14"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22" name="Picture 2">
            <a:hlinkClick r:id="rId15" action="ppaction://hlinksldjump"/>
          </p:cNvPr>
          <p:cNvPicPr>
            <a:picLocks noChangeAspect="1" noChangeArrowheads="1"/>
          </p:cNvPicPr>
          <p:nvPr/>
        </p:nvPicPr>
        <p:blipFill>
          <a:blip r:embed="rId16" cstate="print"/>
          <a:srcRect l="20177" t="17498" r="5413" b="8311"/>
          <a:stretch>
            <a:fillRect/>
          </a:stretch>
        </p:blipFill>
        <p:spPr bwMode="auto">
          <a:xfrm>
            <a:off x="9998015" y="5640581"/>
            <a:ext cx="1924577" cy="1079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1249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5032"/>
            <a:ext cx="5588379" cy="171085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2" name="Заголовок 1"/>
          <p:cNvSpPr txBox="1">
            <a:spLocks/>
          </p:cNvSpPr>
          <p:nvPr/>
        </p:nvSpPr>
        <p:spPr>
          <a:xfrm>
            <a:off x="1890033" y="4099064"/>
            <a:ext cx="3855174" cy="1746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ru-RU" sz="2800" kern="1200" baseline="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ru-RU" dirty="0">
              <a:solidFill>
                <a:schemeClr val="accent5">
                  <a:lumMod val="50000"/>
                </a:schemeClr>
              </a:solidFill>
            </a:endParaRPr>
          </a:p>
        </p:txBody>
      </p:sp>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6544" y="888274"/>
            <a:ext cx="6311536" cy="1976605"/>
          </a:xfrm>
          <a:prstGeom prst="rect">
            <a:avLst/>
          </a:prstGeom>
        </p:spPr>
      </p:pic>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04470"/>
            <a:ext cx="5747657" cy="2035452"/>
          </a:xfrm>
          <a:prstGeom prst="rect">
            <a:avLst/>
          </a:prstGeom>
        </p:spPr>
      </p:pic>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6084" y="3226525"/>
            <a:ext cx="7401384" cy="1907178"/>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181" y="4820195"/>
            <a:ext cx="6214541" cy="1737360"/>
          </a:xfrm>
          <a:prstGeom prst="rect">
            <a:avLst/>
          </a:prstGeom>
        </p:spPr>
      </p:pic>
      <p:sp>
        <p:nvSpPr>
          <p:cNvPr id="18" name="Прямоугольник 17">
            <a:hlinkClick r:id="rId10" action="ppaction://hlinksldjump"/>
          </p:cNvPr>
          <p:cNvSpPr/>
          <p:nvPr/>
        </p:nvSpPr>
        <p:spPr>
          <a:xfrm>
            <a:off x="797910" y="828858"/>
            <a:ext cx="4272455"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«Лошадки»</a:t>
            </a:r>
            <a:endParaRPr lang="ru-RU" sz="2800" dirty="0">
              <a:solidFill>
                <a:srgbClr val="002060"/>
              </a:solidFill>
              <a:effectLst>
                <a:outerShdw blurRad="38100" dist="38100" dir="2700000" algn="tl">
                  <a:srgbClr val="000000">
                    <a:alpha val="43137"/>
                  </a:srgbClr>
                </a:outerShdw>
              </a:effectLst>
            </a:endParaRPr>
          </a:p>
        </p:txBody>
      </p:sp>
      <p:sp>
        <p:nvSpPr>
          <p:cNvPr id="19" name="Прямоугольник 18">
            <a:hlinkClick r:id="rId11" action="ppaction://hlinksldjump"/>
          </p:cNvPr>
          <p:cNvSpPr/>
          <p:nvPr/>
        </p:nvSpPr>
        <p:spPr>
          <a:xfrm>
            <a:off x="6518166" y="1582683"/>
            <a:ext cx="4650827" cy="523220"/>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«Кролики»</a:t>
            </a:r>
            <a:endParaRPr lang="ru-RU" sz="2800" dirty="0">
              <a:solidFill>
                <a:srgbClr val="002060"/>
              </a:solidFill>
              <a:effectLst>
                <a:outerShdw blurRad="38100" dist="38100" dir="2700000" algn="tl">
                  <a:srgbClr val="000000">
                    <a:alpha val="43137"/>
                  </a:srgbClr>
                </a:outerShdw>
              </a:effectLst>
            </a:endParaRPr>
          </a:p>
        </p:txBody>
      </p:sp>
      <p:sp>
        <p:nvSpPr>
          <p:cNvPr id="20" name="Прямоугольник 19">
            <a:hlinkClick r:id="rId12" action="ppaction://hlinksldjump"/>
          </p:cNvPr>
          <p:cNvSpPr/>
          <p:nvPr/>
        </p:nvSpPr>
        <p:spPr>
          <a:xfrm>
            <a:off x="945932" y="3105835"/>
            <a:ext cx="4256690" cy="954107"/>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«Где позвонили?»</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21" name="Прямоугольник 20">
            <a:hlinkClick r:id="rId13" action="ppaction://hlinksldjump"/>
          </p:cNvPr>
          <p:cNvSpPr/>
          <p:nvPr/>
        </p:nvSpPr>
        <p:spPr>
          <a:xfrm>
            <a:off x="6045200" y="3735401"/>
            <a:ext cx="5195905" cy="954107"/>
          </a:xfrm>
          <a:prstGeom prst="rect">
            <a:avLst/>
          </a:prstGeom>
        </p:spPr>
        <p:txBody>
          <a:bodyPr wrap="square">
            <a:spAutoFit/>
          </a:bodyPr>
          <a:lstStyle/>
          <a:p>
            <a:pPr algn="ctr"/>
            <a:r>
              <a:rPr lang="ru-RU" sz="2800" b="1" dirty="0" smtClean="0">
                <a:solidFill>
                  <a:srgbClr val="002060"/>
                </a:solidFill>
                <a:effectLst>
                  <a:outerShdw blurRad="38100" dist="38100" dir="2700000" algn="tl">
                    <a:srgbClr val="000000">
                      <a:alpha val="43137"/>
                    </a:srgbClr>
                  </a:outerShdw>
                </a:effectLst>
              </a:rPr>
              <a:t>Игра «Кто бросит мешочек дальше»</a:t>
            </a:r>
            <a:endParaRPr lang="ru-RU" sz="2800" dirty="0" smtClean="0">
              <a:solidFill>
                <a:srgbClr val="002060"/>
              </a:solidFill>
              <a:effectLst>
                <a:outerShdw blurRad="38100" dist="38100" dir="2700000" algn="tl">
                  <a:srgbClr val="000000">
                    <a:alpha val="43137"/>
                  </a:srgbClr>
                </a:outerShdw>
              </a:effectLst>
            </a:endParaRPr>
          </a:p>
        </p:txBody>
      </p:sp>
      <p:sp>
        <p:nvSpPr>
          <p:cNvPr id="22" name="Прямоугольник 21">
            <a:hlinkClick r:id="rId14" action="ppaction://hlinksldjump"/>
          </p:cNvPr>
          <p:cNvSpPr/>
          <p:nvPr/>
        </p:nvSpPr>
        <p:spPr>
          <a:xfrm>
            <a:off x="2821577" y="5408023"/>
            <a:ext cx="5016137"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rPr>
              <a:t>Игра «Найди себе пару»</a:t>
            </a:r>
            <a:endParaRPr lang="ru-RU" sz="2800" b="1" dirty="0">
              <a:solidFill>
                <a:srgbClr val="002060"/>
              </a:solidFill>
              <a:effectLst>
                <a:outerShdw blurRad="38100" dist="38100" dir="2700000" algn="tl">
                  <a:srgbClr val="000000">
                    <a:alpha val="43137"/>
                  </a:srgbClr>
                </a:outerShdw>
              </a:effectLst>
            </a:endParaRPr>
          </a:p>
        </p:txBody>
      </p:sp>
      <p:pic>
        <p:nvPicPr>
          <p:cNvPr id="24" name="Рисунок 23">
            <a:hlinkClick r:id="rId15" action="ppaction://hlinksldjump"/>
          </p:cNvPr>
          <p:cNvPicPr>
            <a:picLocks noChangeAspect="1"/>
          </p:cNvPicPr>
          <p:nvPr/>
        </p:nvPicPr>
        <p:blipFill rotWithShape="1">
          <a:blip r:embed="rId16" cstate="print"/>
          <a:srcRect l="16454" t="24357" r="18815" b="10790"/>
          <a:stretch/>
        </p:blipFill>
        <p:spPr>
          <a:xfrm>
            <a:off x="10402043" y="5804487"/>
            <a:ext cx="1680775" cy="946747"/>
          </a:xfrm>
          <a:prstGeom prst="rect">
            <a:avLst/>
          </a:prstGeom>
          <a:scene3d>
            <a:camera prst="orthographicFront"/>
            <a:lightRig rig="threePt" dir="t"/>
          </a:scene3d>
          <a:sp3d>
            <a:bevelT/>
          </a:sp3d>
        </p:spPr>
      </p:pic>
      <p:pic>
        <p:nvPicPr>
          <p:cNvPr id="25" name="Рисунок 24">
            <a:hlinkClick r:id="rId17" action="ppaction://hlinksldjump"/>
          </p:cNvPr>
          <p:cNvPicPr>
            <a:picLocks noChangeAspect="1"/>
          </p:cNvPicPr>
          <p:nvPr/>
        </p:nvPicPr>
        <p:blipFill rotWithShape="1">
          <a:blip r:embed="rId18" cstate="print"/>
          <a:srcRect l="16230" t="24067" r="18732" b="10627"/>
          <a:stretch/>
        </p:blipFill>
        <p:spPr>
          <a:xfrm>
            <a:off x="157239" y="5786650"/>
            <a:ext cx="1726152" cy="968992"/>
          </a:xfrm>
          <a:prstGeom prst="rect">
            <a:avLst/>
          </a:prstGeom>
          <a:scene3d>
            <a:camera prst="orthographicFront"/>
            <a:lightRig rig="threePt" dir="t"/>
          </a:scene3d>
          <a:sp3d>
            <a:bevelT/>
          </a:sp3d>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335" y="0"/>
            <a:ext cx="12265572" cy="70161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4" y="590196"/>
            <a:ext cx="759960" cy="7756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54" y="1308113"/>
            <a:ext cx="488751" cy="47170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894" y="5006189"/>
            <a:ext cx="739549" cy="7395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927" y="5745738"/>
            <a:ext cx="496967" cy="479631"/>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26500" y="978010"/>
            <a:ext cx="526247" cy="50789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5963" y="1374526"/>
            <a:ext cx="690873" cy="810578"/>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 y="3323594"/>
            <a:ext cx="434825" cy="455391"/>
          </a:xfrm>
          <a:prstGeom prst="rect">
            <a:avLst/>
          </a:prstGeom>
        </p:spPr>
      </p:pic>
      <p:sp>
        <p:nvSpPr>
          <p:cNvPr id="13" name="Заголовок 1"/>
          <p:cNvSpPr txBox="1">
            <a:spLocks/>
          </p:cNvSpPr>
          <p:nvPr/>
        </p:nvSpPr>
        <p:spPr>
          <a:xfrm>
            <a:off x="3806482" y="1168843"/>
            <a:ext cx="5976258" cy="27173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endParaRPr lang="ru-RU" sz="3600"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1227909" y="953589"/>
            <a:ext cx="7916091" cy="892552"/>
          </a:xfrm>
          <a:prstGeom prst="rect">
            <a:avLst/>
          </a:prstGeom>
        </p:spPr>
        <p:txBody>
          <a:bodyPr wrap="square">
            <a:spAutoFit/>
          </a:bodyPr>
          <a:lstStyle/>
          <a:p>
            <a:r>
              <a:rPr lang="ru-RU" sz="2400" b="1" dirty="0" smtClean="0">
                <a:solidFill>
                  <a:srgbClr val="002060"/>
                </a:solidFill>
                <a:effectLst>
                  <a:outerShdw blurRad="38100" dist="38100" dir="2700000" algn="tl">
                    <a:srgbClr val="000000">
                      <a:alpha val="43137"/>
                    </a:srgbClr>
                  </a:outerShdw>
                </a:effectLst>
              </a:rPr>
              <a:t>Игра «Лошадки»</a:t>
            </a:r>
            <a:r>
              <a:rPr lang="ru-RU" sz="2800" b="1" dirty="0" smtClean="0">
                <a:solidFill>
                  <a:srgbClr val="002060"/>
                </a:solidFill>
                <a:effectLst>
                  <a:outerShdw blurRad="38100" dist="38100" dir="2700000" algn="tl">
                    <a:srgbClr val="000000">
                      <a:alpha val="43137"/>
                    </a:srgbClr>
                  </a:outerShdw>
                </a:effectLst>
              </a:rPr>
              <a:t/>
            </a:r>
            <a:br>
              <a:rPr lang="ru-RU" sz="2800" b="1" dirty="0" smtClean="0">
                <a:solidFill>
                  <a:srgbClr val="002060"/>
                </a:solidFill>
                <a:effectLst>
                  <a:outerShdw blurRad="38100" dist="38100" dir="2700000" algn="tl">
                    <a:srgbClr val="000000">
                      <a:alpha val="43137"/>
                    </a:srgbClr>
                  </a:outerShdw>
                </a:effectLst>
              </a:rPr>
            </a:br>
            <a:endParaRPr lang="ru-RU" sz="2800"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1227909" y="1345474"/>
            <a:ext cx="9326879" cy="5139869"/>
          </a:xfrm>
          <a:prstGeom prst="rect">
            <a:avLst/>
          </a:prstGeom>
        </p:spPr>
        <p:txBody>
          <a:bodyPr wrap="square">
            <a:spAutoFit/>
          </a:bodyPr>
          <a:lstStyle/>
          <a:p>
            <a:pPr algn="just"/>
            <a:r>
              <a:rPr lang="ru-RU" dirty="0" smtClean="0">
                <a:solidFill>
                  <a:srgbClr val="000000"/>
                </a:solidFill>
                <a:ea typeface="Times New Roman" pitchFamily="18" charset="0"/>
                <a:cs typeface="Arial" pitchFamily="34" charset="0"/>
              </a:rPr>
              <a:t>Цель: </a:t>
            </a:r>
            <a:r>
              <a:rPr lang="ru-RU" dirty="0" smtClean="0"/>
              <a:t>Развивать у детей умение действовать по сигналу, согласовывать движения друг с другом, упражнять в беге, ходьбе.</a:t>
            </a:r>
          </a:p>
          <a:p>
            <a:pPr algn="just"/>
            <a:r>
              <a:rPr lang="ru-RU" dirty="0" smtClean="0"/>
              <a:t>Описание: Дети делятся на 2 равные группы. Одна группа изображает конюхов, другая – лошадей. На одной стороне отчерчивается конюшня. На другой – помещение для конюхов, между ними луг. Воспитатель говорит: «Конюхи, вставайте скорей, запрягайте лошадей!». Конюхи с вожжами в руках, бегут к конюшне и запрягают лошадей. Когда все лошади запряжены, они выстраиваются друг за другом и по указанию воспитателя идут шагом или бегут. По слову воспитателя «Приехали!» конюхи останавливают лошадей. Воспитатель говорит «Идите отдыхать!». Конюхи распрягают лошадей и отпускают их пастись на луг. Сами возвращаются на свои места отдохнуть. Лошади спокойно ходят по площадке, пасутся, щиплют траву. По сигналу воспитателя «Конюхи, запрягайте лошадей!» конюх ловит свою лошадь, которая убегает от него. Когда все лошади пойманы и запряжены, все выстраиваются друг за другом. После 2-3 повторений воспитатель говорит: «Отведите лошадей в конюшню!». Конюхи отводят лошадей в конюшню, распрягают их и отдают вожжи воспитателю. Правила: Играющие меняют движения по сигналу воспитателя. По сигналу «Идите отдыхать» - конюхи возвращаются на места.</a:t>
            </a:r>
          </a:p>
          <a:p>
            <a:pPr lvl="0" algn="just" fontAlgn="base">
              <a:spcBef>
                <a:spcPct val="0"/>
              </a:spcBef>
              <a:spcAft>
                <a:spcPct val="0"/>
              </a:spcAft>
            </a:pPr>
            <a:endParaRPr lang="ru-RU" sz="2000" dirty="0" smtClean="0">
              <a:solidFill>
                <a:srgbClr val="000000"/>
              </a:solidFill>
              <a:ea typeface="Times New Roman" pitchFamily="18" charset="0"/>
              <a:cs typeface="Arial" pitchFamily="34" charset="0"/>
            </a:endParaRPr>
          </a:p>
          <a:p>
            <a:pPr lvl="0" algn="just" fontAlgn="base">
              <a:spcBef>
                <a:spcPct val="0"/>
              </a:spcBef>
              <a:spcAft>
                <a:spcPct val="0"/>
              </a:spcAft>
            </a:pPr>
            <a:endParaRPr lang="ru-RU" sz="2000" dirty="0" smtClean="0">
              <a:cs typeface="Arial" pitchFamily="34" charset="0"/>
            </a:endParaRPr>
          </a:p>
        </p:txBody>
      </p:sp>
      <p:pic>
        <p:nvPicPr>
          <p:cNvPr id="16" name="Рисунок 15">
            <a:hlinkClick r:id="rId10" action="ppaction://hlinksldjump"/>
          </p:cNvPr>
          <p:cNvPicPr>
            <a:picLocks noChangeAspect="1"/>
          </p:cNvPicPr>
          <p:nvPr/>
        </p:nvPicPr>
        <p:blipFill rotWithShape="1">
          <a:blip r:embed="rId11" cstate="print"/>
          <a:srcRect l="16454" t="24357" r="18815" b="10790"/>
          <a:stretch/>
        </p:blipFill>
        <p:spPr>
          <a:xfrm>
            <a:off x="233821" y="5740031"/>
            <a:ext cx="1698274" cy="956604"/>
          </a:xfrm>
          <a:prstGeom prst="rect">
            <a:avLst/>
          </a:prstGeom>
          <a:scene3d>
            <a:camera prst="orthographicFront"/>
            <a:lightRig rig="threePt" dir="t"/>
          </a:scene3d>
          <a:sp3d>
            <a:bevelT/>
          </a:sp3d>
        </p:spPr>
      </p:pic>
      <p:pic>
        <p:nvPicPr>
          <p:cNvPr id="17" name="Picture 2">
            <a:hlinkClick r:id="rId12" action="ppaction://hlinksldjump"/>
          </p:cNvPr>
          <p:cNvPicPr>
            <a:picLocks noChangeAspect="1" noChangeArrowheads="1"/>
          </p:cNvPicPr>
          <p:nvPr/>
        </p:nvPicPr>
        <p:blipFill>
          <a:blip r:embed="rId13" cstate="print"/>
          <a:srcRect l="20423" t="17498" r="5906" b="9186"/>
          <a:stretch>
            <a:fillRect/>
          </a:stretch>
        </p:blipFill>
        <p:spPr bwMode="auto">
          <a:xfrm>
            <a:off x="9963509" y="5509077"/>
            <a:ext cx="2008489" cy="1124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03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0.xml><?xml version="1.0" encoding="utf-8"?>
<a:theme xmlns:a="http://schemas.openxmlformats.org/drawingml/2006/main" name="9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1.xml><?xml version="1.0" encoding="utf-8"?>
<a:theme xmlns:a="http://schemas.openxmlformats.org/drawingml/2006/main" name="10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2.xml><?xml version="1.0" encoding="utf-8"?>
<a:theme xmlns:a="http://schemas.openxmlformats.org/drawingml/2006/main" name="1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3.xml><?xml version="1.0" encoding="utf-8"?>
<a:theme xmlns:a="http://schemas.openxmlformats.org/drawingml/2006/main" name="1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4.xml><?xml version="1.0" encoding="utf-8"?>
<a:theme xmlns:a="http://schemas.openxmlformats.org/drawingml/2006/main" name="1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5.xml><?xml version="1.0" encoding="utf-8"?>
<a:theme xmlns:a="http://schemas.openxmlformats.org/drawingml/2006/main" name="1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6.xml><?xml version="1.0" encoding="utf-8"?>
<a:theme xmlns:a="http://schemas.openxmlformats.org/drawingml/2006/main" name="1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7.xml><?xml version="1.0" encoding="utf-8"?>
<a:theme xmlns:a="http://schemas.openxmlformats.org/drawingml/2006/main" name="1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8.xml><?xml version="1.0" encoding="utf-8"?>
<a:theme xmlns:a="http://schemas.openxmlformats.org/drawingml/2006/main" name="1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19.xml><?xml version="1.0" encoding="utf-8"?>
<a:theme xmlns:a="http://schemas.openxmlformats.org/drawingml/2006/main" name="18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2.xml><?xml version="1.0" encoding="utf-8"?>
<a:theme xmlns:a="http://schemas.openxmlformats.org/drawingml/2006/main" name="1_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20.xml><?xml version="1.0" encoding="utf-8"?>
<a:theme xmlns:a="http://schemas.openxmlformats.org/drawingml/2006/main" name="19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21.xml><?xml version="1.0" encoding="utf-8"?>
<a:theme xmlns:a="http://schemas.openxmlformats.org/drawingml/2006/main" name="20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22.xml><?xml version="1.0" encoding="utf-8"?>
<a:theme xmlns:a="http://schemas.openxmlformats.org/drawingml/2006/main" name="2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2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4.xml><?xml version="1.0" encoding="utf-8"?>
<a:theme xmlns:a="http://schemas.openxmlformats.org/drawingml/2006/main" name="3_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5.xml><?xml version="1.0" encoding="utf-8"?>
<a:theme xmlns:a="http://schemas.openxmlformats.org/drawingml/2006/main" name="4_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6.xml><?xml version="1.0" encoding="utf-8"?>
<a:theme xmlns:a="http://schemas.openxmlformats.org/drawingml/2006/main" name="5_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7.xml><?xml version="1.0" encoding="utf-8"?>
<a:theme xmlns:a="http://schemas.openxmlformats.org/drawingml/2006/main" name="6_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8.xml><?xml version="1.0" encoding="utf-8"?>
<a:theme xmlns:a="http://schemas.openxmlformats.org/drawingml/2006/main" name="7_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ppt/theme/theme9.xml><?xml version="1.0" encoding="utf-8"?>
<a:theme xmlns:a="http://schemas.openxmlformats.org/drawingml/2006/main" name="8_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1" id="{AE5AFE9A-981F-4E09-85F3-1AFBD1D58921}" vid="{31978A82-DAA1-43A8-A6C4-41B43BC4DF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AC5EAA778EFE4AB81F53BA0C48C9BB" ma:contentTypeVersion="" ma:contentTypeDescription="Create a new document." ma:contentTypeScope="" ma:versionID="84a7b908d236d3feec5cdc52fe85ba7c">
  <xsd:schema xmlns:xsd="http://www.w3.org/2001/XMLSchema" xmlns:xs="http://www.w3.org/2001/XMLSchema" xmlns:p="http://schemas.microsoft.com/office/2006/metadata/properties" xmlns:ns1="http://schemas.microsoft.com/sharepoint/v3" xmlns:ns2="6ee78bd2-4339-4042-adc0-bcc646419980" xmlns:ns3="2547570a-e5f4-4946-a4c3-82580e42479e" targetNamespace="http://schemas.microsoft.com/office/2006/metadata/properties" ma:root="true" ma:fieldsID="af74c33d54415a86935cc44ad597ec52" ns1:_="" ns2:_="" ns3:_="">
    <xsd:import namespace="http://schemas.microsoft.com/sharepoint/v3"/>
    <xsd:import namespace="6ee78bd2-4339-4042-adc0-bcc646419980"/>
    <xsd:import namespace="2547570a-e5f4-4946-a4c3-82580e42479e"/>
    <xsd:element name="properties">
      <xsd:complexType>
        <xsd:sequence>
          <xsd:element name="documentManagement">
            <xsd:complexType>
              <xsd:all>
                <xsd:element ref="ns2:SharedWithUsers" minOccurs="0"/>
                <xsd:element ref="ns2:SharingHintHash"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78bd2-4339-4042-adc0-bcc6464199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47570a-e5f4-4946-a4c3-82580e42479e"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228850-8D93-4258-94C5-9335006265EF}">
  <ds:schemaRefs>
    <ds:schemaRef ds:uri="http://purl.org/dc/terms/"/>
    <ds:schemaRef ds:uri="6ee78bd2-4339-4042-adc0-bcc646419980"/>
    <ds:schemaRef ds:uri="http://schemas.microsoft.com/office/2006/documentManagement/types"/>
    <ds:schemaRef ds:uri="2547570a-e5f4-4946-a4c3-82580e42479e"/>
    <ds:schemaRef ds:uri="http://schemas.microsoft.com/sharepoint/v3"/>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236678D-C49E-4F6E-A3C8-2F95040A5F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e78bd2-4339-4042-adc0-bcc646419980"/>
    <ds:schemaRef ds:uri="2547570a-e5f4-4946-a4c3-82580e4247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BF8C2E-BF41-4DA4-8E6A-C59CE968EE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Интерактивная игра Вопросы и ответы</Template>
  <TotalTime>0</TotalTime>
  <Words>10925</Words>
  <Application>Microsoft Office PowerPoint</Application>
  <PresentationFormat>Произвольный</PresentationFormat>
  <Paragraphs>1428</Paragraphs>
  <Slides>224</Slides>
  <Notes>0</Notes>
  <HiddenSlides>0</HiddenSlides>
  <MMClips>0</MMClips>
  <ScaleCrop>false</ScaleCrop>
  <HeadingPairs>
    <vt:vector size="4" baseType="variant">
      <vt:variant>
        <vt:lpstr>Тема</vt:lpstr>
      </vt:variant>
      <vt:variant>
        <vt:i4>22</vt:i4>
      </vt:variant>
      <vt:variant>
        <vt:lpstr>Заголовки слайдов</vt:lpstr>
      </vt:variant>
      <vt:variant>
        <vt:i4>224</vt:i4>
      </vt:variant>
    </vt:vector>
  </HeadingPairs>
  <TitlesOfParts>
    <vt:vector size="246" baseType="lpstr">
      <vt:lpstr>Тема Office</vt:lpstr>
      <vt:lpstr>1_Тема Office</vt:lpstr>
      <vt:lpstr>2_Тема Office</vt:lpstr>
      <vt:lpstr>3_Тема Office</vt:lpstr>
      <vt:lpstr>4_Тема Office</vt:lpstr>
      <vt:lpstr>5_Тема Office</vt:lpstr>
      <vt:lpstr>6_Тема Office</vt:lpstr>
      <vt:lpstr>7_Тема Office</vt:lpstr>
      <vt:lpstr>8_Тема Office</vt:lpstr>
      <vt:lpstr>9_Тема Office</vt:lpstr>
      <vt:lpstr>10_Тема Office</vt:lpstr>
      <vt:lpstr>11_Тема Office</vt:lpstr>
      <vt:lpstr>12_Тема Office</vt:lpstr>
      <vt:lpstr>13_Тема Office</vt:lpstr>
      <vt:lpstr>14_Тема Office</vt:lpstr>
      <vt:lpstr>15_Тема Office</vt:lpstr>
      <vt:lpstr>16_Тема Office</vt:lpstr>
      <vt:lpstr>17_Тема Office</vt:lpstr>
      <vt:lpstr>18_Тема Office</vt:lpstr>
      <vt:lpstr>19_Тема Office</vt:lpstr>
      <vt:lpstr>20_Тема Office</vt:lpstr>
      <vt:lpstr>21_Тема Office</vt:lpstr>
      <vt:lpstr>Коллекция развивающих игр и упражнений для детей с ментальными нарушениями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2019-10-02T12:01:15Z</dcterms:created>
  <dcterms:modified xsi:type="dcterms:W3CDTF">2022-11-11T05:50:41Z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0x01010019AC5EAA778EFE4AB81F53BA0C48C9BB</vt:lpwstr>
  </property>
</Properties>
</file>